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45"/>
  </p:handoutMasterIdLst>
  <p:sldIdLst>
    <p:sldId id="257" r:id="rId3"/>
    <p:sldId id="256" r:id="rId4"/>
    <p:sldId id="258" r:id="rId5"/>
    <p:sldId id="259" r:id="rId6"/>
    <p:sldId id="260" r:id="rId7"/>
    <p:sldId id="261" r:id="rId8"/>
    <p:sldId id="262" r:id="rId9"/>
    <p:sldId id="263" r:id="rId10"/>
    <p:sldId id="264" r:id="rId12"/>
    <p:sldId id="265" r:id="rId13"/>
    <p:sldId id="267" r:id="rId14"/>
    <p:sldId id="272" r:id="rId15"/>
    <p:sldId id="273" r:id="rId16"/>
    <p:sldId id="274" r:id="rId17"/>
    <p:sldId id="275" r:id="rId18"/>
    <p:sldId id="276" r:id="rId19"/>
    <p:sldId id="277" r:id="rId20"/>
    <p:sldId id="278" r:id="rId21"/>
    <p:sldId id="279" r:id="rId22"/>
    <p:sldId id="280" r:id="rId23"/>
    <p:sldId id="291" r:id="rId24"/>
    <p:sldId id="292" r:id="rId25"/>
    <p:sldId id="293" r:id="rId26"/>
    <p:sldId id="282" r:id="rId27"/>
    <p:sldId id="294" r:id="rId28"/>
    <p:sldId id="295" r:id="rId29"/>
    <p:sldId id="283" r:id="rId30"/>
    <p:sldId id="284" r:id="rId31"/>
    <p:sldId id="285" r:id="rId32"/>
    <p:sldId id="286" r:id="rId33"/>
    <p:sldId id="287" r:id="rId34"/>
    <p:sldId id="290" r:id="rId35"/>
    <p:sldId id="304" r:id="rId36"/>
    <p:sldId id="305" r:id="rId37"/>
    <p:sldId id="306" r:id="rId38"/>
    <p:sldId id="307" r:id="rId39"/>
    <p:sldId id="308" r:id="rId40"/>
    <p:sldId id="309" r:id="rId41"/>
    <p:sldId id="310" r:id="rId42"/>
    <p:sldId id="311" r:id="rId43"/>
    <p:sldId id="312" r:id="rId44"/>
    <p:sldId id="322" r:id="rId45"/>
    <p:sldId id="313" r:id="rId46"/>
    <p:sldId id="314" r:id="rId47"/>
    <p:sldId id="315" r:id="rId48"/>
    <p:sldId id="316" r:id="rId49"/>
    <p:sldId id="317" r:id="rId50"/>
    <p:sldId id="318" r:id="rId51"/>
    <p:sldId id="319" r:id="rId52"/>
    <p:sldId id="320" r:id="rId53"/>
    <p:sldId id="32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63" r:id="rId68"/>
    <p:sldId id="345" r:id="rId69"/>
    <p:sldId id="362" r:id="rId70"/>
    <p:sldId id="346" r:id="rId71"/>
    <p:sldId id="347" r:id="rId72"/>
    <p:sldId id="348" r:id="rId73"/>
    <p:sldId id="349" r:id="rId74"/>
    <p:sldId id="350" r:id="rId75"/>
    <p:sldId id="351" r:id="rId76"/>
    <p:sldId id="352" r:id="rId77"/>
    <p:sldId id="353" r:id="rId78"/>
    <p:sldId id="354" r:id="rId79"/>
    <p:sldId id="355" r:id="rId80"/>
    <p:sldId id="382" r:id="rId81"/>
    <p:sldId id="356" r:id="rId82"/>
    <p:sldId id="357" r:id="rId83"/>
    <p:sldId id="358" r:id="rId84"/>
    <p:sldId id="359" r:id="rId85"/>
    <p:sldId id="389" r:id="rId86"/>
    <p:sldId id="391" r:id="rId87"/>
    <p:sldId id="390" r:id="rId88"/>
    <p:sldId id="392" r:id="rId89"/>
    <p:sldId id="393" r:id="rId90"/>
    <p:sldId id="394" r:id="rId91"/>
    <p:sldId id="396" r:id="rId92"/>
    <p:sldId id="395" r:id="rId93"/>
    <p:sldId id="397" r:id="rId94"/>
    <p:sldId id="398" r:id="rId95"/>
    <p:sldId id="399" r:id="rId96"/>
    <p:sldId id="400" r:id="rId97"/>
    <p:sldId id="401" r:id="rId98"/>
    <p:sldId id="402" r:id="rId99"/>
    <p:sldId id="403" r:id="rId100"/>
    <p:sldId id="404" r:id="rId101"/>
    <p:sldId id="360" r:id="rId102"/>
    <p:sldId id="361" r:id="rId103"/>
    <p:sldId id="409" r:id="rId104"/>
    <p:sldId id="410" r:id="rId105"/>
    <p:sldId id="411" r:id="rId106"/>
    <p:sldId id="412" r:id="rId107"/>
    <p:sldId id="413" r:id="rId108"/>
    <p:sldId id="415" r:id="rId109"/>
    <p:sldId id="416" r:id="rId110"/>
    <p:sldId id="414" r:id="rId111"/>
    <p:sldId id="418" r:id="rId112"/>
    <p:sldId id="419" r:id="rId113"/>
    <p:sldId id="417" r:id="rId114"/>
    <p:sldId id="420" r:id="rId115"/>
    <p:sldId id="421" r:id="rId116"/>
    <p:sldId id="422" r:id="rId117"/>
    <p:sldId id="423" r:id="rId118"/>
    <p:sldId id="424" r:id="rId119"/>
    <p:sldId id="425" r:id="rId120"/>
    <p:sldId id="426" r:id="rId121"/>
    <p:sldId id="427" r:id="rId122"/>
    <p:sldId id="428" r:id="rId123"/>
    <p:sldId id="429" r:id="rId124"/>
    <p:sldId id="430" r:id="rId125"/>
    <p:sldId id="431" r:id="rId126"/>
    <p:sldId id="432" r:id="rId127"/>
    <p:sldId id="433" r:id="rId128"/>
    <p:sldId id="434" r:id="rId129"/>
    <p:sldId id="435" r:id="rId130"/>
    <p:sldId id="436" r:id="rId131"/>
    <p:sldId id="437" r:id="rId132"/>
    <p:sldId id="438" r:id="rId133"/>
    <p:sldId id="439" r:id="rId134"/>
    <p:sldId id="440" r:id="rId135"/>
    <p:sldId id="441" r:id="rId136"/>
    <p:sldId id="442" r:id="rId137"/>
    <p:sldId id="443" r:id="rId138"/>
    <p:sldId id="444" r:id="rId139"/>
    <p:sldId id="445" r:id="rId140"/>
    <p:sldId id="446" r:id="rId141"/>
    <p:sldId id="447" r:id="rId142"/>
    <p:sldId id="448" r:id="rId143"/>
    <p:sldId id="449" r:id="rId1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E00"/>
    <a:srgbClr val="F4B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100" d="100"/>
          <a:sy n="100" d="100"/>
        </p:scale>
        <p:origin x="2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8" Type="http://schemas.openxmlformats.org/officeDocument/2006/relationships/tableStyles" Target="tableStyles.xml"/><Relationship Id="rId147" Type="http://schemas.openxmlformats.org/officeDocument/2006/relationships/viewProps" Target="viewProps.xml"/><Relationship Id="rId146" Type="http://schemas.openxmlformats.org/officeDocument/2006/relationships/presProps" Target="presProps.xml"/><Relationship Id="rId145" Type="http://schemas.openxmlformats.org/officeDocument/2006/relationships/handoutMaster" Target="handoutMasters/handoutMaster1.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notesMaster" Target="notesMasters/notesMaster1.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8T16:32:23"/>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185 282,'1'0,"0"0,2 0,3 0,-1 0,-1-1,2 1,4 0,-3 0,-1 0,7 0,-6 2,0-1,1-1,3 2,-5-1,0-1,-3 1,3-1,-4 1,-1 0,1-1,-1 0,0 0,0 1,1-1,-1 0,0 0,0 0,0 0,0 1,0-1,0 0,0 0,0 0,0 0,0 0,0 0,0 0,0 0,0 0,0 0,1 0,-1 0,0 0,0 0,0 0,0 0,0 0,0 0,1 0,-1 0,0 0,0-1,0 1,1 0,0 0,-1-1,1 1,0 0,0-1,-1 1,1 0,1 0,-1-1,0 1,-1 0,1 0,-1 0,1-1,0 1,-1 0,0 0,0 0,0-1,0 1,0 0,0-1,2 1,-2 0,0 0,0 0,1 0,-1 0,0 0,0 0,0 0,1 0,0 0,0 0,2 0,1 0,-3 0,4 0,-4 0,1 0,-2 0,2 0,-2 0,0 0,1 0,-1 0,1 0,-1 0,1 0,0 0,0 0,0 0,8 0,-9 0,0 0,0 1,-1 0,0 1,0-1,0 0,0 0,0 0,0 0,0 1,0-1,0 0,0 2,0-2,0 1,0 0,0-1,-1-1,1 1,0 0,-1 0,1 0,-1-1,1 1,0 0,-1-1,0 1,0-1,-1 1,1-1,0 0,0 0,0 1,0-1,0 0,0 0,0 0,-1 0,1 0,-1 1,0-1,0 0,1 0,-2 0,1 1,0-1,0 0,1 0,-1 0,0 0,-2 0,2 0,0 0,0 0,0 0,0 0,1 0,-1 0,-2 0,2 1,-1-1,-4 0,4 0,0 0,-1 1,1-1,0 0,2 0,0 0,-1 0,0 0,0 0,-1 0,0 0,0 0,-3 0,-1 0,3 0,-2 1,3-1,-3 0,4 0,0 1,1-1,-2 0,2 0,-1 0,-1 0,1 0,0 0,0 0,-2 0,3 0,-2 0,2 0,-2 0,2 0,0 0,-2 1,1-1,-1 0,1 0,-3 0,1 1,2-1,-1 0,-1 0,3 0,0 0,0 0,0 0,0 0,-1 0,-2 0,2 0,-1 0,0 0,-2-1,1 1,1 0,1 0,-1 0,1-1,1 1,-2 0,1 0,-1-1,-1 0,-3 1,3 0,1-1,1 1,-1-1,2 1,0 0,0 0,0 0,0-1,-1 1,1 0,-1 0,1 0,-2-1,2 0,0 1,-1 0,0 0,1 0,1-1,0 0,0 0,0 0,1 0,1 0,0 0,0 0,-1 1,2-1,-2 1,1 0,1-1,1 1,-3 0,3 0,0 0,-2-1,1 1,-1 0,3-1,-1 1,-2 0,1 0,0 0,0 0,-1 0,2-1,-1 1,-2 0,2 0,-1 0,0 0,0 0,-1 0,3 0,0 0,0 0,4 2,4 0,-6-2,2 1,-3 0,-1-1,4 1,-6-1,0 0,0 0,0 0,0 0,1 0,2 0,-2 0,1 0,1 0,2 0,-1 0,-3 0,2 0,3 0,1 0,-2 0,-4 0,2 0,-1 0,4 0,-4 0,0 0,1 0,4 0,-3 1,-1-1,1 1,1 0,1 0,-1-1,3 0,-4 0,-1 0,-2 0,0 0,-2 0,0 0,0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8T16:32:23"/>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465 428,'1'0,"0"0,2-1,0 1,4-1,-3 1,2-1,-1 0,6 0,-5 1,1 0,0 0,1 0,0 0,1 0,6 1,-7 0,-1 0,1 0,0 0,-3 0,-3-1,0 0,1 0,-1 0,-1 0,1 0,-1 0,1 0,0 0,3 1,-2 0,0-1,-1 0,0 0,0 1,-1-1,0 0,1 0,0 0,-2 1,1-1,0 0,0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8T16:32:23"/>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487 478,'1'0,"9"0,3 1,-4 0,2 0,-4 1,10 0,-9-1,-1 1,0-2,5 1,-6 0,0 0,3-1,-6 0,2 0,-2 0,2 0,-4 0,1-1,-1 1,1 0,0 0,-1 0,0 0,1 0,-1 0,2-1,-2 1,0 0,-1-1,-3 1,1 0,0 0,-2 0,-1 0,0 0,2 0,-26 3,21-2,4-1,-2 1,-1 0,3-1,-1 1,1-1,-3 0,4 0,0 1,0-1,-1 0,0 0,1 1,0-1,-1 0,0 0,0 0,-3 0,4 0,0 0,-1 1,0 0,1-1,2 0,-1 0,0 0,0 0,1 0,0 0,-1 0,1 0,-1 0,-1 0,2 0,0 0,-1 0,0 0,1 0,1-1,1 0,0 0,1 0,1-2,-1 2,0 1,1-2,-1 2,1-1,-1 1,4-1,-4 1,1-2,2 2,1 0,-1 0,-1 0,5-1,-4 1,-1 0,2-1,1 1,-3 0,0-1,-1 1,4 0,-3 0,0-1,-1 1,1 0,-2 0,-1 0,1 0,-3 0,-2 0,-1 0,1 0,-2 1,2-1,-5 2,5-2,-1 0,0 0,-1 0,2 0,-1 0,-1 0,1 0,1-1,0 1,-3-1,4 0,1 1,0-1,0 0,0 1,1-1,-2 1,1 0,0 0,0 0,1-1,-1 1,1-1,0 0,0 0,0 0,0 0,-2-2,-3 1,3 1,-1-1,0 1,0 0,2 0,0 0,0 1,0 0,2 0,0 0,2 0,-2 0,1-1,-1 1,0 0,0 0,1 0,0 0,1 1,-1 0,1 0,5 1,-4-2,1 0,-1 0,2 2,-4-2,0 1,1-1,-1 0,-1 0,0 0,2 0,-1 0,0 0,0 0,2 0,-1 0,0 0,-1 0,2 0,-2-1,2 1,1 0,-3 0,0 0,0-1,2 1,-3 0,0 0,2 0,-1 0,0 0,1 0,0 0,-1 0,1 0,0 0,0 0,-2 0,0 1,0-1,0 0,0 0,1 0,-1 0,0-1,0 1,0 0,0 1,0-1,0 0,0 0,0 0,-1 1,1-1,0 0,1 0,-1 0,0 0,1 0,-1 0,0 0,0 0,0 0,0 0,0 0,-2 0,-1 0,-1-1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8T16:32:23"/>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481 413,'0'-1,"1"1,1 0,1 0,0 0,0 0,1 0,7 0,-5 0,2 0,-1 0,4 0,-5 0,0 0,-3 0,0 0,0 0,-1 1,4-1,-2 1,-1-1,1 0,1 1,-3-1,0 0,-1 1,2-1,-2 0,1 0,-1 0,0 0,1 0,0 0,2 0,-2 0,0 0,1 0,-1 0,-1 0,0 0,0 0,0 0,0 0,1 0,0 0,0 0,0 0,0 0,0 0,0-1,-1 1,0 0,-1-1,0 0,-2 1,0 0,-1 0,1 0,-1 0,-2 0,1 0,-2 0,5 0,-1 0,1 0,0 0,0 0,-1 0,0 1,0-1,-1 0,1 0,1 0,0 0,-1 0,1 0,0 0,0 0,0 0,0 0,0 0,-1 0,1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8T16:32:23"/>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303 309,'1'0,"0"1,0-1,0 0,6 0,-4 0,0 0,4-1,-3 1,0 0,3 0,2 0,-1 0,-1 1,3 0,8 1,-7-2,-2 2,5 0,-8-2,1 0,-4 0,3 0,-5 0,0 0,0 0,0 0,0 0,0 0,0 0,-1-1,1 1,-1-1,1 0,0 1,-1-1,1 1,-1-1,-1 1,0-1,0 1,-1 0,-1-1,1 0,-1 0,1 1,-3-2,2 1,0 0,-1 0,-2 0,3 1,0 0,-1 0,1 0,0 0,0 0,-2-1,3 1,-1 0,2 0,-4 0,2-1,1 1,0 0,-2 0,2 0,0 0,-3 0,3 0,0-1,-1 1,-2 0,2-1,0 1,-1 0,1 0,1 0,0 0,1 0,1-1,-2 1,-1 0,1-1,0 1,-1-1,-2 0,3 1,0-1,1 1,0 0,0 0,1-1,-1 1,-1 0,1-1,-3 0,2 1,-1-1,2 1,-2 0,2 0,0 0,1-1,-1 1,0 0,0 0,0 0,-3 0,3-1,-1 1,1 0,2 0,0 0,0 0,0 0,0 0,1 0,0 0,0 0,2 0,-1 1,2 0,-1-1,4 1,-4-1,0 0,1 0,1 0,-3 0,0 0,-1 0,2 0,-1 0,-1 0,4 0,-3 0,1 0,1 0,2 0,-1 0,-3 0,0 0,2 0,-4 0,1 0,0 0,-1 0,0 0,1 0,0 0,1 1,0-1,2 1,-1 0,-2-1,0 0,1 1,-2-1,0 1,1-1,-1 0,0 0,1 0,-1 0,0 0,0 0,0 0,-6 0,1 0,0-1,-1 0,1 0,0 1,1-1,-4 1,5 0,-1 0,-1-1,-3 1,2 0,0 0,0 0,-5 0,5 0,-1-1,-1 1,2 0,2 0,0 0,-5 0,5-1,-2 1,2 0,-1 0,3 0,-1 0,1 0,0 0,0 0,-1 0,-1 0,1 0,-1 0,1 0,-2-1,3 1,-1 0,1 0,0 0,0-1,0 1,0 0,-1 0,1 0,0 0,0 0,0-1,0 1,0 0,0 0,0-1,0 1,2 0,1 0,0-1,0 1,-1 0,3-1,-2 1,2 0,2-1,8 1,-9 0,-2 0,5 0,-6 0,1 0,0 0,-1 0,0 0,0 0,1 0,-2 0,1 0,0 0,0 0,-1 0,1 0,-1 0,1 0,-1 0,0 0,0 0,0 1,2-1,-1 0,0 1,1-1,2 1,-2-1,-1 0,0 1,3-1,-3 0,-1 0,0 0,0 0,0 0,1 0,0 0,-1 0,2 0,-1 0,3 0,-2 0,1 0,-2 0,0 0,-1 0,0 0,0 0,0 0,1 0,-1 0,3 0,-2 0,0 0,0 0,3-1,-3 1,0 0,-1 0,-1-1,-1 1,-1-1,0 1,1-1,-2 0,1 1,-2-2,2 2,-8-3,6 3,1 0,-5 0,5 0,0 0,-2 0,-1 0,2 0,-1 0,1 0,-2 0,1 0,-1 1,-2 0,2 0,2-1,-1 1,-1 0,1-1,2 0,0 1,-3-1,4 0,-1 0,0 1,1-1,1 1,-1-1,-1 0,1 0,0 0,1 0,-3 0,3 0,-1 0,1 0,1 1,-1-1,-1 0,1 0,-1 0,0 0,0 0,0 0,-1 0,2 0,0 0,-1 0,1 0,-1 0,1 0,-1 0,1 0,-1 0,0-1,0 1,0-1,-1 1,1 0,-1-2,-2 1,4 0,-1 1,0 0,-2-2,1 2,1-1,-1 1,-2-1,4 0,-1 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8T16:32:23"/>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695 365,'1'0,"2"0,1 0,0 0,-1 0,6 0,-4 0,2 0,2 0,-3 0,0 0,-1 0,2 1,-3-1,0 0,-2 0,3 1,-3-1,-1 0,1 0,-1 0,1 0,-1 0,3 0,-3 0,1 0,0 0,2 0,-2 0,1 0,-2 0,1 0,0 0,-1 0,0 0,0 0,0 0,0 0,0 0,0 0,0 0,0 0,0 0,0 0,0 0,-2 0,-2 0,1 0,1 0,0 0,-2 0,2 0,0 0,-1 1,0-1,0 0,-1 0,-3 0,2 0,-1 1,-1 0,-2-1,3 0,3 0,-1 1,-2-1,3 0,-1 0,-2 0,2 1,-3-1,2 1,-5 0,4-1,-1 0,1 0,-1 0,3 1,1-1,1 0,-1 0,0 0,0 0,-2 0,1 0,0 0,1 0,-2 0,2 0,1 0,0 0,0 0,0 0,4 0,1 0,-1 0,5 0,-2 0,0 0,2 1,3 0,-4 0,1-1,-3 0,6 0,-7 0,0 0,1 1,0-1,-2 0,-1 0,1 0,-1 0,1 1,-2-1,2 0,-2 0,1 0,-1 0,2 0,-2 0,0 0,1 0,-1 1,-4-1,1 2,-1-2,0 1,-4 1,2-1,1 0,-4 1,5-2,0 0,1 0,-3 1,3-1,-1 0,-1 1,-1-1,1 1,2-1,1 0,0 0,1 1,-1-1,-2 0,2 0,0 0,0 0,2 0,6 1,1 0,9 1,-7-1,2 0,-2-1,5 2,-8-2,0 0,-2 0,-1 0,-1 0,-2 0,0 0,0 0,0 0,0 0,0 0,0 0,-2 0,0 0,0 0,0 0,-3 0,0 0,0 0,-2 0,0 0,-1 0,0 0,-3 0,3 0,2 0,0 0,-1 0,2 0,1 0,1 0,-3 0,2 0,0 0,-1 0,2 0,0 0,0 0,-1 0,2 0,0 0,0 0,-1 0,0-1,0 1,-1 0,1-1,0 1,1-1,0 1,0 0,0 0,-1 0,0 0,1 0,0 0,0 0,0 0,0 0,0 0,0 0,0 0,0 0,-1 0,-1 0,1 1,0-1,-2 1,3 0,0-1,0 0,1 1,1-1,1 0,0 0,1 1,1-1,3 0,-2 0,0 0,0 0,6 0,-6 0,1 0,-1 0,2 0,-4 0,1-1,1 1,-2 0,-1 0,0 0,-1-1,0 1,0 0,0-1,1 0,0 1,2-2,-1 1,-1 0,2 1,0-3,-1 2,-1 0,0 0,2 0,-3 0,0 0,1 0,2 0,-3 0,2 0,1 0,-1 0,-1 1,1-1,0-1,-1 2,-1 0,0-1,0 1,0-1,0 1,1-1,-1 1,0 0,0-1,0 1,6 6,-6-4,1 1,-1-1,-1 0,0-1,0 1,0-1,-1-1,0 0,-4 0,3 0,-2-1,1-1,-4-1,6 3</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8T16:32:23"/>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728 632,'-1'1,"0"-1,0 0,0 0,0 0,0 0,-1 1,1-1,-1 1,-1 0,0-1,1 1,-2 0,-2 0,0 1,4-2,-1 1,1 0,1-1,0 0,0 0,0 0,-1 0,1 0,0 0,0 0,0 0,2 0,0 0,0 2,1-2,4 1,-4 0,3 0,2 0,-2 0,2 1,-1 0,10 1,-9-2,1 0,-1-1,3 0,-6 0,-1 1,0-1,-1 0,0 0,0 0,0 0,1 0,-1 0,1 0,1-1,-3 1,0-1,1 1,-1 0,-2 0,0 0,0 0,0 0,0 0,-3-1,1 1,0-1,-5 1,3-1,-1 1,1-1,-5 1,4-1,1 1,0 0,-4-1,4 1,-1 0,2 0,-3 0,3 0,2 0,-2 0,2 0,1 0,0 0,-1 0,1 0,0 0,0 0,-1 1,0-1,-1 1,1 0,-1 0,1 0,1-1,0 1,0-1,0 0,1 1,0 0,-1-1,1 1,0 0,1 0,3 0,0 0,2 1,-1 0,-1-1,1 0,4 1,-3-2,0 1,4-1,-5 0,1 0,-2-1,3 0,-3 1,1-1,-1 0,2 0,-3 0,1-1,0 2,1-1,0 0,0 0,3 1,-4 0,-2 0,1 0,-2-1,0 1,0 0,0 0,0 0,0 0,0 0,-3 0,-1 0,-1 0,0 2,1-2,-1 0,-1 0,-1 1,0 1,-6-1,3 0,1-1,-1 1,-4-1,6 1,1-1,2 1,0-1,4 1,6-1,-2 0,1 0,5 0,-4 0,1 0,-1 0,5 0,-6 0,1 0,-1 0,3-1,-3 1,0 0,0-1,2 1,-1-1,0 1,3 0,-3 0,-2 0,-1 0,2 0,-4 0,0 0,1 0,-1 0,-2 0,-2 0,2 0,-2 0,1 0,-3 0,2 0,-2 0,-1 0,2 0,1 0,0 0,-3 0,3 0,0 0,-1 1,0-1,2 0,0 0,1 0,0 0,5 1,5 2,-4-2,3 1,-2-1,4 1,-5-2,-2 1,-1-1,-1 0,-2 0,-3 0,0 0,-2 0,0-1,-7-1,5-1,0 1,1-1,-8-3,8 3,1 0,0 1,0-4,3 5,2 1,0-2,1 1,0 0,0 0,1 0,1-1,0 1,1 1,1-1,2-1,0 2,4 0,-4 0,2 0,-2 0,4 1,-5-1,-1 1,-1-1,1 0,-3 1,0-1,0 0,-7 0,-8 1,7 0,2 0,-5 1,5-2,0 1,3-1,1 0,0 0,-1 0,-1 0,0 0,-1 1,3-1,2 0,12 0,-7 0,0 0,1 0,8 0,-4 0,0 1,-2-1,1 2,-4-2,1 0,2 1,-8-1,0 0,-10 0,6 1,-2 0,1-1,-4 0,4 0,1 0,0 1,1-1,1 0,-1 0,1 1,0-1,0 0,0 0,0 0,-1 0,1 0,0 0,1 1,-2 0,0 1,0-1,1 0,-4 1,2-2,-3 2,2 0,-2-2,0 1,-8 1,11-2,-1 0,1 0,-3 0,-3 1,5 0,-6 0,5-1,0 1,-2-1,6 0,6 0,-1 0,3 0,3 0,-1 0,-2-1,1 1,8 0,-7 0,8 0,-5 0,-5 0,-3 0,1-1,-4 1,-1-1,-2 1,0 0,-2 0,-1 1,-20 2,14-2,-1-1,1 1,-4-1,9 1,1-1,5-1,1 1,1-1,6-3,-4 2,3-1,6-1,-6 2,2 1,-2-1,0-1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6318831-456E-406B-9A1D-A7E4F8EC78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8B668C-3C25-406F-A1C4-3E5728B29C1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18831-456E-406B-9A1D-A7E4F8EC789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8B668C-3C25-406F-A1C4-3E5728B29C1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0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10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log.csdn.net/dragon4s/article/details/6604624"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hyperlink" Target="https://www.cnblogs.com/HDK2016/p/7056935.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30.png"/><Relationship Id="rId7" Type="http://schemas.openxmlformats.org/officeDocument/2006/relationships/customXml" Target="../ink/ink3.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 Id="rId3" Type="http://schemas.openxmlformats.org/officeDocument/2006/relationships/customXml" Target="../ink/ink1.xml"/><Relationship Id="rId2" Type="http://schemas.openxmlformats.org/officeDocument/2006/relationships/image" Target="../media/image27.png"/><Relationship Id="rId17" Type="http://schemas.openxmlformats.org/officeDocument/2006/relationships/slideLayout" Target="../slideLayouts/slideLayout2.xml"/><Relationship Id="rId16" Type="http://schemas.openxmlformats.org/officeDocument/2006/relationships/image" Target="../media/image34.png"/><Relationship Id="rId15" Type="http://schemas.openxmlformats.org/officeDocument/2006/relationships/customXml" Target="../ink/ink7.xml"/><Relationship Id="rId14" Type="http://schemas.openxmlformats.org/officeDocument/2006/relationships/image" Target="../media/image33.png"/><Relationship Id="rId13" Type="http://schemas.openxmlformats.org/officeDocument/2006/relationships/customXml" Target="../ink/ink6.xml"/><Relationship Id="rId12" Type="http://schemas.openxmlformats.org/officeDocument/2006/relationships/image" Target="../media/image32.png"/><Relationship Id="rId11" Type="http://schemas.openxmlformats.org/officeDocument/2006/relationships/customXml" Target="../ink/ink5.xml"/><Relationship Id="rId10" Type="http://schemas.openxmlformats.org/officeDocument/2006/relationships/image" Target="../media/image31.png"/><Relationship Id="rId1" Type="http://schemas.openxmlformats.org/officeDocument/2006/relationships/image" Target="../media/image26.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9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8.wmf"/><Relationship Id="rId3" Type="http://schemas.openxmlformats.org/officeDocument/2006/relationships/oleObject" Target="../embeddings/oleObject2.bin"/><Relationship Id="rId2" Type="http://schemas.openxmlformats.org/officeDocument/2006/relationships/image" Target="../media/image37.wmf"/><Relationship Id="rId1" Type="http://schemas.openxmlformats.org/officeDocument/2006/relationships/oleObject" Target="../embeddings/oleObject1.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1962661"/>
            <a:ext cx="10706100" cy="1569660"/>
          </a:xfrm>
          <a:prstGeom prst="rect">
            <a:avLst/>
          </a:prstGeom>
          <a:noFill/>
        </p:spPr>
        <p:txBody>
          <a:bodyPr wrap="square" rtlCol="0">
            <a:spAutoFit/>
          </a:bodyPr>
          <a:lstStyle/>
          <a:p>
            <a:pPr algn="ctr"/>
            <a:r>
              <a:rPr lang="en-US" altLang="zh-CN" sz="4800" b="1" dirty="0">
                <a:solidFill>
                  <a:schemeClr val="bg1"/>
                </a:solidFill>
              </a:rPr>
              <a:t>WEB</a:t>
            </a:r>
            <a:r>
              <a:rPr lang="zh-CN" altLang="en-US" sz="4800" b="1" dirty="0">
                <a:solidFill>
                  <a:schemeClr val="bg1"/>
                </a:solidFill>
              </a:rPr>
              <a:t>概述、</a:t>
            </a:r>
            <a:r>
              <a:rPr lang="en-US" altLang="zh-CN" sz="4800" b="1" dirty="0">
                <a:solidFill>
                  <a:schemeClr val="bg1"/>
                </a:solidFill>
              </a:rPr>
              <a:t>HTML</a:t>
            </a:r>
            <a:r>
              <a:rPr lang="zh-CN" altLang="en-US" sz="4800" b="1" dirty="0">
                <a:solidFill>
                  <a:schemeClr val="bg1"/>
                </a:solidFill>
              </a:rPr>
              <a:t>概述、</a:t>
            </a:r>
            <a:endParaRPr lang="zh-CN" altLang="en-US" sz="4800" b="1" dirty="0">
              <a:solidFill>
                <a:schemeClr val="bg1"/>
              </a:solidFill>
            </a:endParaRPr>
          </a:p>
          <a:p>
            <a:pPr algn="ctr"/>
            <a:r>
              <a:rPr lang="zh-CN" altLang="en-US" sz="4800" b="1" dirty="0">
                <a:solidFill>
                  <a:schemeClr val="bg1"/>
                </a:solidFill>
              </a:rPr>
              <a:t>文本处理、图像和超链接、表格、表单</a:t>
            </a:r>
            <a:endParaRPr lang="zh-CN" altLang="en-US" sz="48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260" y="-27940"/>
            <a:ext cx="12095480" cy="7847330"/>
          </a:xfrm>
          <a:prstGeom prst="rect">
            <a:avLst/>
          </a:prstGeom>
          <a:noFill/>
        </p:spPr>
        <p:txBody>
          <a:bodyPr wrap="square" rtlCol="0">
            <a:spAutoFit/>
          </a:bodyPr>
          <a:p>
            <a:r>
              <a:rPr lang="en-US" altLang="zh-CN" b="1" dirty="0">
                <a:solidFill>
                  <a:schemeClr val="bg1"/>
                </a:solidFill>
                <a:sym typeface="+mn-ea"/>
              </a:rPr>
              <a:t>	-&lt;tr&gt;:	align:</a:t>
            </a:r>
            <a:r>
              <a:rPr lang="zh-CN" altLang="en-US" b="1" dirty="0">
                <a:solidFill>
                  <a:schemeClr val="bg1"/>
                </a:solidFill>
                <a:sym typeface="+mn-ea"/>
              </a:rPr>
              <a:t>文字靠左靠右，居中（横向） </a:t>
            </a:r>
            <a:r>
              <a:rPr lang="en-US" altLang="zh-CN" b="1" dirty="0">
                <a:solidFill>
                  <a:schemeClr val="bg1"/>
                </a:solidFill>
                <a:sym typeface="+mn-ea"/>
              </a:rPr>
              <a:t>		valign:</a:t>
            </a:r>
            <a:r>
              <a:rPr lang="zh-CN" altLang="en-US" b="1" dirty="0">
                <a:solidFill>
                  <a:schemeClr val="bg1"/>
                </a:solidFill>
                <a:sym typeface="+mn-ea"/>
              </a:rPr>
              <a:t>文字靠上靠下，居中（竖向）</a:t>
            </a:r>
            <a:endParaRPr lang="zh-CN" altLang="en-US" b="1" dirty="0">
              <a:solidFill>
                <a:schemeClr val="bg1"/>
              </a:solidFill>
              <a:sym typeface="+mn-ea"/>
            </a:endParaRPr>
          </a:p>
          <a:p>
            <a:r>
              <a:rPr lang="en-US" altLang="zh-CN" b="1" dirty="0">
                <a:solidFill>
                  <a:schemeClr val="bg1"/>
                </a:solidFill>
                <a:sym typeface="+mn-ea"/>
              </a:rPr>
              <a:t>	-&lt;td&gt;:	align</a:t>
            </a:r>
            <a:r>
              <a:rPr lang="zh-CN" altLang="en-US" b="1" dirty="0">
                <a:solidFill>
                  <a:schemeClr val="bg1"/>
                </a:solidFill>
                <a:sym typeface="+mn-ea"/>
              </a:rPr>
              <a:t>、</a:t>
            </a:r>
            <a:r>
              <a:rPr lang="en-US" altLang="zh-CN" b="1" dirty="0">
                <a:solidFill>
                  <a:schemeClr val="bg1"/>
                </a:solidFill>
                <a:sym typeface="+mn-ea"/>
              </a:rPr>
              <a:t>valign</a:t>
            </a:r>
            <a:r>
              <a:rPr lang="zh-CN" altLang="en-US" b="1" dirty="0">
                <a:solidFill>
                  <a:schemeClr val="bg1"/>
                </a:solidFill>
                <a:sym typeface="+mn-ea"/>
              </a:rPr>
              <a:t>、</a:t>
            </a:r>
            <a:r>
              <a:rPr lang="en-US" altLang="zh-CN" b="1" dirty="0">
                <a:solidFill>
                  <a:schemeClr val="bg1"/>
                </a:solidFill>
                <a:sym typeface="+mn-ea"/>
              </a:rPr>
              <a:t>width</a:t>
            </a:r>
            <a:r>
              <a:rPr lang="zh-CN" altLang="en-US" b="1" dirty="0">
                <a:solidFill>
                  <a:schemeClr val="bg1"/>
                </a:solidFill>
                <a:sym typeface="+mn-ea"/>
              </a:rPr>
              <a:t>、</a:t>
            </a:r>
            <a:r>
              <a:rPr lang="en-US" altLang="zh-CN" b="1" dirty="0">
                <a:solidFill>
                  <a:schemeClr val="bg1"/>
                </a:solidFill>
                <a:sym typeface="+mn-ea"/>
              </a:rPr>
              <a:t>height</a:t>
            </a:r>
            <a:endParaRPr lang="en-US" altLang="zh-CN" b="1" dirty="0">
              <a:solidFill>
                <a:schemeClr val="bg1"/>
              </a:solidFill>
              <a:sym typeface="+mn-ea"/>
            </a:endParaRPr>
          </a:p>
          <a:p>
            <a:r>
              <a:rPr lang="en-US" altLang="zh-CN" b="1" dirty="0">
                <a:solidFill>
                  <a:schemeClr val="bg1"/>
                </a:solidFill>
                <a:sym typeface="+mn-ea"/>
              </a:rPr>
              <a:t>		</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colspan</a:t>
            </a:r>
            <a:r>
              <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（跨列属性）</a:t>
            </a:r>
            <a:r>
              <a:rPr lang="zh-CN" altLang="en-US" b="1" dirty="0">
                <a:solidFill>
                  <a:schemeClr val="bg1"/>
                </a:solidFill>
                <a:sym typeface="+mn-ea"/>
              </a:rPr>
              <a:t>：使当前单元格沿水平方向延伸，值为正整数</a:t>
            </a:r>
            <a:endParaRPr lang="zh-CN" altLang="en-US" b="1" dirty="0">
              <a:solidFill>
                <a:schemeClr val="bg1"/>
              </a:solidFill>
              <a:sym typeface="+mn-ea"/>
            </a:endParaRPr>
          </a:p>
          <a:p>
            <a:r>
              <a:rPr lang="en-US" altLang="zh-CN" b="1" dirty="0">
                <a:solidFill>
                  <a:schemeClr val="bg1"/>
                </a:solidFill>
                <a:sym typeface="+mn-ea"/>
              </a:rPr>
              <a:t>		</a:t>
            </a:r>
            <a:endParaRPr lang="en-US" altLang="zh-CN" b="1" dirty="0">
              <a:solidFill>
                <a:schemeClr val="bg1"/>
              </a:solidFill>
              <a:sym typeface="+mn-ea"/>
            </a:endParaRPr>
          </a:p>
          <a:p>
            <a:r>
              <a:rPr lang="en-US" altLang="zh-CN" b="1" dirty="0">
                <a:solidFill>
                  <a:schemeClr val="bg1"/>
                </a:solidFill>
                <a:sym typeface="+mn-ea"/>
              </a:rPr>
              <a:t>		</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rowspan</a:t>
            </a:r>
            <a:r>
              <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（跨行属性）</a:t>
            </a:r>
            <a:r>
              <a:rPr lang="zh-CN" altLang="en-US" b="1" dirty="0">
                <a:solidFill>
                  <a:schemeClr val="bg1"/>
                </a:solidFill>
                <a:sym typeface="+mn-ea"/>
              </a:rPr>
              <a:t>：使当前单元格沿垂直方向延伸，值为正整数</a:t>
            </a:r>
            <a:endParaRPr lang="zh-CN" altLang="en-US" b="1" dirty="0">
              <a:solidFill>
                <a:schemeClr val="bg1"/>
              </a:solidFill>
              <a:sym typeface="+mn-ea"/>
            </a:endParaRPr>
          </a:p>
          <a:p>
            <a:r>
              <a:rPr lang="en-US" altLang="zh-CN" b="1" dirty="0">
                <a:solidFill>
                  <a:schemeClr val="bg1"/>
                </a:solidFill>
                <a:sym typeface="+mn-ea"/>
              </a:rPr>
              <a:t>	</a:t>
            </a:r>
            <a:endParaRPr lang="en-US" altLang="zh-CN" b="1" dirty="0">
              <a:solidFill>
                <a:schemeClr val="bg1"/>
              </a:solidFill>
              <a:sym typeface="+mn-ea"/>
            </a:endParaRPr>
          </a:p>
          <a:p>
            <a:r>
              <a:rPr lang="zh-CN" altLang="en-US" b="1" dirty="0">
                <a:solidFill>
                  <a:schemeClr val="bg1"/>
                </a:solidFill>
                <a:sym typeface="+mn-ea"/>
              </a:rPr>
              <a:t>行分组：</a:t>
            </a:r>
            <a:endParaRPr lang="zh-CN" altLang="en-US" b="1" dirty="0">
              <a:solidFill>
                <a:schemeClr val="bg1"/>
              </a:solidFill>
              <a:sym typeface="+mn-ea"/>
            </a:endParaRPr>
          </a:p>
          <a:p>
            <a:r>
              <a:rPr lang="en-US" altLang="zh-CN" b="1" dirty="0">
                <a:solidFill>
                  <a:schemeClr val="bg1"/>
                </a:solidFill>
                <a:sym typeface="+mn-ea"/>
              </a:rPr>
              <a:t>	</a:t>
            </a:r>
            <a:r>
              <a:rPr lang="zh-CN" altLang="en-US" b="1" dirty="0">
                <a:solidFill>
                  <a:schemeClr val="bg1"/>
                </a:solidFill>
                <a:sym typeface="+mn-ea"/>
              </a:rPr>
              <a:t>表格可分为三个部分：表头、表主体和表尾</a:t>
            </a:r>
            <a:endParaRPr lang="zh-CN" altLang="en-US" b="1" dirty="0">
              <a:solidFill>
                <a:schemeClr val="bg1"/>
              </a:solidFill>
              <a:sym typeface="+mn-ea"/>
            </a:endParaRPr>
          </a:p>
          <a:p>
            <a:r>
              <a:rPr lang="en-US" altLang="zh-CN" b="1" dirty="0">
                <a:solidFill>
                  <a:schemeClr val="bg1"/>
                </a:solidFill>
                <a:sym typeface="+mn-ea"/>
              </a:rPr>
              <a:t>	</a:t>
            </a:r>
            <a:r>
              <a:rPr lang="zh-CN" altLang="en-US" b="1" dirty="0">
                <a:solidFill>
                  <a:schemeClr val="bg1"/>
                </a:solidFill>
                <a:sym typeface="+mn-ea"/>
              </a:rPr>
              <a:t>表头行分组：</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&lt;thead&gt;&lt;/thead&gt;</a:t>
            </a:r>
            <a:endParaRPr lang="zh-CN" altLang="en-US" b="1" dirty="0">
              <a:solidFill>
                <a:schemeClr val="bg1"/>
              </a:solidFill>
              <a:sym typeface="+mn-ea"/>
            </a:endParaRPr>
          </a:p>
          <a:p>
            <a:r>
              <a:rPr lang="en-US" altLang="zh-CN" b="1" dirty="0">
                <a:solidFill>
                  <a:schemeClr val="bg1"/>
                </a:solidFill>
                <a:sym typeface="+mn-ea"/>
              </a:rPr>
              <a:t>		</a:t>
            </a:r>
            <a:r>
              <a:rPr lang="zh-CN" altLang="en-US" b="1" dirty="0">
                <a:solidFill>
                  <a:schemeClr val="bg1"/>
                </a:solidFill>
                <a:sym typeface="+mn-ea"/>
              </a:rPr>
              <a:t>表头单元格：</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&lt;th&gt;&lt;/th&gt;</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solidFill>
                  <a:schemeClr val="bg1"/>
                </a:solidFill>
                <a:sym typeface="+mn-ea"/>
              </a:rPr>
              <a:t>	</a:t>
            </a:r>
            <a:r>
              <a:rPr lang="zh-CN" altLang="en-US" b="1" dirty="0">
                <a:solidFill>
                  <a:schemeClr val="bg1"/>
                </a:solidFill>
                <a:sym typeface="+mn-ea"/>
              </a:rPr>
              <a:t>表主体行分组：</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&lt;tbody&gt;&lt;/tbody&gt;</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solidFill>
                  <a:schemeClr val="bg1"/>
                </a:solidFill>
                <a:sym typeface="+mn-ea"/>
              </a:rPr>
              <a:t>		</a:t>
            </a:r>
            <a:r>
              <a:rPr lang="zh-CN" altLang="en-US" b="1" dirty="0">
                <a:solidFill>
                  <a:schemeClr val="bg1"/>
                </a:solidFill>
                <a:sym typeface="+mn-ea"/>
              </a:rPr>
              <a:t>标准单元格：</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&lt;td&gt;&lt;/td&gt;</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solidFill>
                  <a:schemeClr val="bg1"/>
                </a:solidFill>
                <a:sym typeface="+mn-ea"/>
              </a:rPr>
              <a:t>	</a:t>
            </a:r>
            <a:r>
              <a:rPr lang="zh-CN" altLang="en-US" b="1" dirty="0">
                <a:solidFill>
                  <a:schemeClr val="bg1"/>
                </a:solidFill>
                <a:sym typeface="+mn-ea"/>
              </a:rPr>
              <a:t>表尾行分组：</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&lt;tfoot&gt;&lt;/tfoot&gt;</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sym typeface="+mn-ea"/>
              </a:rPr>
              <a:t>		</a:t>
            </a:r>
            <a:r>
              <a:rPr lang="zh-CN" altLang="en-US" b="1" dirty="0">
                <a:solidFill>
                  <a:schemeClr val="bg1"/>
                </a:solidFill>
                <a:sym typeface="+mn-ea"/>
              </a:rPr>
              <a:t>标准单元格：</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&lt;td&gt;&lt;/td&gt;</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solidFill>
                  <a:srgbClr val="FF0000"/>
                </a:solidFill>
                <a:sym typeface="+mn-ea"/>
              </a:rPr>
              <a:t>	</a:t>
            </a:r>
            <a:r>
              <a:rPr lang="zh-CN" altLang="en-US" b="1" dirty="0">
                <a:solidFill>
                  <a:srgbClr val="FF0000"/>
                </a:solidFill>
                <a:sym typeface="+mn-ea"/>
              </a:rPr>
              <a:t>分组的目的是为了方便对组内元素设置样式</a:t>
            </a:r>
            <a:endParaRPr lang="zh-CN" altLang="en-US" b="1" dirty="0">
              <a:solidFill>
                <a:srgbClr val="FF0000"/>
              </a:solidFill>
              <a:sym typeface="+mn-ea"/>
            </a:endParaRPr>
          </a:p>
          <a:p>
            <a:r>
              <a:rPr lang="en-US" altLang="zh-CN" b="1" dirty="0">
                <a:solidFill>
                  <a:srgbClr val="FF0000"/>
                </a:solidFill>
                <a:sym typeface="+mn-ea"/>
              </a:rPr>
              <a:t>	</a:t>
            </a:r>
            <a:r>
              <a:rPr lang="zh-CN" altLang="en-US" b="1" dirty="0">
                <a:solidFill>
                  <a:srgbClr val="FF0000"/>
                </a:solidFill>
                <a:sym typeface="+mn-ea"/>
              </a:rPr>
              <a:t>和编程（</a:t>
            </a:r>
            <a:r>
              <a:rPr lang="en-US" altLang="zh-CN" b="1" dirty="0">
                <a:solidFill>
                  <a:srgbClr val="FF0000"/>
                </a:solidFill>
                <a:sym typeface="+mn-ea"/>
              </a:rPr>
              <a:t>JS</a:t>
            </a:r>
            <a:r>
              <a:rPr lang="zh-CN" altLang="en-US" b="1" dirty="0">
                <a:solidFill>
                  <a:srgbClr val="FF0000"/>
                </a:solidFill>
                <a:sym typeface="+mn-ea"/>
              </a:rPr>
              <a:t>）</a:t>
            </a:r>
            <a:endParaRPr lang="zh-CN" altLang="en-US" b="1" dirty="0">
              <a:solidFill>
                <a:srgbClr val="FF0000"/>
              </a:solidFill>
              <a:sym typeface="+mn-ea"/>
            </a:endParaRPr>
          </a:p>
          <a:p>
            <a:r>
              <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写一个三行四列的表格的</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CSS</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table{											</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width:500px;</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height:200px;</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border:solid 2px #ccc;</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border-spacing:0px;</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td{</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border:solid 2px #ccc;</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endPar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r>
              <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这样的</a:t>
            </a:r>
            <a:r>
              <a:rPr lang="en-US" altLang="zh-CN"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CSS</a:t>
            </a:r>
            <a:r>
              <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将单元格与外边框合起来，不会出现空隙，并且边框都会显示</a:t>
            </a:r>
            <a:endPar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endParaRPr lang="zh-CN" altLang="en-US" b="1" dirty="0">
              <a:solidFill>
                <a:schemeClr val="tx1"/>
              </a:solidFill>
              <a:sym typeface="+mn-ea"/>
            </a:endParaRPr>
          </a:p>
        </p:txBody>
      </p:sp>
      <p:pic>
        <p:nvPicPr>
          <p:cNvPr id="3" name="图片 2"/>
          <p:cNvPicPr>
            <a:picLocks noChangeAspect="1"/>
          </p:cNvPicPr>
          <p:nvPr/>
        </p:nvPicPr>
        <p:blipFill>
          <a:blip r:embed="rId1"/>
          <a:stretch>
            <a:fillRect/>
          </a:stretch>
        </p:blipFill>
        <p:spPr>
          <a:xfrm>
            <a:off x="8850630" y="400685"/>
            <a:ext cx="1724025" cy="616585"/>
          </a:xfrm>
          <a:prstGeom prst="rect">
            <a:avLst/>
          </a:prstGeom>
        </p:spPr>
      </p:pic>
      <p:pic>
        <p:nvPicPr>
          <p:cNvPr id="4" name="图片 3"/>
          <p:cNvPicPr>
            <a:picLocks noChangeAspect="1"/>
          </p:cNvPicPr>
          <p:nvPr/>
        </p:nvPicPr>
        <p:blipFill>
          <a:blip r:embed="rId2"/>
          <a:stretch>
            <a:fillRect/>
          </a:stretch>
        </p:blipFill>
        <p:spPr>
          <a:xfrm>
            <a:off x="8906510" y="1075690"/>
            <a:ext cx="1612265" cy="639445"/>
          </a:xfrm>
          <a:prstGeom prst="rect">
            <a:avLst/>
          </a:prstGeom>
        </p:spPr>
      </p:pic>
      <p:pic>
        <p:nvPicPr>
          <p:cNvPr id="5" name="图片 4"/>
          <p:cNvPicPr>
            <a:picLocks noChangeAspect="1"/>
          </p:cNvPicPr>
          <p:nvPr/>
        </p:nvPicPr>
        <p:blipFill>
          <a:blip r:embed="rId3"/>
          <a:stretch>
            <a:fillRect/>
          </a:stretch>
        </p:blipFill>
        <p:spPr>
          <a:xfrm>
            <a:off x="5493385" y="1715135"/>
            <a:ext cx="4075430" cy="189738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10"/>
            <a:ext cx="12027535" cy="3415030"/>
          </a:xfrm>
          <a:prstGeom prst="rect">
            <a:avLst/>
          </a:prstGeom>
          <a:noFill/>
        </p:spPr>
        <p:txBody>
          <a:bodyPr wrap="square" rtlCol="0">
            <a:spAutoFit/>
          </a:bodyPr>
          <a:p>
            <a:r>
              <a:rPr lang="en-US" altLang="zh-CN" b="1">
                <a:solidFill>
                  <a:schemeClr val="bg1"/>
                </a:solidFill>
                <a:sym typeface="+mn-ea"/>
              </a:rPr>
              <a:t>		|--public void afterCompletion()--&gt;</a:t>
            </a:r>
            <a:r>
              <a:rPr lang="zh-CN" altLang="en-US" b="1">
                <a:solidFill>
                  <a:schemeClr val="bg1"/>
                </a:solidFill>
                <a:sym typeface="+mn-ea"/>
              </a:rPr>
              <a:t>请求处理完毕之后，页面输出给浏览器之前(即JSP页面已经解</a:t>
            </a:r>
            <a:r>
              <a:rPr lang="en-US" altLang="zh-CN" b="1">
                <a:solidFill>
                  <a:schemeClr val="bg1"/>
                </a:solidFill>
                <a:sym typeface="+mn-ea"/>
              </a:rPr>
              <a:t>		</a:t>
            </a:r>
            <a:r>
              <a:rPr lang="zh-CN" altLang="en-US" b="1">
                <a:solidFill>
                  <a:schemeClr val="bg1"/>
                </a:solidFill>
                <a:sym typeface="+mn-ea"/>
              </a:rPr>
              <a:t>析完，就差传给浏览器)</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在</a:t>
            </a:r>
            <a:r>
              <a:rPr lang="en-US" altLang="zh-CN" b="1">
                <a:solidFill>
                  <a:schemeClr val="bg1"/>
                </a:solidFill>
                <a:sym typeface="+mn-ea"/>
              </a:rPr>
              <a:t>bean.xml</a:t>
            </a:r>
            <a:r>
              <a:rPr lang="zh-CN" altLang="en-US" b="1">
                <a:solidFill>
                  <a:schemeClr val="bg1"/>
                </a:solidFill>
                <a:sym typeface="+mn-ea"/>
              </a:rPr>
              <a:t>中配置拦截器：</a:t>
            </a:r>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要记住在</a:t>
            </a:r>
            <a:r>
              <a:rPr lang="en-US" altLang="zh-CN" b="1">
                <a:solidFill>
                  <a:schemeClr val="bg1"/>
                </a:solidFill>
                <a:sym typeface="+mn-ea"/>
              </a:rPr>
              <a:t>bean.xml</a:t>
            </a:r>
            <a:r>
              <a:rPr lang="zh-CN" altLang="en-US" b="1">
                <a:solidFill>
                  <a:schemeClr val="bg1"/>
                </a:solidFill>
                <a:sym typeface="+mn-ea"/>
              </a:rPr>
              <a:t>中的头部配置中要添加</a:t>
            </a:r>
            <a:r>
              <a:rPr lang="en-US" altLang="zh-CN" b="1">
                <a:solidFill>
                  <a:schemeClr val="bg1"/>
                </a:solidFill>
                <a:sym typeface="+mn-ea"/>
              </a:rPr>
              <a:t>mvc</a:t>
            </a:r>
            <a:r>
              <a:rPr lang="zh-CN" altLang="en-US" b="1">
                <a:solidFill>
                  <a:schemeClr val="bg1"/>
                </a:solidFill>
                <a:sym typeface="+mn-ea"/>
              </a:rPr>
              <a:t>的头部信息才能使用</a:t>
            </a:r>
            <a:r>
              <a:rPr lang="en-US" altLang="zh-CN" b="1">
                <a:solidFill>
                  <a:schemeClr val="bg1"/>
                </a:solidFill>
                <a:sym typeface="+mn-ea"/>
              </a:rPr>
              <a:t>mvc</a:t>
            </a:r>
            <a:r>
              <a:rPr lang="zh-CN" altLang="en-US" b="1">
                <a:solidFill>
                  <a:schemeClr val="bg1"/>
                </a:solidFill>
                <a:sym typeface="+mn-ea"/>
              </a:rPr>
              <a:t>的配置。</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p:txBody>
      </p:sp>
      <p:pic>
        <p:nvPicPr>
          <p:cNvPr id="3" name="图片 2"/>
          <p:cNvPicPr>
            <a:picLocks noChangeAspect="1"/>
          </p:cNvPicPr>
          <p:nvPr/>
        </p:nvPicPr>
        <p:blipFill>
          <a:blip r:embed="rId1"/>
          <a:stretch>
            <a:fillRect/>
          </a:stretch>
        </p:blipFill>
        <p:spPr>
          <a:xfrm>
            <a:off x="1988185" y="930275"/>
            <a:ext cx="4699635" cy="126873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6831965"/>
          </a:xfrm>
          <a:prstGeom prst="rect">
            <a:avLst/>
          </a:prstGeom>
          <a:noFill/>
        </p:spPr>
        <p:txBody>
          <a:bodyPr wrap="square" rtlCol="0">
            <a:spAutoFit/>
          </a:bodyPr>
          <a:p>
            <a:pPr algn="ctr"/>
            <a:r>
              <a:rPr lang="en-US" altLang="zh-CN" sz="2400" b="1">
                <a:solidFill>
                  <a:srgbClr val="EFFE00"/>
                </a:solidFill>
                <a:effectLst>
                  <a:outerShdw blurRad="38100" dist="19050" dir="2700000" algn="tl" rotWithShape="0">
                    <a:schemeClr val="dk1">
                      <a:alpha val="40000"/>
                    </a:schemeClr>
                  </a:outerShdw>
                </a:effectLst>
                <a:sym typeface="+mn-ea"/>
              </a:rPr>
              <a:t>=================Spring</a:t>
            </a:r>
            <a:r>
              <a:rPr lang="zh-CN" altLang="en-US" sz="2400" b="1">
                <a:solidFill>
                  <a:srgbClr val="EFFE00"/>
                </a:solidFill>
                <a:effectLst>
                  <a:outerShdw blurRad="38100" dist="19050" dir="2700000" algn="tl" rotWithShape="0">
                    <a:schemeClr val="dk1">
                      <a:alpha val="40000"/>
                    </a:schemeClr>
                  </a:outerShdw>
                </a:effectLst>
                <a:sym typeface="+mn-ea"/>
              </a:rPr>
              <a:t>与</a:t>
            </a:r>
            <a:r>
              <a:rPr lang="en-US" altLang="zh-CN" sz="2400" b="1">
                <a:solidFill>
                  <a:srgbClr val="EFFE00"/>
                </a:solidFill>
                <a:effectLst>
                  <a:outerShdw blurRad="38100" dist="19050" dir="2700000" algn="tl" rotWithShape="0">
                    <a:schemeClr val="dk1">
                      <a:alpha val="40000"/>
                    </a:schemeClr>
                  </a:outerShdw>
                </a:effectLst>
                <a:sym typeface="+mn-ea"/>
              </a:rPr>
              <a:t>JDBC</a:t>
            </a:r>
            <a:r>
              <a:rPr lang="zh-CN" altLang="en-US" sz="2400" b="1">
                <a:solidFill>
                  <a:srgbClr val="EFFE00"/>
                </a:solidFill>
                <a:effectLst>
                  <a:outerShdw blurRad="38100" dist="19050" dir="2700000" algn="tl" rotWithShape="0">
                    <a:schemeClr val="dk1">
                      <a:alpha val="40000"/>
                    </a:schemeClr>
                  </a:outerShdw>
                </a:effectLst>
                <a:sym typeface="+mn-ea"/>
              </a:rPr>
              <a:t>整合</a:t>
            </a:r>
            <a:r>
              <a:rPr lang="en-US" altLang="zh-CN" sz="2400" b="1">
                <a:solidFill>
                  <a:srgbClr val="EFFE00"/>
                </a:solidFill>
                <a:effectLst>
                  <a:outerShdw blurRad="38100" dist="19050" dir="2700000" algn="tl" rotWithShape="0">
                    <a:schemeClr val="dk1">
                      <a:alpha val="40000"/>
                    </a:schemeClr>
                  </a:outerShdw>
                </a:effectLst>
                <a:sym typeface="+mn-ea"/>
              </a:rPr>
              <a:t>====================</a:t>
            </a:r>
            <a:endParaRPr lang="en-US" altLang="zh-CN" b="1">
              <a:solidFill>
                <a:srgbClr val="EFFE00"/>
              </a:solidFill>
              <a:effectLst>
                <a:outerShdw blurRad="38100" dist="19050" dir="2700000" algn="tl" rotWithShape="0">
                  <a:schemeClr val="dk1">
                    <a:alpha val="40000"/>
                  </a:schemeClr>
                </a:outerShdw>
              </a:effectLst>
              <a:sym typeface="+mn-ea"/>
            </a:endParaRPr>
          </a:p>
          <a:p>
            <a:pPr algn="l"/>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与</a:t>
            </a:r>
            <a:r>
              <a:rPr lang="en-US" altLang="zh-CN" b="1">
                <a:solidFill>
                  <a:schemeClr val="bg1"/>
                </a:solidFill>
                <a:sym typeface="+mn-ea"/>
              </a:rPr>
              <a:t>JDBC</a:t>
            </a:r>
            <a:r>
              <a:rPr lang="zh-CN" altLang="en-US" b="1">
                <a:solidFill>
                  <a:schemeClr val="bg1"/>
                </a:solidFill>
                <a:sym typeface="+mn-ea"/>
              </a:rPr>
              <a:t>整合应用</a:t>
            </a:r>
            <a:endParaRPr lang="zh-CN" altLang="en-US" b="1">
              <a:solidFill>
                <a:schemeClr val="bg1"/>
              </a:solidFill>
              <a:sym typeface="+mn-ea"/>
            </a:endParaRPr>
          </a:p>
          <a:p>
            <a:pPr algn="l"/>
            <a:r>
              <a:rPr lang="en-US" altLang="zh-CN" b="1">
                <a:solidFill>
                  <a:schemeClr val="bg1"/>
                </a:solidFill>
                <a:sym typeface="+mn-ea"/>
              </a:rPr>
              <a:t>	a</a:t>
            </a:r>
            <a:r>
              <a:rPr lang="zh-CN" altLang="en-US" b="1">
                <a:solidFill>
                  <a:schemeClr val="bg1"/>
                </a:solidFill>
                <a:sym typeface="+mn-ea"/>
              </a:rPr>
              <a:t>、提供了编写</a:t>
            </a:r>
            <a:r>
              <a:rPr lang="en-US" altLang="zh-CN" b="1">
                <a:solidFill>
                  <a:schemeClr val="bg1"/>
                </a:solidFill>
                <a:sym typeface="+mn-ea"/>
              </a:rPr>
              <a:t>DAO</a:t>
            </a:r>
            <a:r>
              <a:rPr lang="zh-CN" altLang="en-US" b="1">
                <a:solidFill>
                  <a:schemeClr val="bg1"/>
                </a:solidFill>
                <a:sym typeface="+mn-ea"/>
              </a:rPr>
              <a:t>的工具类</a:t>
            </a:r>
            <a:r>
              <a:rPr lang="en-US" altLang="zh-CN" b="1">
                <a:solidFill>
                  <a:schemeClr val="bg1"/>
                </a:solidFill>
                <a:sym typeface="+mn-ea"/>
              </a:rPr>
              <a:t>JdbcTemplate</a:t>
            </a:r>
            <a:endParaRPr lang="en-US" altLang="zh-CN" b="1">
              <a:solidFill>
                <a:schemeClr val="bg1"/>
              </a:solidFill>
              <a:sym typeface="+mn-ea"/>
            </a:endParaRPr>
          </a:p>
          <a:p>
            <a:pPr algn="l"/>
            <a:r>
              <a:rPr lang="en-US" altLang="zh-CN" b="1">
                <a:solidFill>
                  <a:schemeClr val="bg1"/>
                </a:solidFill>
                <a:sym typeface="+mn-ea"/>
              </a:rPr>
              <a:t>	     JdbcTemplate.update(“insert...”,</a:t>
            </a:r>
            <a:r>
              <a:rPr lang="zh-CN" altLang="en-US" b="1">
                <a:solidFill>
                  <a:schemeClr val="bg1"/>
                </a:solidFill>
                <a:sym typeface="+mn-ea"/>
              </a:rPr>
              <a:t>参数</a:t>
            </a:r>
            <a:r>
              <a:rPr lang="en-US" altLang="zh-CN" b="1">
                <a:solidFill>
                  <a:schemeClr val="bg1"/>
                </a:solidFill>
                <a:sym typeface="+mn-ea"/>
              </a:rPr>
              <a:t>);</a:t>
            </a:r>
            <a:endParaRPr lang="en-US" altLang="zh-CN" b="1">
              <a:solidFill>
                <a:schemeClr val="bg1"/>
              </a:solidFill>
              <a:sym typeface="+mn-ea"/>
            </a:endParaRPr>
          </a:p>
          <a:p>
            <a:pPr algn="l"/>
            <a:r>
              <a:rPr lang="en-US" altLang="zh-CN" b="1">
                <a:solidFill>
                  <a:schemeClr val="bg1"/>
                </a:solidFill>
                <a:sym typeface="+mn-ea"/>
              </a:rPr>
              <a:t>	b</a:t>
            </a:r>
            <a:r>
              <a:rPr lang="zh-CN" altLang="en-US" b="1">
                <a:solidFill>
                  <a:schemeClr val="bg1"/>
                </a:solidFill>
                <a:sym typeface="+mn-ea"/>
              </a:rPr>
              <a:t>、提供了</a:t>
            </a:r>
            <a:r>
              <a:rPr lang="en-US" altLang="zh-CN" b="1">
                <a:solidFill>
                  <a:schemeClr val="bg1"/>
                </a:solidFill>
                <a:sym typeface="+mn-ea"/>
              </a:rPr>
              <a:t>AOP</a:t>
            </a:r>
            <a:r>
              <a:rPr lang="zh-CN" altLang="en-US" b="1">
                <a:solidFill>
                  <a:schemeClr val="bg1"/>
                </a:solidFill>
                <a:sym typeface="+mn-ea"/>
              </a:rPr>
              <a:t>式事务管理</a:t>
            </a:r>
            <a:endParaRPr lang="zh-CN" altLang="en-US"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不需要在方法中追加事务提交和回滚</a:t>
            </a:r>
            <a:r>
              <a:rPr lang="en-US" altLang="zh-CN" b="1">
                <a:solidFill>
                  <a:schemeClr val="bg1"/>
                </a:solidFill>
                <a:sym typeface="+mn-ea"/>
              </a:rPr>
              <a:t>)</a:t>
            </a:r>
            <a:endParaRPr lang="en-US" altLang="zh-CN" b="1">
              <a:solidFill>
                <a:schemeClr val="bg1"/>
              </a:solidFill>
              <a:sym typeface="+mn-ea"/>
            </a:endParaRPr>
          </a:p>
          <a:p>
            <a:pPr algn="l"/>
            <a:r>
              <a:rPr lang="en-US" altLang="zh-CN" b="1">
                <a:solidFill>
                  <a:schemeClr val="bg1"/>
                </a:solidFill>
                <a:sym typeface="+mn-ea"/>
              </a:rPr>
              <a:t>	c</a:t>
            </a:r>
            <a:r>
              <a:rPr lang="zh-CN" altLang="en-US" b="1">
                <a:solidFill>
                  <a:schemeClr val="bg1"/>
                </a:solidFill>
                <a:sym typeface="+mn-ea"/>
              </a:rPr>
              <a:t>、提供了统一的异常处理</a:t>
            </a:r>
            <a:endParaRPr lang="zh-CN" altLang="en-US" b="1">
              <a:solidFill>
                <a:schemeClr val="bg1"/>
              </a:solidFill>
              <a:sym typeface="+mn-ea"/>
            </a:endParaRPr>
          </a:p>
          <a:p>
            <a:pPr algn="l"/>
            <a:r>
              <a:rPr lang="en-US" altLang="zh-CN" b="1">
                <a:solidFill>
                  <a:schemeClr val="bg1"/>
                </a:solidFill>
                <a:sym typeface="+mn-ea"/>
              </a:rPr>
              <a:t>	    DataAccessException</a:t>
            </a:r>
            <a:endParaRPr lang="en-US" altLang="zh-CN" b="1">
              <a:solidFill>
                <a:schemeClr val="bg1"/>
              </a:solidFill>
              <a:sym typeface="+mn-ea"/>
            </a:endParaRPr>
          </a:p>
          <a:p>
            <a:pPr algn="l"/>
            <a:endParaRPr lang="en-US" altLang="zh-CN" b="1">
              <a:solidFill>
                <a:schemeClr val="bg1"/>
              </a:solidFill>
              <a:sym typeface="+mn-ea"/>
            </a:endParaRPr>
          </a:p>
          <a:p>
            <a:pPr algn="l"/>
            <a:r>
              <a:rPr lang="en-US" altLang="zh-CN" b="1">
                <a:solidFill>
                  <a:schemeClr val="bg1"/>
                </a:solidFill>
                <a:sym typeface="+mn-ea"/>
              </a:rPr>
              <a:t>2</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整合</a:t>
            </a:r>
            <a:r>
              <a:rPr lang="en-US" altLang="zh-CN" b="1">
                <a:solidFill>
                  <a:schemeClr val="bg1"/>
                </a:solidFill>
                <a:sym typeface="+mn-ea"/>
              </a:rPr>
              <a:t>JDBC</a:t>
            </a:r>
            <a:r>
              <a:rPr lang="zh-CN" altLang="en-US" b="1">
                <a:solidFill>
                  <a:schemeClr val="bg1"/>
                </a:solidFill>
                <a:sym typeface="+mn-ea"/>
              </a:rPr>
              <a:t>的步骤</a:t>
            </a:r>
            <a:endParaRPr lang="zh-CN" altLang="en-US" b="1">
              <a:solidFill>
                <a:schemeClr val="bg1"/>
              </a:solidFill>
              <a:sym typeface="+mn-ea"/>
            </a:endParaRPr>
          </a:p>
          <a:p>
            <a:pPr algn="l"/>
            <a:r>
              <a:rPr lang="en-US" altLang="zh-CN" b="1">
                <a:solidFill>
                  <a:schemeClr val="bg1"/>
                </a:solidFill>
                <a:sym typeface="+mn-ea"/>
              </a:rPr>
              <a:t>	a</a:t>
            </a:r>
            <a:r>
              <a:rPr lang="zh-CN" altLang="en-US" b="1">
                <a:solidFill>
                  <a:schemeClr val="bg1"/>
                </a:solidFill>
                <a:sym typeface="+mn-ea"/>
              </a:rPr>
              <a:t>、搭建</a:t>
            </a:r>
            <a:r>
              <a:rPr lang="en-US" altLang="zh-CN" b="1">
                <a:solidFill>
                  <a:schemeClr val="bg1"/>
                </a:solidFill>
                <a:sym typeface="+mn-ea"/>
              </a:rPr>
              <a:t>Spring+jdbc</a:t>
            </a:r>
            <a:r>
              <a:rPr lang="zh-CN" altLang="en-US" b="1">
                <a:solidFill>
                  <a:schemeClr val="bg1"/>
                </a:solidFill>
                <a:sym typeface="+mn-ea"/>
              </a:rPr>
              <a:t>开发环境</a:t>
            </a:r>
            <a:endParaRPr lang="zh-CN" altLang="en-US"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引入</a:t>
            </a:r>
            <a:r>
              <a:rPr lang="en-US" altLang="zh-CN" b="1">
                <a:solidFill>
                  <a:schemeClr val="bg1"/>
                </a:solidFill>
                <a:sym typeface="+mn-ea"/>
              </a:rPr>
              <a:t>spring(ioc,aop,dao)</a:t>
            </a:r>
            <a:r>
              <a:rPr lang="zh-CN" altLang="en-US" b="1">
                <a:solidFill>
                  <a:schemeClr val="bg1"/>
                </a:solidFill>
                <a:sym typeface="+mn-ea"/>
              </a:rPr>
              <a:t>开发包（基于这些</a:t>
            </a:r>
            <a:r>
              <a:rPr lang="en-US" altLang="zh-CN" b="1">
                <a:solidFill>
                  <a:schemeClr val="bg1"/>
                </a:solidFill>
                <a:sym typeface="+mn-ea"/>
              </a:rPr>
              <a:t>jar</a:t>
            </a:r>
            <a:r>
              <a:rPr lang="zh-CN" altLang="en-US" b="1">
                <a:solidFill>
                  <a:schemeClr val="bg1"/>
                </a:solidFill>
                <a:sym typeface="+mn-ea"/>
              </a:rPr>
              <a:t>包）</a:t>
            </a:r>
            <a:endParaRPr lang="zh-CN" altLang="en-US"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添加</a:t>
            </a:r>
            <a:r>
              <a:rPr lang="en-US" altLang="zh-CN" b="1">
                <a:solidFill>
                  <a:schemeClr val="bg1"/>
                </a:solidFill>
                <a:sym typeface="+mn-ea"/>
              </a:rPr>
              <a:t>src/bean.xml</a:t>
            </a:r>
            <a:r>
              <a:rPr lang="zh-CN" altLang="en-US" b="1">
                <a:solidFill>
                  <a:schemeClr val="bg1"/>
                </a:solidFill>
                <a:sym typeface="+mn-ea"/>
              </a:rPr>
              <a:t>（配置文件）</a:t>
            </a:r>
            <a:endParaRPr lang="en-US" altLang="zh-CN"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数据库驱动，</a:t>
            </a:r>
            <a:r>
              <a:rPr lang="en-US" altLang="zh-CN" b="1">
                <a:solidFill>
                  <a:schemeClr val="bg1"/>
                </a:solidFill>
                <a:sym typeface="+mn-ea"/>
              </a:rPr>
              <a:t>dbcp</a:t>
            </a:r>
            <a:r>
              <a:rPr lang="zh-CN" altLang="en-US" b="1">
                <a:solidFill>
                  <a:schemeClr val="bg1"/>
                </a:solidFill>
                <a:sym typeface="+mn-ea"/>
              </a:rPr>
              <a:t>连接池</a:t>
            </a:r>
            <a:endParaRPr lang="zh-CN" altLang="en-US" b="1">
              <a:solidFill>
                <a:schemeClr val="bg1"/>
              </a:solidFill>
              <a:sym typeface="+mn-ea"/>
            </a:endParaRPr>
          </a:p>
          <a:p>
            <a:pPr algn="l"/>
            <a:r>
              <a:rPr lang="en-US" altLang="zh-CN" b="1">
                <a:solidFill>
                  <a:schemeClr val="bg1"/>
                </a:solidFill>
                <a:sym typeface="+mn-ea"/>
              </a:rPr>
              <a:t>	b</a:t>
            </a:r>
            <a:r>
              <a:rPr lang="zh-CN" altLang="en-US" b="1">
                <a:solidFill>
                  <a:schemeClr val="bg1"/>
                </a:solidFill>
                <a:sym typeface="+mn-ea"/>
              </a:rPr>
              <a:t>、编写实体类</a:t>
            </a:r>
            <a:r>
              <a:rPr lang="en-US" altLang="zh-CN" b="1">
                <a:solidFill>
                  <a:schemeClr val="bg1"/>
                </a:solidFill>
                <a:sym typeface="+mn-ea"/>
              </a:rPr>
              <a:t>Emp</a:t>
            </a:r>
            <a:endParaRPr lang="zh-CN" altLang="en-US" b="1">
              <a:solidFill>
                <a:schemeClr val="bg1"/>
              </a:solidFill>
              <a:sym typeface="+mn-ea"/>
            </a:endParaRPr>
          </a:p>
          <a:p>
            <a:pPr algn="l"/>
            <a:r>
              <a:rPr lang="en-US" altLang="zh-CN" b="1">
                <a:solidFill>
                  <a:schemeClr val="bg1"/>
                </a:solidFill>
                <a:sym typeface="+mn-ea"/>
              </a:rPr>
              <a:t>	c</a:t>
            </a:r>
            <a:r>
              <a:rPr lang="zh-CN" altLang="en-US" b="1">
                <a:solidFill>
                  <a:schemeClr val="bg1"/>
                </a:solidFill>
                <a:sym typeface="+mn-ea"/>
              </a:rPr>
              <a:t>、编写</a:t>
            </a:r>
            <a:r>
              <a:rPr lang="en-US" altLang="zh-CN" b="1">
                <a:solidFill>
                  <a:schemeClr val="bg1"/>
                </a:solidFill>
                <a:sym typeface="+mn-ea"/>
              </a:rPr>
              <a:t>DAO</a:t>
            </a:r>
            <a:r>
              <a:rPr lang="zh-CN" altLang="en-US" b="1">
                <a:solidFill>
                  <a:schemeClr val="bg1"/>
                </a:solidFill>
                <a:sym typeface="+mn-ea"/>
              </a:rPr>
              <a:t>组件（</a:t>
            </a:r>
            <a:r>
              <a:rPr lang="en-US" altLang="zh-CN" b="1">
                <a:solidFill>
                  <a:schemeClr val="bg1"/>
                </a:solidFill>
                <a:sym typeface="+mn-ea"/>
              </a:rPr>
              <a:t>EmpDAO</a:t>
            </a:r>
            <a:r>
              <a:rPr lang="zh-CN" altLang="en-US" b="1">
                <a:solidFill>
                  <a:schemeClr val="bg1"/>
                </a:solidFill>
                <a:sym typeface="+mn-ea"/>
              </a:rPr>
              <a:t>）</a:t>
            </a:r>
            <a:r>
              <a:rPr lang="en-US" altLang="zh-CN" b="1">
                <a:solidFill>
                  <a:schemeClr val="bg1"/>
                </a:solidFill>
                <a:sym typeface="+mn-ea"/>
              </a:rPr>
              <a:t>	</a:t>
            </a:r>
            <a:endParaRPr lang="zh-CN" altLang="en-US" b="1">
              <a:solidFill>
                <a:schemeClr val="bg1"/>
              </a:solidFill>
              <a:sym typeface="+mn-ea"/>
            </a:endParaRPr>
          </a:p>
          <a:p>
            <a:pPr algn="l"/>
            <a:r>
              <a:rPr lang="en-US" altLang="zh-CN" b="1">
                <a:solidFill>
                  <a:schemeClr val="bg1"/>
                </a:solidFill>
                <a:sym typeface="+mn-ea"/>
              </a:rPr>
              <a:t>	d</a:t>
            </a:r>
            <a:r>
              <a:rPr lang="zh-CN" altLang="en-US" b="1">
                <a:solidFill>
                  <a:schemeClr val="bg1"/>
                </a:solidFill>
                <a:sym typeface="+mn-ea"/>
              </a:rPr>
              <a:t>、在</a:t>
            </a:r>
            <a:r>
              <a:rPr lang="en-US" altLang="zh-CN" b="1">
                <a:solidFill>
                  <a:schemeClr val="bg1"/>
                </a:solidFill>
                <a:sym typeface="+mn-ea"/>
              </a:rPr>
              <a:t>applicationContext.xml</a:t>
            </a:r>
            <a:r>
              <a:rPr lang="zh-CN" altLang="en-US" b="1">
                <a:solidFill>
                  <a:schemeClr val="bg1"/>
                </a:solidFill>
                <a:sym typeface="+mn-ea"/>
              </a:rPr>
              <a:t>中，扫描</a:t>
            </a:r>
            <a:r>
              <a:rPr lang="en-US" altLang="zh-CN" b="1">
                <a:solidFill>
                  <a:schemeClr val="bg1"/>
                </a:solidFill>
                <a:sym typeface="+mn-ea"/>
              </a:rPr>
              <a:t>EmpDAO</a:t>
            </a:r>
            <a:r>
              <a:rPr lang="zh-CN" altLang="en-US" b="1">
                <a:solidFill>
                  <a:schemeClr val="bg1"/>
                </a:solidFill>
                <a:sym typeface="+mn-ea"/>
              </a:rPr>
              <a:t>，注入</a:t>
            </a:r>
            <a:r>
              <a:rPr lang="en-US" altLang="zh-CN" b="1">
                <a:solidFill>
                  <a:schemeClr val="bg1"/>
                </a:solidFill>
                <a:sym typeface="+mn-ea"/>
              </a:rPr>
              <a:t>JdbcTemplate</a:t>
            </a:r>
            <a:r>
              <a:rPr lang="zh-CN" altLang="en-US" b="1">
                <a:solidFill>
                  <a:schemeClr val="bg1"/>
                </a:solidFill>
                <a:sym typeface="+mn-ea"/>
              </a:rPr>
              <a:t>对象。</a:t>
            </a:r>
            <a:endParaRPr lang="zh-CN" altLang="en-US" b="1">
              <a:solidFill>
                <a:schemeClr val="bg1"/>
              </a:solidFill>
              <a:sym typeface="+mn-ea"/>
            </a:endParaRPr>
          </a:p>
          <a:p>
            <a:pPr algn="l"/>
            <a:r>
              <a:rPr lang="en-US" altLang="zh-CN" b="1">
                <a:solidFill>
                  <a:schemeClr val="bg1"/>
                </a:solidFill>
                <a:sym typeface="+mn-ea"/>
              </a:rPr>
              <a:t>	</a:t>
            </a:r>
            <a:endParaRPr lang="zh-CN" altLang="en-US" b="1">
              <a:solidFill>
                <a:schemeClr val="bg1"/>
              </a:solidFill>
              <a:sym typeface="+mn-ea"/>
            </a:endParaRPr>
          </a:p>
          <a:p>
            <a:pPr algn="l"/>
            <a:r>
              <a:rPr lang="en-US" altLang="zh-CN" b="1">
                <a:solidFill>
                  <a:schemeClr val="bg1"/>
                </a:solidFill>
                <a:sym typeface="+mn-ea"/>
              </a:rPr>
              <a:t>	    </a:t>
            </a:r>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r>
              <a:rPr lang="en-US" altLang="zh-CN" b="1">
                <a:solidFill>
                  <a:schemeClr val="bg1"/>
                </a:solidFill>
                <a:sym typeface="+mn-ea"/>
              </a:rPr>
              <a:t>	dbcp(&lt;bean&gt;)——&gt;JdbcTemplate(&lt;bean&gt;)——&gt;EmpDAO(</a:t>
            </a:r>
            <a:r>
              <a:rPr lang="zh-CN" altLang="en-US" b="1">
                <a:solidFill>
                  <a:schemeClr val="bg1"/>
                </a:solidFill>
                <a:sym typeface="+mn-ea"/>
              </a:rPr>
              <a:t>扫描</a:t>
            </a:r>
            <a:r>
              <a:rPr lang="en-US" altLang="zh-CN" b="1">
                <a:solidFill>
                  <a:schemeClr val="bg1"/>
                </a:solidFill>
                <a:sym typeface="+mn-ea"/>
              </a:rPr>
              <a:t>)</a:t>
            </a:r>
            <a:endParaRPr lang="zh-CN" altLang="en-US" b="1">
              <a:solidFill>
                <a:schemeClr val="bg1"/>
              </a:solidFill>
              <a:sym typeface="+mn-ea"/>
            </a:endParaRPr>
          </a:p>
        </p:txBody>
      </p:sp>
      <p:sp>
        <p:nvSpPr>
          <p:cNvPr id="2" name="圆角矩形 1"/>
          <p:cNvSpPr/>
          <p:nvPr/>
        </p:nvSpPr>
        <p:spPr>
          <a:xfrm>
            <a:off x="8085455" y="436880"/>
            <a:ext cx="3918585" cy="4185920"/>
          </a:xfrm>
          <a:prstGeom prst="roundRect">
            <a:avLst/>
          </a:prstGeom>
          <a:solidFill>
            <a:schemeClr val="tx2">
              <a:lumMod val="50000"/>
            </a:schemeClr>
          </a:solidFill>
          <a:ln w="38100" cmpd="sng">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a:p>
        </p:txBody>
      </p:sp>
      <p:sp>
        <p:nvSpPr>
          <p:cNvPr id="5" name="文本框 4"/>
          <p:cNvSpPr txBox="1"/>
          <p:nvPr/>
        </p:nvSpPr>
        <p:spPr>
          <a:xfrm>
            <a:off x="8191500" y="556895"/>
            <a:ext cx="3706495" cy="3753485"/>
          </a:xfrm>
          <a:prstGeom prst="rect">
            <a:avLst/>
          </a:prstGeom>
          <a:noFill/>
        </p:spPr>
        <p:txBody>
          <a:bodyPr wrap="square" rtlCol="0">
            <a:spAutoFit/>
          </a:bodyPr>
          <a:p>
            <a:r>
              <a:rPr lang="en-US" altLang="zh-CN" sz="2000" b="1">
                <a:ln w="10160">
                  <a:solidFill>
                    <a:schemeClr val="accent5"/>
                  </a:solidFill>
                  <a:prstDash val="solid"/>
                </a:ln>
                <a:solidFill>
                  <a:srgbClr val="FFFFFF"/>
                </a:solidFill>
                <a:effectLst>
                  <a:outerShdw blurRad="38100" dist="22860" dir="5400000" algn="tl" rotWithShape="0">
                    <a:srgbClr val="000000">
                      <a:alpha val="30000"/>
                    </a:srgbClr>
                  </a:outerShdw>
                </a:effectLst>
              </a:rPr>
              <a:t>a</a:t>
            </a:r>
            <a:r>
              <a:rPr lang="zh-CN" altLang="en-US" sz="2000" b="1">
                <a:ln w="10160">
                  <a:solidFill>
                    <a:schemeClr val="accent5"/>
                  </a:solidFill>
                  <a:prstDash val="solid"/>
                </a:ln>
                <a:solidFill>
                  <a:srgbClr val="FFFFFF"/>
                </a:solidFill>
                <a:effectLst>
                  <a:outerShdw blurRad="38100" dist="22860" dir="5400000" algn="tl" rotWithShape="0">
                    <a:srgbClr val="000000">
                      <a:alpha val="30000"/>
                    </a:srgbClr>
                  </a:outerShdw>
                </a:effectLst>
              </a:rPr>
              <a:t>、增删改</a:t>
            </a:r>
            <a:endParaRPr lang="zh-CN" altLang="en-US" b="1">
              <a:solidFill>
                <a:schemeClr val="accent1"/>
              </a:solidFill>
            </a:endParaRPr>
          </a:p>
          <a:p>
            <a:r>
              <a:rPr lang="en-US" altLang="zh-CN" b="1">
                <a:solidFill>
                  <a:schemeClr val="accent1"/>
                </a:solidFill>
              </a:rPr>
              <a:t>--</a:t>
            </a:r>
            <a:r>
              <a:rPr lang="zh-CN" altLang="en-US" b="1">
                <a:solidFill>
                  <a:schemeClr val="accent1"/>
                </a:solidFill>
              </a:rPr>
              <a:t>获取</a:t>
            </a:r>
            <a:r>
              <a:rPr lang="en-US" altLang="zh-CN" b="1">
                <a:solidFill>
                  <a:schemeClr val="accent1"/>
                </a:solidFill>
              </a:rPr>
              <a:t>Connection</a:t>
            </a:r>
            <a:endParaRPr lang="en-US" altLang="zh-CN" b="1">
              <a:solidFill>
                <a:schemeClr val="accent1"/>
              </a:solidFill>
            </a:endParaRPr>
          </a:p>
          <a:p>
            <a:r>
              <a:rPr lang="en-US" altLang="zh-CN" b="1">
                <a:solidFill>
                  <a:schemeClr val="accent1"/>
                </a:solidFill>
              </a:rPr>
              <a:t>--</a:t>
            </a:r>
            <a:r>
              <a:rPr lang="zh-CN" altLang="en-US" b="1">
                <a:solidFill>
                  <a:schemeClr val="accent1"/>
                </a:solidFill>
              </a:rPr>
              <a:t>获取</a:t>
            </a:r>
            <a:r>
              <a:rPr lang="en-US" altLang="zh-CN" b="1">
                <a:solidFill>
                  <a:schemeClr val="accent1"/>
                </a:solidFill>
              </a:rPr>
              <a:t>Statement</a:t>
            </a:r>
            <a:endParaRPr lang="en-US" altLang="zh-CN" b="1">
              <a:solidFill>
                <a:schemeClr val="accent1"/>
              </a:solidFill>
            </a:endParaRPr>
          </a:p>
          <a:p>
            <a:r>
              <a:rPr lang="en-US" altLang="zh-CN" b="1">
                <a:solidFill>
                  <a:schemeClr val="accent1"/>
                </a:solidFill>
              </a:rPr>
              <a:t>--</a:t>
            </a:r>
            <a:r>
              <a:rPr lang="zh-CN" altLang="en-US" b="1">
                <a:solidFill>
                  <a:schemeClr val="accent1"/>
                </a:solidFill>
              </a:rPr>
              <a:t>设置</a:t>
            </a:r>
            <a:r>
              <a:rPr lang="en-US" altLang="zh-CN" b="1">
                <a:solidFill>
                  <a:schemeClr val="accent1"/>
                </a:solidFill>
              </a:rPr>
              <a:t>SQL</a:t>
            </a:r>
            <a:r>
              <a:rPr lang="zh-CN" altLang="en-US" b="1">
                <a:solidFill>
                  <a:schemeClr val="accent1"/>
                </a:solidFill>
              </a:rPr>
              <a:t>中的？参数</a:t>
            </a:r>
            <a:endParaRPr lang="zh-CN" altLang="en-US" b="1">
              <a:solidFill>
                <a:schemeClr val="accent1"/>
              </a:solidFill>
            </a:endParaRPr>
          </a:p>
          <a:p>
            <a:r>
              <a:rPr lang="en-US" altLang="zh-CN" b="1">
                <a:solidFill>
                  <a:schemeClr val="accent1"/>
                </a:solidFill>
              </a:rPr>
              <a:t>--</a:t>
            </a:r>
            <a:r>
              <a:rPr lang="zh-CN" altLang="en-US" b="1">
                <a:solidFill>
                  <a:schemeClr val="accent1"/>
                </a:solidFill>
              </a:rPr>
              <a:t>执行</a:t>
            </a:r>
            <a:r>
              <a:rPr lang="en-US" altLang="zh-CN" b="1">
                <a:solidFill>
                  <a:schemeClr val="accent1"/>
                </a:solidFill>
              </a:rPr>
              <a:t>SQL</a:t>
            </a:r>
            <a:r>
              <a:rPr lang="zh-CN" altLang="en-US" b="1">
                <a:solidFill>
                  <a:schemeClr val="accent1"/>
                </a:solidFill>
              </a:rPr>
              <a:t>操作</a:t>
            </a:r>
            <a:endParaRPr lang="zh-CN" altLang="en-US" b="1">
              <a:solidFill>
                <a:schemeClr val="accent1"/>
              </a:solidFill>
            </a:endParaRPr>
          </a:p>
          <a:p>
            <a:r>
              <a:rPr lang="en-US" altLang="zh-CN" b="1">
                <a:solidFill>
                  <a:schemeClr val="accent1"/>
                </a:solidFill>
              </a:rPr>
              <a:t>--</a:t>
            </a:r>
            <a:r>
              <a:rPr lang="zh-CN" altLang="en-US" b="1">
                <a:solidFill>
                  <a:schemeClr val="accent1"/>
                </a:solidFill>
              </a:rPr>
              <a:t>释放</a:t>
            </a:r>
            <a:r>
              <a:rPr lang="en-US" altLang="zh-CN" b="1">
                <a:solidFill>
                  <a:schemeClr val="accent1"/>
                </a:solidFill>
              </a:rPr>
              <a:t>Connection(close)</a:t>
            </a:r>
            <a:endParaRPr lang="en-US" altLang="zh-CN" b="1">
              <a:solidFill>
                <a:schemeClr val="accent1"/>
              </a:solidFill>
            </a:endParaRPr>
          </a:p>
          <a:p>
            <a:r>
              <a:rPr lang="en-US" altLang="zh-CN" sz="2000" b="1">
                <a:ln w="10160">
                  <a:solidFill>
                    <a:schemeClr val="accent5"/>
                  </a:solidFill>
                  <a:prstDash val="solid"/>
                </a:ln>
                <a:solidFill>
                  <a:srgbClr val="FFFFFF"/>
                </a:solidFill>
                <a:effectLst>
                  <a:outerShdw blurRad="38100" dist="22860" dir="5400000" algn="tl" rotWithShape="0">
                    <a:srgbClr val="000000">
                      <a:alpha val="30000"/>
                    </a:srgbClr>
                  </a:outerShdw>
                </a:effectLst>
              </a:rPr>
              <a:t>b</a:t>
            </a:r>
            <a:r>
              <a:rPr lang="zh-CN" altLang="en-US" sz="2000" b="1">
                <a:ln w="10160">
                  <a:solidFill>
                    <a:schemeClr val="accent5"/>
                  </a:solidFill>
                  <a:prstDash val="solid"/>
                </a:ln>
                <a:solidFill>
                  <a:srgbClr val="FFFFFF"/>
                </a:solidFill>
                <a:effectLst>
                  <a:outerShdw blurRad="38100" dist="22860" dir="5400000" algn="tl" rotWithShape="0">
                    <a:srgbClr val="000000">
                      <a:alpha val="30000"/>
                    </a:srgbClr>
                  </a:outerShdw>
                </a:effectLst>
              </a:rPr>
              <a:t>、查询</a:t>
            </a:r>
            <a:endParaRPr lang="zh-CN" altLang="en-US" b="1">
              <a:solidFill>
                <a:schemeClr val="accent1"/>
              </a:solidFill>
            </a:endParaRPr>
          </a:p>
          <a:p>
            <a:r>
              <a:rPr lang="en-US" altLang="zh-CN" b="1">
                <a:solidFill>
                  <a:schemeClr val="accent1"/>
                </a:solidFill>
              </a:rPr>
              <a:t>--</a:t>
            </a:r>
            <a:r>
              <a:rPr lang="zh-CN" altLang="en-US" b="1">
                <a:solidFill>
                  <a:schemeClr val="accent1"/>
                </a:solidFill>
              </a:rPr>
              <a:t>获取</a:t>
            </a:r>
            <a:r>
              <a:rPr lang="en-US" altLang="zh-CN" b="1">
                <a:solidFill>
                  <a:schemeClr val="accent1"/>
                </a:solidFill>
              </a:rPr>
              <a:t>Connection</a:t>
            </a:r>
            <a:endParaRPr lang="en-US" altLang="zh-CN" b="1">
              <a:solidFill>
                <a:schemeClr val="accent1"/>
              </a:solidFill>
            </a:endParaRPr>
          </a:p>
          <a:p>
            <a:r>
              <a:rPr lang="en-US" altLang="zh-CN" b="1">
                <a:solidFill>
                  <a:schemeClr val="accent1"/>
                </a:solidFill>
              </a:rPr>
              <a:t>--</a:t>
            </a:r>
            <a:r>
              <a:rPr lang="zh-CN" altLang="en-US" b="1">
                <a:solidFill>
                  <a:schemeClr val="accent1"/>
                </a:solidFill>
              </a:rPr>
              <a:t>获取</a:t>
            </a:r>
            <a:r>
              <a:rPr lang="en-US" altLang="zh-CN" b="1">
                <a:solidFill>
                  <a:schemeClr val="accent1"/>
                </a:solidFill>
              </a:rPr>
              <a:t>Statement</a:t>
            </a:r>
            <a:endParaRPr lang="en-US" altLang="zh-CN" b="1">
              <a:solidFill>
                <a:schemeClr val="accent1"/>
              </a:solidFill>
            </a:endParaRPr>
          </a:p>
          <a:p>
            <a:r>
              <a:rPr lang="en-US" altLang="zh-CN" b="1">
                <a:solidFill>
                  <a:schemeClr val="accent1"/>
                </a:solidFill>
              </a:rPr>
              <a:t>--</a:t>
            </a:r>
            <a:r>
              <a:rPr lang="zh-CN" altLang="en-US" b="1">
                <a:solidFill>
                  <a:schemeClr val="accent1"/>
                </a:solidFill>
              </a:rPr>
              <a:t>设置</a:t>
            </a:r>
            <a:r>
              <a:rPr lang="en-US" altLang="zh-CN" b="1">
                <a:solidFill>
                  <a:schemeClr val="accent1"/>
                </a:solidFill>
              </a:rPr>
              <a:t>SQL</a:t>
            </a:r>
            <a:r>
              <a:rPr lang="zh-CN" altLang="en-US" b="1">
                <a:solidFill>
                  <a:schemeClr val="accent1"/>
                </a:solidFill>
              </a:rPr>
              <a:t>中的？参数</a:t>
            </a:r>
            <a:endParaRPr lang="zh-CN" altLang="en-US" b="1">
              <a:solidFill>
                <a:schemeClr val="accent1"/>
              </a:solidFill>
            </a:endParaRPr>
          </a:p>
          <a:p>
            <a:r>
              <a:rPr lang="en-US" altLang="zh-CN" b="1">
                <a:solidFill>
                  <a:schemeClr val="accent1"/>
                </a:solidFill>
              </a:rPr>
              <a:t>--</a:t>
            </a:r>
            <a:r>
              <a:rPr lang="zh-CN" altLang="en-US" b="1">
                <a:solidFill>
                  <a:schemeClr val="accent1"/>
                </a:solidFill>
              </a:rPr>
              <a:t>执行</a:t>
            </a:r>
            <a:r>
              <a:rPr lang="en-US" altLang="zh-CN" b="1">
                <a:solidFill>
                  <a:schemeClr val="accent1"/>
                </a:solidFill>
              </a:rPr>
              <a:t>SQL</a:t>
            </a:r>
            <a:r>
              <a:rPr lang="zh-CN" altLang="en-US" b="1">
                <a:solidFill>
                  <a:schemeClr val="accent1"/>
                </a:solidFill>
              </a:rPr>
              <a:t>操作获取</a:t>
            </a:r>
            <a:r>
              <a:rPr lang="en-US" altLang="zh-CN" b="1">
                <a:solidFill>
                  <a:schemeClr val="accent1"/>
                </a:solidFill>
              </a:rPr>
              <a:t>ResultSet</a:t>
            </a:r>
            <a:r>
              <a:rPr lang="zh-CN" altLang="en-US" b="1">
                <a:solidFill>
                  <a:schemeClr val="accent1"/>
                </a:solidFill>
              </a:rPr>
              <a:t>结果</a:t>
            </a:r>
            <a:endParaRPr lang="zh-CN" altLang="en-US" b="1">
              <a:solidFill>
                <a:schemeClr val="accent1"/>
              </a:solidFill>
            </a:endParaRPr>
          </a:p>
          <a:p>
            <a:r>
              <a:rPr lang="en-US" altLang="zh-CN" b="1">
                <a:solidFill>
                  <a:schemeClr val="accent1"/>
                </a:solidFill>
              </a:rPr>
              <a:t>--</a:t>
            </a:r>
            <a:r>
              <a:rPr lang="zh-CN" altLang="en-US" b="1">
                <a:solidFill>
                  <a:schemeClr val="accent1"/>
                </a:solidFill>
              </a:rPr>
              <a:t>将结果封装成实体对象</a:t>
            </a:r>
            <a:endParaRPr lang="zh-CN" altLang="en-US" b="1">
              <a:solidFill>
                <a:schemeClr val="accent1"/>
              </a:solidFill>
            </a:endParaRPr>
          </a:p>
          <a:p>
            <a:r>
              <a:rPr lang="en-US" altLang="zh-CN" b="1">
                <a:solidFill>
                  <a:schemeClr val="accent1"/>
                </a:solidFill>
              </a:rPr>
              <a:t>--</a:t>
            </a:r>
            <a:r>
              <a:rPr lang="zh-CN" altLang="en-US" b="1">
                <a:solidFill>
                  <a:schemeClr val="accent1"/>
                </a:solidFill>
              </a:rPr>
              <a:t>释放</a:t>
            </a:r>
            <a:r>
              <a:rPr lang="en-US" altLang="zh-CN" b="1">
                <a:solidFill>
                  <a:schemeClr val="accent1"/>
                </a:solidFill>
              </a:rPr>
              <a:t>Connection</a:t>
            </a:r>
            <a:endParaRPr lang="en-US" altLang="zh-CN" b="1">
              <a:solidFill>
                <a:schemeClr val="accent1"/>
              </a:solidFill>
            </a:endParaRPr>
          </a:p>
        </p:txBody>
      </p:sp>
      <p:sp>
        <p:nvSpPr>
          <p:cNvPr id="3" name="矩形 2"/>
          <p:cNvSpPr/>
          <p:nvPr/>
        </p:nvSpPr>
        <p:spPr>
          <a:xfrm>
            <a:off x="10028555" y="310515"/>
            <a:ext cx="1975485" cy="323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单独使用</a:t>
            </a:r>
            <a:r>
              <a:rPr lang="en-US" altLang="zh-CN"/>
              <a:t>JDBC</a:t>
            </a:r>
            <a:endParaRPr lang="en-US" altLang="zh-CN"/>
          </a:p>
        </p:txBody>
      </p:sp>
      <p:pic>
        <p:nvPicPr>
          <p:cNvPr id="7" name="图片 6"/>
          <p:cNvPicPr>
            <a:picLocks noChangeAspect="1"/>
          </p:cNvPicPr>
          <p:nvPr/>
        </p:nvPicPr>
        <p:blipFill>
          <a:blip r:embed="rId1"/>
          <a:stretch>
            <a:fillRect/>
          </a:stretch>
        </p:blipFill>
        <p:spPr>
          <a:xfrm>
            <a:off x="1241425" y="4824730"/>
            <a:ext cx="6589395" cy="1565910"/>
          </a:xfrm>
          <a:prstGeom prst="rect">
            <a:avLst/>
          </a:prstGeom>
        </p:spPr>
      </p:pic>
      <p:cxnSp>
        <p:nvCxnSpPr>
          <p:cNvPr id="10" name="直接箭头连接符 9"/>
          <p:cNvCxnSpPr>
            <a:endCxn id="8" idx="1"/>
          </p:cNvCxnSpPr>
          <p:nvPr/>
        </p:nvCxnSpPr>
        <p:spPr>
          <a:xfrm flipV="1">
            <a:off x="4035425" y="3354705"/>
            <a:ext cx="694690" cy="98933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a:stretch>
            <a:fillRect/>
          </a:stretch>
        </p:blipFill>
        <p:spPr>
          <a:xfrm>
            <a:off x="4780915" y="1739265"/>
            <a:ext cx="3160395" cy="276098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4523105"/>
          </a:xfrm>
          <a:prstGeom prst="rect">
            <a:avLst/>
          </a:prstGeom>
          <a:noFill/>
        </p:spPr>
        <p:txBody>
          <a:bodyPr wrap="square" rtlCol="0">
            <a:spAutoFit/>
          </a:bodyPr>
          <a:p>
            <a:r>
              <a:rPr lang="en-US" altLang="zh-CN" b="1">
                <a:solidFill>
                  <a:schemeClr val="bg1"/>
                </a:solidFill>
                <a:sym typeface="+mn-ea"/>
              </a:rPr>
              <a:t>3</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提供的</a:t>
            </a:r>
            <a:r>
              <a:rPr lang="en-US" altLang="zh-CN" b="1">
                <a:solidFill>
                  <a:schemeClr val="bg1"/>
                </a:solidFill>
                <a:sym typeface="+mn-ea"/>
              </a:rPr>
              <a:t>JDBC</a:t>
            </a:r>
            <a:r>
              <a:rPr lang="zh-CN" altLang="en-US" b="1">
                <a:solidFill>
                  <a:schemeClr val="bg1"/>
                </a:solidFill>
                <a:sym typeface="+mn-ea"/>
              </a:rPr>
              <a:t>工具类</a:t>
            </a:r>
            <a:r>
              <a:rPr lang="en-US" altLang="zh-CN" b="1">
                <a:solidFill>
                  <a:schemeClr val="bg1"/>
                </a:solidFill>
                <a:sym typeface="+mn-ea"/>
              </a:rPr>
              <a:t>(</a:t>
            </a:r>
            <a:r>
              <a:rPr lang="zh-CN" altLang="en-US" b="1">
                <a:solidFill>
                  <a:schemeClr val="bg1"/>
                </a:solidFill>
                <a:sym typeface="+mn-ea"/>
              </a:rPr>
              <a:t>在</a:t>
            </a:r>
            <a:r>
              <a:rPr lang="en-US" altLang="zh-CN" b="1">
                <a:solidFill>
                  <a:schemeClr val="bg1"/>
                </a:solidFill>
                <a:sym typeface="+mn-ea"/>
              </a:rPr>
              <a:t>DAO</a:t>
            </a:r>
            <a:r>
              <a:rPr lang="zh-CN" altLang="en-US" b="1">
                <a:solidFill>
                  <a:schemeClr val="bg1"/>
                </a:solidFill>
                <a:sym typeface="+mn-ea"/>
              </a:rPr>
              <a:t>层中使用，对数据进行增删查改</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当</a:t>
            </a:r>
            <a:r>
              <a:rPr lang="en-US" altLang="zh-CN" b="1">
                <a:solidFill>
                  <a:schemeClr val="bg1"/>
                </a:solidFill>
                <a:sym typeface="+mn-ea"/>
              </a:rPr>
              <a:t>Spring</a:t>
            </a:r>
            <a:r>
              <a:rPr lang="zh-CN" altLang="en-US" b="1">
                <a:solidFill>
                  <a:schemeClr val="bg1"/>
                </a:solidFill>
                <a:sym typeface="+mn-ea"/>
              </a:rPr>
              <a:t>整合</a:t>
            </a:r>
            <a:r>
              <a:rPr lang="en-US" altLang="zh-CN" b="1">
                <a:solidFill>
                  <a:schemeClr val="bg1"/>
                </a:solidFill>
                <a:sym typeface="+mn-ea"/>
              </a:rPr>
              <a:t>JDBC</a:t>
            </a:r>
            <a:r>
              <a:rPr lang="zh-CN" altLang="en-US" b="1">
                <a:solidFill>
                  <a:schemeClr val="bg1"/>
                </a:solidFill>
                <a:sym typeface="+mn-ea"/>
              </a:rPr>
              <a:t>的前提步骤做好后，就可以在</a:t>
            </a:r>
            <a:r>
              <a:rPr lang="en-US" altLang="zh-CN" b="1">
                <a:solidFill>
                  <a:schemeClr val="bg1"/>
                </a:solidFill>
                <a:sym typeface="+mn-ea"/>
              </a:rPr>
              <a:t>DAO</a:t>
            </a:r>
            <a:r>
              <a:rPr lang="zh-CN" altLang="en-US" b="1">
                <a:solidFill>
                  <a:schemeClr val="bg1"/>
                </a:solidFill>
                <a:sym typeface="+mn-ea"/>
              </a:rPr>
              <a:t>层中对数据进行操作，在没用</a:t>
            </a:r>
            <a:r>
              <a:rPr lang="en-US" altLang="zh-CN" b="1">
                <a:solidFill>
                  <a:schemeClr val="bg1"/>
                </a:solidFill>
                <a:sym typeface="+mn-ea"/>
              </a:rPr>
              <a:t>Spring</a:t>
            </a:r>
            <a:r>
              <a:rPr lang="zh-CN" altLang="en-US" b="1">
                <a:solidFill>
                  <a:schemeClr val="bg1"/>
                </a:solidFill>
                <a:sym typeface="+mn-ea"/>
              </a:rPr>
              <a:t>之前使用的是</a:t>
            </a:r>
            <a:r>
              <a:rPr lang="en-US" altLang="zh-CN" b="1">
                <a:solidFill>
                  <a:schemeClr val="bg1"/>
                </a:solidFill>
                <a:sym typeface="+mn-ea"/>
              </a:rPr>
              <a:t>PreparedStatement</a:t>
            </a:r>
            <a:r>
              <a:rPr lang="zh-CN" altLang="en-US" b="1">
                <a:solidFill>
                  <a:schemeClr val="bg1"/>
                </a:solidFill>
                <a:sym typeface="+mn-ea"/>
              </a:rPr>
              <a:t>，现在使用</a:t>
            </a:r>
            <a:r>
              <a:rPr lang="en-US" altLang="zh-CN" b="1">
                <a:solidFill>
                  <a:schemeClr val="bg1"/>
                </a:solidFill>
                <a:sym typeface="+mn-ea"/>
              </a:rPr>
              <a:t>Spring</a:t>
            </a:r>
            <a:r>
              <a:rPr lang="zh-CN" altLang="en-US" b="1">
                <a:solidFill>
                  <a:schemeClr val="bg1"/>
                </a:solidFill>
                <a:sym typeface="+mn-ea"/>
              </a:rPr>
              <a:t>提供的</a:t>
            </a:r>
            <a:r>
              <a:rPr lang="en-US" altLang="zh-CN" b="1">
                <a:solidFill>
                  <a:schemeClr val="bg1"/>
                </a:solidFill>
                <a:sym typeface="+mn-ea"/>
              </a:rPr>
              <a:t>JDBCTemplate</a:t>
            </a:r>
            <a:r>
              <a:rPr lang="zh-CN" altLang="en-US" b="1">
                <a:solidFill>
                  <a:schemeClr val="bg1"/>
                </a:solidFill>
                <a:sym typeface="+mn-ea"/>
              </a:rPr>
              <a:t>来对数据库进行操作</a:t>
            </a:r>
            <a:endParaRPr lang="en-US" altLang="zh-CN"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a:t>
            </a:r>
            <a:r>
              <a:rPr lang="zh-CN" altLang="en-US" b="1">
                <a:solidFill>
                  <a:srgbClr val="FF0000"/>
                </a:solidFill>
                <a:sym typeface="+mn-ea"/>
              </a:rPr>
              <a:t>更新数据：</a:t>
            </a:r>
            <a:r>
              <a:rPr lang="en-US" altLang="zh-CN" b="1">
                <a:solidFill>
                  <a:srgbClr val="FF0000"/>
                </a:solidFill>
                <a:sym typeface="+mn-ea"/>
              </a:rPr>
              <a:t>template.update(sql,params);</a:t>
            </a:r>
            <a:endParaRPr lang="en-US" altLang="zh-CN" b="1">
              <a:solidFill>
                <a:schemeClr val="bg1"/>
              </a:solidFill>
              <a:sym typeface="+mn-ea"/>
            </a:endParaRPr>
          </a:p>
          <a:p>
            <a:r>
              <a:rPr lang="en-US" altLang="zh-CN" b="1">
                <a:solidFill>
                  <a:schemeClr val="bg1"/>
                </a:solidFill>
                <a:sym typeface="+mn-ea"/>
              </a:rPr>
              <a:t>	    params</a:t>
            </a:r>
            <a:r>
              <a:rPr lang="zh-CN" altLang="en-US" b="1">
                <a:solidFill>
                  <a:schemeClr val="bg1"/>
                </a:solidFill>
                <a:sym typeface="+mn-ea"/>
              </a:rPr>
              <a:t>：传入</a:t>
            </a:r>
            <a:r>
              <a:rPr lang="en-US" altLang="zh-CN" b="1">
                <a:solidFill>
                  <a:schemeClr val="bg1"/>
                </a:solidFill>
                <a:sym typeface="+mn-ea"/>
              </a:rPr>
              <a:t>sql</a:t>
            </a:r>
            <a:r>
              <a:rPr lang="zh-CN" altLang="en-US" b="1">
                <a:solidFill>
                  <a:schemeClr val="bg1"/>
                </a:solidFill>
                <a:sym typeface="+mn-ea"/>
              </a:rPr>
              <a:t>语句中的未知参数，</a:t>
            </a:r>
            <a:r>
              <a:rPr lang="en-US" altLang="zh-CN" b="1">
                <a:solidFill>
                  <a:schemeClr val="bg1"/>
                </a:solidFill>
                <a:sym typeface="+mn-ea"/>
              </a:rPr>
              <a:t>Object[] params = {</a:t>
            </a:r>
            <a:r>
              <a:rPr lang="zh-CN" altLang="en-US" b="1">
                <a:solidFill>
                  <a:schemeClr val="bg1"/>
                </a:solidFill>
                <a:sym typeface="+mn-ea"/>
              </a:rPr>
              <a:t>参数</a:t>
            </a:r>
            <a:r>
              <a:rPr lang="en-US" altLang="zh-CN" b="1">
                <a:solidFill>
                  <a:schemeClr val="bg1"/>
                </a:solidFill>
                <a:sym typeface="+mn-ea"/>
              </a:rPr>
              <a:t>1</a:t>
            </a:r>
            <a:r>
              <a:rPr lang="zh-CN" altLang="en-US" b="1">
                <a:solidFill>
                  <a:schemeClr val="bg1"/>
                </a:solidFill>
                <a:sym typeface="+mn-ea"/>
              </a:rPr>
              <a:t>，参数</a:t>
            </a:r>
            <a:r>
              <a:rPr lang="en-US" altLang="zh-CN" b="1">
                <a:solidFill>
                  <a:schemeClr val="bg1"/>
                </a:solidFill>
                <a:sym typeface="+mn-ea"/>
              </a:rPr>
              <a:t>2...}</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a:t>
            </a:r>
            <a:r>
              <a:rPr lang="zh-CN" altLang="en-US" b="1">
                <a:solidFill>
                  <a:srgbClr val="FF0000"/>
                </a:solidFill>
                <a:sym typeface="+mn-ea"/>
              </a:rPr>
              <a:t>多行查询：</a:t>
            </a:r>
            <a:r>
              <a:rPr lang="en-US" altLang="zh-CN" b="1">
                <a:solidFill>
                  <a:srgbClr val="FF0000"/>
                </a:solidFill>
                <a:sym typeface="+mn-ea"/>
              </a:rPr>
              <a:t>template.query(sql,params,rowmapper);</a:t>
            </a:r>
            <a:endParaRPr lang="en-US" altLang="zh-CN" b="1">
              <a:solidFill>
                <a:srgbClr val="FF0000"/>
              </a:solidFill>
              <a:sym typeface="+mn-ea"/>
            </a:endParaRPr>
          </a:p>
          <a:p>
            <a:r>
              <a:rPr lang="en-US" altLang="zh-CN" b="1">
                <a:solidFill>
                  <a:schemeClr val="bg1"/>
                </a:solidFill>
                <a:sym typeface="+mn-ea"/>
              </a:rPr>
              <a:t>	    rowmapper</a:t>
            </a:r>
            <a:r>
              <a:rPr lang="zh-CN" altLang="en-US" b="1">
                <a:solidFill>
                  <a:schemeClr val="bg1"/>
                </a:solidFill>
                <a:sym typeface="+mn-ea"/>
              </a:rPr>
              <a:t>：实际上就是返回结果。这个如右图，</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要单独写一个类继承</a:t>
            </a:r>
            <a:r>
              <a:rPr lang="en-US" altLang="zh-CN" b="1">
                <a:solidFill>
                  <a:schemeClr val="bg1"/>
                </a:solidFill>
                <a:sym typeface="+mn-ea"/>
              </a:rPr>
              <a:t>RowMapper</a:t>
            </a:r>
            <a:r>
              <a:rPr lang="zh-CN" altLang="en-US" b="1">
                <a:solidFill>
                  <a:schemeClr val="bg1"/>
                </a:solidFill>
                <a:sym typeface="+mn-ea"/>
              </a:rPr>
              <a:t>，然后重写</a:t>
            </a:r>
            <a:r>
              <a:rPr lang="en-US" altLang="zh-CN" b="1">
                <a:solidFill>
                  <a:schemeClr val="bg1"/>
                </a:solidFill>
                <a:sym typeface="+mn-ea"/>
              </a:rPr>
              <a:t>mapRow</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方法。</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接收返回结果注意是</a:t>
            </a:r>
            <a:r>
              <a:rPr lang="en-US" altLang="zh-CN" b="1">
                <a:solidFill>
                  <a:schemeClr val="bg1"/>
                </a:solidFill>
                <a:sym typeface="+mn-ea"/>
              </a:rPr>
              <a:t>List</a:t>
            </a:r>
            <a:r>
              <a:rPr lang="zh-CN" altLang="en-US" b="1">
                <a:solidFill>
                  <a:schemeClr val="bg1"/>
                </a:solidFill>
                <a:sym typeface="+mn-ea"/>
              </a:rPr>
              <a:t>类型的。</a:t>
            </a:r>
            <a:endParaRPr lang="zh-CN" altLang="en-US"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a:t>
            </a:r>
            <a:r>
              <a:rPr lang="zh-CN" altLang="en-US" b="1">
                <a:solidFill>
                  <a:srgbClr val="FF0000"/>
                </a:solidFill>
                <a:sym typeface="+mn-ea"/>
              </a:rPr>
              <a:t>单行查询：</a:t>
            </a:r>
            <a:r>
              <a:rPr lang="en-US" altLang="zh-CN" b="1">
                <a:solidFill>
                  <a:srgbClr val="FF0000"/>
                </a:solidFill>
                <a:sym typeface="+mn-ea"/>
              </a:rPr>
              <a:t>template.queryForObject(sql,params,rowmapper);</a:t>
            </a:r>
            <a:endParaRPr lang="en-US" altLang="zh-CN" b="1">
              <a:solidFill>
                <a:srgbClr val="FF0000"/>
              </a:solidFill>
              <a:sym typeface="+mn-ea"/>
            </a:endParaRPr>
          </a:p>
          <a:p>
            <a:r>
              <a:rPr lang="en-US" altLang="zh-CN" b="1">
                <a:solidFill>
                  <a:schemeClr val="bg1"/>
                </a:solidFill>
                <a:sym typeface="+mn-ea"/>
              </a:rPr>
              <a:t>	    </a:t>
            </a:r>
            <a:r>
              <a:rPr lang="zh-CN" altLang="en-US" b="1">
                <a:solidFill>
                  <a:schemeClr val="bg1"/>
                </a:solidFill>
                <a:sym typeface="+mn-ea"/>
              </a:rPr>
              <a:t>如上，区别就是返回结果是你定义的对象类型。</a:t>
            </a:r>
            <a:endParaRPr lang="zh-CN" altLang="en-US" b="1">
              <a:solidFill>
                <a:schemeClr val="bg1"/>
              </a:solidFill>
              <a:sym typeface="+mn-ea"/>
            </a:endParaRPr>
          </a:p>
          <a:p>
            <a:r>
              <a:rPr lang="en-US" altLang="zh-CN" b="1">
                <a:solidFill>
                  <a:schemeClr val="bg1"/>
                </a:solidFill>
                <a:sym typeface="+mn-ea"/>
              </a:rPr>
              <a:t>	d</a:t>
            </a:r>
            <a:r>
              <a:rPr lang="zh-CN" altLang="en-US" b="1">
                <a:solidFill>
                  <a:schemeClr val="bg1"/>
                </a:solidFill>
                <a:sym typeface="+mn-ea"/>
              </a:rPr>
              <a:t>、</a:t>
            </a:r>
            <a:r>
              <a:rPr lang="zh-CN" altLang="en-US" b="1">
                <a:solidFill>
                  <a:srgbClr val="FF0000"/>
                </a:solidFill>
                <a:sym typeface="+mn-ea"/>
              </a:rPr>
              <a:t>查询单个值：template.queryForObject();在参数中标明返回值类型。</a:t>
            </a:r>
            <a:endParaRPr lang="zh-CN" altLang="en-US" b="1">
              <a:solidFill>
                <a:srgbClr val="FF0000"/>
              </a:solidFill>
              <a:sym typeface="+mn-ea"/>
            </a:endParaRPr>
          </a:p>
          <a:p>
            <a:r>
              <a:rPr lang="en-US" altLang="zh-CN" b="1">
                <a:solidFill>
                  <a:schemeClr val="bg1"/>
                </a:solidFill>
                <a:sym typeface="+mn-ea"/>
              </a:rPr>
              <a:t>	    template.queryForObject(sql, params,String.class);	</a:t>
            </a:r>
            <a:r>
              <a:rPr lang="zh-CN" altLang="en-US" b="1">
                <a:solidFill>
                  <a:schemeClr val="bg1"/>
                </a:solidFill>
                <a:sym typeface="+mn-ea"/>
              </a:rPr>
              <a:t>最后一个参数标明返回值类型。</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	</a:t>
            </a:r>
            <a:r>
              <a:rPr lang="zh-CN" altLang="en-US" b="1">
                <a:solidFill>
                  <a:srgbClr val="FF0000"/>
                </a:solidFill>
                <a:sym typeface="+mn-ea"/>
              </a:rPr>
              <a:t>专业来说</a:t>
            </a:r>
            <a:r>
              <a:rPr lang="en-US" altLang="zh-CN" b="1">
                <a:solidFill>
                  <a:srgbClr val="FF0000"/>
                </a:solidFill>
                <a:sym typeface="+mn-ea"/>
              </a:rPr>
              <a:t>RowMapper</a:t>
            </a:r>
            <a:r>
              <a:rPr lang="zh-CN" altLang="en-US" b="1">
                <a:solidFill>
                  <a:srgbClr val="FF0000"/>
                </a:solidFill>
                <a:sym typeface="+mn-ea"/>
              </a:rPr>
              <a:t>类是将记录映射成对象的一个类</a:t>
            </a:r>
            <a:endParaRPr lang="zh-CN" altLang="en-US" b="1">
              <a:solidFill>
                <a:srgbClr val="FF0000"/>
              </a:solidFill>
              <a:sym typeface="+mn-ea"/>
            </a:endParaRPr>
          </a:p>
        </p:txBody>
      </p:sp>
      <p:pic>
        <p:nvPicPr>
          <p:cNvPr id="2" name="图片 1"/>
          <p:cNvPicPr>
            <a:picLocks noChangeAspect="1"/>
          </p:cNvPicPr>
          <p:nvPr/>
        </p:nvPicPr>
        <p:blipFill>
          <a:blip r:embed="rId1"/>
          <a:stretch>
            <a:fillRect/>
          </a:stretch>
        </p:blipFill>
        <p:spPr>
          <a:xfrm>
            <a:off x="7374255" y="1449705"/>
            <a:ext cx="4735830" cy="1661160"/>
          </a:xfrm>
          <a:prstGeom prst="rect">
            <a:avLst/>
          </a:prstGeom>
        </p:spPr>
      </p:pic>
      <p:cxnSp>
        <p:nvCxnSpPr>
          <p:cNvPr id="5" name="肘形连接符 4"/>
          <p:cNvCxnSpPr>
            <a:endCxn id="2" idx="2"/>
          </p:cNvCxnSpPr>
          <p:nvPr/>
        </p:nvCxnSpPr>
        <p:spPr>
          <a:xfrm flipV="1">
            <a:off x="6412230" y="3110865"/>
            <a:ext cx="3329940" cy="1275715"/>
          </a:xfrm>
          <a:prstGeom prst="bentConnector2">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2550" y="38735"/>
            <a:ext cx="12027535" cy="3846195"/>
          </a:xfrm>
          <a:prstGeom prst="rect">
            <a:avLst/>
          </a:prstGeom>
          <a:noFill/>
        </p:spPr>
        <p:txBody>
          <a:bodyPr wrap="square" rtlCol="0">
            <a:spAutoFit/>
          </a:bodyPr>
          <a:p>
            <a:pPr algn="ctr"/>
            <a:r>
              <a:rPr lang="en-US" altLang="zh-CN" sz="2800" b="1">
                <a:solidFill>
                  <a:srgbClr val="EFFE00"/>
                </a:solidFill>
                <a:effectLst>
                  <a:outerShdw blurRad="38100" dist="19050" dir="2700000" algn="tl" rotWithShape="0">
                    <a:schemeClr val="dk1">
                      <a:alpha val="40000"/>
                    </a:schemeClr>
                  </a:outerShdw>
                </a:effectLst>
                <a:sym typeface="+mn-ea"/>
              </a:rPr>
              <a:t>==================MyBatis===================</a:t>
            </a:r>
            <a:endParaRPr lang="en-US" altLang="zh-CN" sz="2000" b="1">
              <a:solidFill>
                <a:srgbClr val="F4B800"/>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MyBatis</a:t>
            </a:r>
            <a:r>
              <a:rPr lang="zh-CN" altLang="en-US" b="1">
                <a:solidFill>
                  <a:schemeClr val="bg1"/>
                </a:solidFill>
                <a:sym typeface="+mn-ea"/>
              </a:rPr>
              <a:t>简介：</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作用：封装了</a:t>
            </a:r>
            <a:r>
              <a:rPr lang="en-US" altLang="zh-CN" b="1">
                <a:solidFill>
                  <a:schemeClr val="bg1"/>
                </a:solidFill>
                <a:sym typeface="+mn-ea"/>
              </a:rPr>
              <a:t>JDBC</a:t>
            </a:r>
            <a:r>
              <a:rPr lang="zh-CN" altLang="en-US" b="1">
                <a:solidFill>
                  <a:schemeClr val="bg1"/>
                </a:solidFill>
                <a:sym typeface="+mn-ea"/>
              </a:rPr>
              <a:t>操作，简化数据库访问代码。封装功能个如下：</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封装了获取连接，执行</a:t>
            </a:r>
            <a:r>
              <a:rPr lang="en-US" altLang="zh-CN" b="1">
                <a:solidFill>
                  <a:schemeClr val="bg1"/>
                </a:solidFill>
                <a:sym typeface="+mn-ea"/>
              </a:rPr>
              <a:t>SQL</a:t>
            </a:r>
            <a:r>
              <a:rPr lang="zh-CN" altLang="en-US" b="1">
                <a:solidFill>
                  <a:schemeClr val="bg1"/>
                </a:solidFill>
                <a:sym typeface="+mn-ea"/>
              </a:rPr>
              <a:t>，释放链接</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封装了</a:t>
            </a:r>
            <a:r>
              <a:rPr lang="en-US" altLang="zh-CN" b="1">
                <a:solidFill>
                  <a:schemeClr val="bg1"/>
                </a:solidFill>
                <a:sym typeface="+mn-ea"/>
              </a:rPr>
              <a:t>SQL</a:t>
            </a:r>
            <a:r>
              <a:rPr lang="zh-CN" altLang="en-US" b="1">
                <a:solidFill>
                  <a:schemeClr val="bg1"/>
                </a:solidFill>
                <a:sym typeface="+mn-ea"/>
              </a:rPr>
              <a:t>参数设置（参数</a:t>
            </a:r>
            <a:r>
              <a:rPr lang="en-US" altLang="zh-CN" b="1">
                <a:solidFill>
                  <a:schemeClr val="bg1"/>
                </a:solidFill>
                <a:sym typeface="+mn-ea"/>
              </a:rPr>
              <a:t>EMP</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insert into emp</a:t>
            </a:r>
            <a:r>
              <a:rPr lang="zh-CN" altLang="en-US" b="1">
                <a:solidFill>
                  <a:schemeClr val="bg1"/>
                </a:solidFill>
                <a:sym typeface="+mn-ea"/>
              </a:rPr>
              <a:t>（</a:t>
            </a:r>
            <a:r>
              <a:rPr lang="en-US" altLang="zh-CN" b="1">
                <a:solidFill>
                  <a:schemeClr val="bg1"/>
                </a:solidFill>
                <a:sym typeface="+mn-ea"/>
              </a:rPr>
              <a:t>name</a:t>
            </a:r>
            <a:r>
              <a:rPr lang="zh-CN" altLang="en-US" b="1">
                <a:solidFill>
                  <a:schemeClr val="bg1"/>
                </a:solidFill>
                <a:sym typeface="+mn-ea"/>
              </a:rPr>
              <a:t>，</a:t>
            </a:r>
            <a:r>
              <a:rPr lang="en-US" altLang="zh-CN" b="1">
                <a:solidFill>
                  <a:schemeClr val="bg1"/>
                </a:solidFill>
                <a:sym typeface="+mn-ea"/>
              </a:rPr>
              <a:t>age</a:t>
            </a:r>
            <a:r>
              <a:rPr lang="zh-CN" altLang="en-US" b="1">
                <a:solidFill>
                  <a:schemeClr val="bg1"/>
                </a:solidFill>
                <a:sym typeface="+mn-ea"/>
              </a:rPr>
              <a:t>）</a:t>
            </a:r>
            <a:r>
              <a:rPr lang="en-US" altLang="zh-CN" b="1">
                <a:solidFill>
                  <a:schemeClr val="bg1"/>
                </a:solidFill>
                <a:sym typeface="+mn-ea"/>
              </a:rPr>
              <a:t>values</a:t>
            </a:r>
            <a:r>
              <a:rPr lang="zh-CN" altLang="en-US" b="1">
                <a:solidFill>
                  <a:schemeClr val="bg1"/>
                </a:solidFill>
                <a:sym typeface="+mn-ea"/>
              </a:rPr>
              <a:t>（</a:t>
            </a:r>
            <a:r>
              <a:rPr lang="en-US" altLang="zh-CN" b="1">
                <a:solidFill>
                  <a:schemeClr val="bg1"/>
                </a:solidFill>
                <a:sym typeface="+mn-ea"/>
              </a:rPr>
              <a:t>#{name}</a:t>
            </a:r>
            <a:r>
              <a:rPr lang="zh-CN" altLang="en-US" b="1">
                <a:solidFill>
                  <a:schemeClr val="bg1"/>
                </a:solidFill>
                <a:sym typeface="+mn-ea"/>
              </a:rPr>
              <a:t>，</a:t>
            </a:r>
            <a:r>
              <a:rPr lang="en-US" altLang="zh-CN" b="1">
                <a:solidFill>
                  <a:schemeClr val="bg1"/>
                </a:solidFill>
                <a:sym typeface="+mn-ea"/>
              </a:rPr>
              <a:t>#{age}</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封装了记录映射成实体对象过程</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实体类属性名与查询结果集</a:t>
            </a:r>
            <a:r>
              <a:rPr lang="en-US" altLang="zh-CN" b="1">
                <a:solidFill>
                  <a:schemeClr val="bg1"/>
                </a:solidFill>
                <a:sym typeface="+mn-ea"/>
              </a:rPr>
              <a:t>ResultSet</a:t>
            </a:r>
            <a:r>
              <a:rPr lang="zh-CN" altLang="en-US" b="1">
                <a:solidFill>
                  <a:schemeClr val="bg1"/>
                </a:solidFill>
                <a:sym typeface="+mn-ea"/>
              </a:rPr>
              <a:t>中的列名保持一致</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开发者主要工作：写</a:t>
            </a:r>
            <a:r>
              <a:rPr lang="en-US" altLang="zh-CN" b="1">
                <a:solidFill>
                  <a:schemeClr val="bg1"/>
                </a:solidFill>
                <a:sym typeface="+mn-ea"/>
              </a:rPr>
              <a:t>SQL</a:t>
            </a:r>
            <a:r>
              <a:rPr lang="zh-CN" altLang="en-US" b="1">
                <a:solidFill>
                  <a:schemeClr val="bg1"/>
                </a:solidFill>
                <a:sym typeface="+mn-ea"/>
              </a:rPr>
              <a:t>和实体类，然后使用</a:t>
            </a:r>
            <a:r>
              <a:rPr lang="en-US" altLang="zh-CN" b="1">
                <a:solidFill>
                  <a:schemeClr val="bg1"/>
                </a:solidFill>
                <a:sym typeface="+mn-ea"/>
              </a:rPr>
              <a:t>SqlSession</a:t>
            </a:r>
            <a:r>
              <a:rPr lang="zh-CN" altLang="en-US" b="1">
                <a:solidFill>
                  <a:schemeClr val="bg1"/>
                </a:solidFill>
                <a:sym typeface="+mn-ea"/>
              </a:rPr>
              <a:t>对象执行</a:t>
            </a:r>
            <a:r>
              <a:rPr lang="en-US" altLang="zh-CN" b="1">
                <a:solidFill>
                  <a:schemeClr val="bg1"/>
                </a:solidFill>
                <a:sym typeface="+mn-ea"/>
              </a:rPr>
              <a:t>SQL</a:t>
            </a:r>
            <a:r>
              <a:rPr lang="zh-CN" altLang="en-US" b="1">
                <a:solidFill>
                  <a:schemeClr val="bg1"/>
                </a:solidFill>
                <a:sym typeface="+mn-ea"/>
              </a:rPr>
              <a:t>操作</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2</a:t>
            </a:r>
            <a:r>
              <a:rPr lang="zh-CN" altLang="en-US" b="1">
                <a:solidFill>
                  <a:schemeClr val="bg1"/>
                </a:solidFill>
                <a:sym typeface="+mn-ea"/>
              </a:rPr>
              <a:t>、</a:t>
            </a:r>
            <a:r>
              <a:rPr lang="en-US" altLang="zh-CN" b="1">
                <a:solidFill>
                  <a:schemeClr val="bg1"/>
                </a:solidFill>
                <a:sym typeface="+mn-ea"/>
              </a:rPr>
              <a:t>MyBatis</a:t>
            </a:r>
            <a:r>
              <a:rPr lang="zh-CN" altLang="en-US" b="1">
                <a:solidFill>
                  <a:schemeClr val="bg1"/>
                </a:solidFill>
                <a:sym typeface="+mn-ea"/>
              </a:rPr>
              <a:t>主要结构</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cxnSp>
        <p:nvCxnSpPr>
          <p:cNvPr id="5" name="曲线连接符 4"/>
          <p:cNvCxnSpPr/>
          <p:nvPr/>
        </p:nvCxnSpPr>
        <p:spPr>
          <a:xfrm rot="5400000" flipV="1">
            <a:off x="6717665" y="5802630"/>
            <a:ext cx="280035" cy="9525"/>
          </a:xfrm>
          <a:prstGeom prst="curvedConnector3">
            <a:avLst>
              <a:gd name="adj1" fmla="val 50113"/>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2854325" y="3081655"/>
            <a:ext cx="6484620" cy="349567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17780"/>
            <a:ext cx="12027535" cy="6739255"/>
          </a:xfrm>
          <a:prstGeom prst="rect">
            <a:avLst/>
          </a:prstGeom>
          <a:noFill/>
        </p:spPr>
        <p:txBody>
          <a:bodyPr wrap="square" rtlCol="0">
            <a:spAutoFit/>
          </a:bodyPr>
          <a:p>
            <a:r>
              <a:rPr lang="en-US" altLang="zh-CN" b="1">
                <a:solidFill>
                  <a:schemeClr val="bg1"/>
                </a:solidFill>
                <a:sym typeface="+mn-ea"/>
              </a:rPr>
              <a:t>3</a:t>
            </a:r>
            <a:r>
              <a:rPr lang="zh-CN" altLang="en-US" b="1">
                <a:solidFill>
                  <a:schemeClr val="bg1"/>
                </a:solidFill>
                <a:sym typeface="+mn-ea"/>
              </a:rPr>
              <a:t>、</a:t>
            </a:r>
            <a:r>
              <a:rPr lang="en-US" altLang="zh-CN" b="1">
                <a:solidFill>
                  <a:schemeClr val="bg1"/>
                </a:solidFill>
                <a:sym typeface="+mn-ea"/>
              </a:rPr>
              <a:t>MyBatis</a:t>
            </a:r>
            <a:r>
              <a:rPr lang="zh-CN" altLang="en-US" b="1">
                <a:solidFill>
                  <a:schemeClr val="bg1"/>
                </a:solidFill>
                <a:sym typeface="+mn-ea"/>
              </a:rPr>
              <a:t>的使用过程：</a:t>
            </a:r>
            <a:endParaRPr lang="zh-CN" altLang="en-US" b="1">
              <a:solidFill>
                <a:schemeClr val="bg1"/>
              </a:solidFill>
              <a:sym typeface="+mn-ea"/>
            </a:endParaRPr>
          </a:p>
          <a:p>
            <a:r>
              <a:rPr lang="zh-CN" altLang="en-US" b="1">
                <a:solidFill>
                  <a:schemeClr val="bg1"/>
                </a:solidFill>
                <a:sym typeface="+mn-ea"/>
              </a:rPr>
              <a:t>（https://www.cnblogs.com/marveler/p/5418706.html）非</a:t>
            </a:r>
            <a:r>
              <a:rPr lang="en-US" altLang="zh-CN" b="1">
                <a:solidFill>
                  <a:schemeClr val="bg1"/>
                </a:solidFill>
                <a:sym typeface="+mn-ea"/>
              </a:rPr>
              <a:t>Mapper</a:t>
            </a:r>
            <a:r>
              <a:rPr lang="zh-CN" altLang="en-US" b="1">
                <a:solidFill>
                  <a:schemeClr val="bg1"/>
                </a:solidFill>
                <a:sym typeface="+mn-ea"/>
              </a:rPr>
              <a:t>接口方式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）开发环境构建：引入相应的</a:t>
            </a:r>
            <a:r>
              <a:rPr lang="en-US" altLang="zh-CN" b="1">
                <a:solidFill>
                  <a:schemeClr val="bg1"/>
                </a:solidFill>
                <a:sym typeface="+mn-ea"/>
              </a:rPr>
              <a:t>jar</a:t>
            </a:r>
            <a:r>
              <a:rPr lang="zh-CN" altLang="en-US" b="1">
                <a:solidFill>
                  <a:schemeClr val="bg1"/>
                </a:solidFill>
                <a:sym typeface="+mn-ea"/>
              </a:rPr>
              <a:t>包（</a:t>
            </a:r>
            <a:r>
              <a:rPr lang="en-US" altLang="zh-CN" b="1">
                <a:solidFill>
                  <a:schemeClr val="bg1"/>
                </a:solidFill>
                <a:sym typeface="+mn-ea"/>
              </a:rPr>
              <a:t>mysql</a:t>
            </a:r>
            <a:r>
              <a:rPr lang="zh-CN" altLang="en-US" b="1">
                <a:solidFill>
                  <a:schemeClr val="bg1"/>
                </a:solidFill>
                <a:sym typeface="+mn-ea"/>
              </a:rPr>
              <a:t>驱动包和</a:t>
            </a:r>
            <a:r>
              <a:rPr lang="en-US" altLang="zh-CN" b="1">
                <a:solidFill>
                  <a:schemeClr val="bg1"/>
                </a:solidFill>
                <a:sym typeface="+mn-ea"/>
              </a:rPr>
              <a:t>mybatis</a:t>
            </a:r>
            <a:r>
              <a:rPr lang="zh-CN" altLang="en-US" b="1">
                <a:solidFill>
                  <a:schemeClr val="bg1"/>
                </a:solidFill>
                <a:sym typeface="+mn-ea"/>
              </a:rPr>
              <a:t>包）</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）添加</a:t>
            </a:r>
            <a:r>
              <a:rPr lang="en-US" altLang="zh-CN" b="1">
                <a:solidFill>
                  <a:schemeClr val="bg1"/>
                </a:solidFill>
                <a:sym typeface="+mn-ea"/>
              </a:rPr>
              <a:t>MyBatis</a:t>
            </a:r>
            <a:r>
              <a:rPr lang="zh-CN" altLang="en-US" b="1">
                <a:solidFill>
                  <a:schemeClr val="bg1"/>
                </a:solidFill>
                <a:sym typeface="+mn-ea"/>
              </a:rPr>
              <a:t>的配置文件</a:t>
            </a:r>
            <a:r>
              <a:rPr lang="en-US" altLang="zh-CN" b="1">
                <a:solidFill>
                  <a:schemeClr val="bg1"/>
                </a:solidFill>
                <a:sym typeface="+mn-ea"/>
              </a:rPr>
              <a:t>SqlMapConfig.xml</a:t>
            </a:r>
            <a:r>
              <a:rPr lang="zh-CN" altLang="en-US" b="1">
                <a:solidFill>
                  <a:schemeClr val="bg1"/>
                </a:solidFill>
                <a:sym typeface="+mn-ea"/>
              </a:rPr>
              <a:t>和</a:t>
            </a:r>
            <a:r>
              <a:rPr lang="en-US" altLang="zh-CN" b="1">
                <a:solidFill>
                  <a:schemeClr val="bg1"/>
                </a:solidFill>
                <a:sym typeface="+mn-ea"/>
              </a:rPr>
              <a:t>mysql</a:t>
            </a:r>
            <a:r>
              <a:rPr lang="zh-CN" altLang="en-US" b="1">
                <a:solidFill>
                  <a:schemeClr val="bg1"/>
                </a:solidFill>
                <a:sym typeface="+mn-ea"/>
              </a:rPr>
              <a:t>的配置文件</a:t>
            </a:r>
            <a:r>
              <a:rPr lang="en-US" altLang="zh-CN" b="1">
                <a:solidFill>
                  <a:schemeClr val="bg1"/>
                </a:solidFill>
                <a:sym typeface="+mn-ea"/>
              </a:rPr>
              <a:t>dbc.properties</a:t>
            </a:r>
            <a:endParaRPr lang="en-US" altLang="zh-CN" b="1">
              <a:solidFill>
                <a:schemeClr val="bg1"/>
              </a:solidFill>
              <a:sym typeface="+mn-ea"/>
            </a:endParaRPr>
          </a:p>
          <a:p>
            <a:r>
              <a:rPr lang="en-US" altLang="zh-CN" b="1">
                <a:solidFill>
                  <a:schemeClr val="bg1"/>
                </a:solidFill>
                <a:sym typeface="+mn-ea"/>
              </a:rPr>
              <a:t>		dbc.properties					SqlMapConfig.xml	</a:t>
            </a:r>
            <a:endParaRPr lang="en-US" altLang="zh-CN" b="1">
              <a:solidFill>
                <a:schemeClr val="bg1"/>
              </a:solidFill>
              <a:sym typeface="+mn-ea"/>
            </a:endParaRPr>
          </a:p>
          <a:p>
            <a:endParaRPr lang="zh-CN" altLang="en-US"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）创建实体类</a:t>
            </a:r>
            <a:r>
              <a:rPr lang="en-US" altLang="zh-CN" b="1">
                <a:solidFill>
                  <a:schemeClr val="bg1"/>
                </a:solidFill>
                <a:sym typeface="+mn-ea"/>
              </a:rPr>
              <a:t>Emp</a:t>
            </a:r>
            <a:r>
              <a:rPr lang="zh-CN" altLang="en-US" b="1">
                <a:solidFill>
                  <a:schemeClr val="bg1"/>
                </a:solidFill>
                <a:sym typeface="+mn-ea"/>
              </a:rPr>
              <a:t>（属性名要与数据库中的字段名一致）</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4</a:t>
            </a:r>
            <a:r>
              <a:rPr lang="zh-CN" altLang="en-US" b="1">
                <a:solidFill>
                  <a:schemeClr val="bg1"/>
                </a:solidFill>
                <a:sym typeface="+mn-ea"/>
              </a:rPr>
              <a:t>）定义表的</a:t>
            </a:r>
            <a:r>
              <a:rPr lang="en-US" altLang="zh-CN" b="1">
                <a:solidFill>
                  <a:schemeClr val="bg1"/>
                </a:solidFill>
                <a:sym typeface="+mn-ea"/>
              </a:rPr>
              <a:t>sql</a:t>
            </a:r>
            <a:r>
              <a:rPr lang="zh-CN" altLang="en-US" b="1">
                <a:solidFill>
                  <a:schemeClr val="bg1"/>
                </a:solidFill>
                <a:sym typeface="+mn-ea"/>
              </a:rPr>
              <a:t>映射文件</a:t>
            </a:r>
            <a:r>
              <a:rPr lang="en-US" altLang="zh-CN" b="1">
                <a:solidFill>
                  <a:schemeClr val="bg1"/>
                </a:solidFill>
                <a:sym typeface="+mn-ea"/>
              </a:rPr>
              <a:t>EmpMapper.xml</a:t>
            </a:r>
            <a:r>
              <a:rPr lang="zh-CN" altLang="en-US" b="1">
                <a:solidFill>
                  <a:schemeClr val="bg1"/>
                </a:solidFill>
                <a:sym typeface="+mn-ea"/>
              </a:rPr>
              <a:t>（一个表一个映射文件）</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5</a:t>
            </a:r>
            <a:r>
              <a:rPr lang="zh-CN" altLang="en-US" b="1">
                <a:solidFill>
                  <a:schemeClr val="bg1"/>
                </a:solidFill>
                <a:sym typeface="+mn-ea"/>
              </a:rPr>
              <a:t>）在</a:t>
            </a:r>
            <a:r>
              <a:rPr lang="en-US" altLang="zh-CN" b="1">
                <a:solidFill>
                  <a:schemeClr val="bg1"/>
                </a:solidFill>
                <a:sym typeface="+mn-ea"/>
              </a:rPr>
              <a:t>SqlMapperConfig.xml</a:t>
            </a:r>
            <a:r>
              <a:rPr lang="zh-CN" altLang="en-US" b="1">
                <a:solidFill>
                  <a:schemeClr val="bg1"/>
                </a:solidFill>
                <a:sym typeface="+mn-ea"/>
              </a:rPr>
              <a:t>中注册</a:t>
            </a:r>
            <a:r>
              <a:rPr lang="en-US" altLang="zh-CN" b="1">
                <a:solidFill>
                  <a:schemeClr val="bg1"/>
                </a:solidFill>
                <a:sym typeface="+mn-ea"/>
              </a:rPr>
              <a:t>EmpMapper.xml</a:t>
            </a:r>
            <a:r>
              <a:rPr lang="zh-CN" altLang="en-US" b="1">
                <a:solidFill>
                  <a:schemeClr val="bg1"/>
                </a:solidFill>
                <a:sym typeface="+mn-ea"/>
              </a:rPr>
              <a:t>文件</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6</a:t>
            </a:r>
            <a:r>
              <a:rPr lang="zh-CN" altLang="en-US" b="1">
                <a:solidFill>
                  <a:schemeClr val="bg1"/>
                </a:solidFill>
                <a:sym typeface="+mn-ea"/>
              </a:rPr>
              <a:t>）开始使用</a:t>
            </a:r>
            <a:r>
              <a:rPr lang="en-US" altLang="zh-CN" b="1">
                <a:solidFill>
                  <a:schemeClr val="bg1"/>
                </a:solidFill>
                <a:sym typeface="+mn-ea"/>
              </a:rPr>
              <a:t>(</a:t>
            </a:r>
            <a:r>
              <a:rPr lang="zh-CN" altLang="en-US" b="1">
                <a:solidFill>
                  <a:schemeClr val="bg1"/>
                </a:solidFill>
                <a:sym typeface="+mn-ea"/>
              </a:rPr>
              <a:t>测试代码</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、获取</a:t>
            </a:r>
            <a:r>
              <a:rPr lang="en-US" altLang="zh-CN" b="1">
                <a:solidFill>
                  <a:schemeClr val="bg1"/>
                </a:solidFill>
                <a:sym typeface="+mn-ea"/>
              </a:rPr>
              <a:t>SqlSession</a:t>
            </a:r>
            <a:r>
              <a:rPr lang="zh-CN" altLang="en-US" b="1">
                <a:solidFill>
                  <a:schemeClr val="bg1"/>
                </a:solidFill>
                <a:sym typeface="+mn-ea"/>
              </a:rPr>
              <a:t>类</a:t>
            </a:r>
            <a:r>
              <a:rPr lang="en-US" altLang="zh-CN" b="1">
                <a:solidFill>
                  <a:schemeClr val="bg1"/>
                </a:solidFill>
                <a:sym typeface="+mn-ea"/>
              </a:rPr>
              <a:t>(</a:t>
            </a:r>
            <a:r>
              <a:rPr lang="zh-CN" altLang="en-US" b="1">
                <a:solidFill>
                  <a:schemeClr val="bg1"/>
                </a:solidFill>
                <a:sym typeface="+mn-ea"/>
              </a:rPr>
              <a:t>因为每次使用都要先获取</a:t>
            </a:r>
            <a:r>
              <a:rPr lang="en-US" altLang="zh-CN" b="1">
                <a:solidFill>
                  <a:schemeClr val="bg1"/>
                </a:solidFill>
                <a:sym typeface="+mn-ea"/>
              </a:rPr>
              <a:t>SqlSession</a:t>
            </a:r>
            <a:r>
              <a:rPr lang="zh-CN" altLang="en-US" b="1">
                <a:solidFill>
                  <a:schemeClr val="bg1"/>
                </a:solidFill>
                <a:sym typeface="+mn-ea"/>
              </a:rPr>
              <a:t>类，</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所以我们可以将这一步骤封装起来</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、使用</a:t>
            </a:r>
            <a:r>
              <a:rPr lang="en-US" altLang="zh-CN" b="1">
                <a:solidFill>
                  <a:schemeClr val="bg1"/>
                </a:solidFill>
                <a:sym typeface="+mn-ea"/>
              </a:rPr>
              <a:t>SqlSession</a:t>
            </a:r>
            <a:r>
              <a:rPr lang="zh-CN" altLang="en-US" b="1">
                <a:solidFill>
                  <a:schemeClr val="bg1"/>
                </a:solidFill>
                <a:sym typeface="+mn-ea"/>
              </a:rPr>
              <a:t>调用</a:t>
            </a:r>
            <a:r>
              <a:rPr lang="en-US" altLang="zh-CN" b="1">
                <a:solidFill>
                  <a:schemeClr val="bg1"/>
                </a:solidFill>
                <a:sym typeface="+mn-ea"/>
              </a:rPr>
              <a:t>SQL</a:t>
            </a:r>
            <a:r>
              <a:rPr lang="zh-CN" altLang="en-US" b="1">
                <a:solidFill>
                  <a:schemeClr val="bg1"/>
                </a:solidFill>
                <a:sym typeface="+mn-ea"/>
              </a:rPr>
              <a:t>语句操作数据库</a:t>
            </a:r>
            <a:endParaRPr lang="zh-CN" altLang="en-US" b="1">
              <a:solidFill>
                <a:schemeClr val="bg1"/>
              </a:solidFill>
              <a:sym typeface="+mn-ea"/>
            </a:endParaRPr>
          </a:p>
          <a:p>
            <a:endParaRPr lang="en-US" altLang="zh-CN" b="1">
              <a:solidFill>
                <a:schemeClr val="bg1"/>
              </a:solidFill>
              <a:sym typeface="+mn-ea"/>
            </a:endParaRPr>
          </a:p>
          <a:p>
            <a:r>
              <a:rPr lang="en-US" altLang="zh-CN" b="1">
                <a:solidFill>
                  <a:schemeClr val="bg1"/>
                </a:solidFill>
                <a:sym typeface="+mn-ea"/>
              </a:rPr>
              <a:t>		</a:t>
            </a:r>
            <a:endParaRPr lang="zh-CN" altLang="en-US" b="1">
              <a:solidFill>
                <a:schemeClr val="bg1"/>
              </a:solidFill>
              <a:sym typeface="+mn-ea"/>
            </a:endParaRPr>
          </a:p>
          <a:p>
            <a:endParaRPr lang="zh-CN" altLang="en-US" b="1">
              <a:solidFill>
                <a:schemeClr val="bg1"/>
              </a:solidFill>
              <a:sym typeface="+mn-ea"/>
            </a:endParaRPr>
          </a:p>
        </p:txBody>
      </p:sp>
      <p:pic>
        <p:nvPicPr>
          <p:cNvPr id="2" name="图片 1"/>
          <p:cNvPicPr>
            <a:picLocks noChangeAspect="1"/>
          </p:cNvPicPr>
          <p:nvPr/>
        </p:nvPicPr>
        <p:blipFill>
          <a:blip r:embed="rId1"/>
          <a:stretch>
            <a:fillRect/>
          </a:stretch>
        </p:blipFill>
        <p:spPr>
          <a:xfrm>
            <a:off x="913130" y="1590040"/>
            <a:ext cx="3791585" cy="1003935"/>
          </a:xfrm>
          <a:prstGeom prst="rect">
            <a:avLst/>
          </a:prstGeom>
        </p:spPr>
      </p:pic>
      <p:pic>
        <p:nvPicPr>
          <p:cNvPr id="3" name="图片 2"/>
          <p:cNvPicPr>
            <a:picLocks noChangeAspect="1"/>
          </p:cNvPicPr>
          <p:nvPr/>
        </p:nvPicPr>
        <p:blipFill>
          <a:blip r:embed="rId2"/>
          <a:stretch>
            <a:fillRect/>
          </a:stretch>
        </p:blipFill>
        <p:spPr>
          <a:xfrm>
            <a:off x="5196205" y="1512570"/>
            <a:ext cx="2134870" cy="1487805"/>
          </a:xfrm>
          <a:prstGeom prst="rect">
            <a:avLst/>
          </a:prstGeom>
        </p:spPr>
      </p:pic>
      <p:pic>
        <p:nvPicPr>
          <p:cNvPr id="5" name="图片 4"/>
          <p:cNvPicPr>
            <a:picLocks noChangeAspect="1"/>
          </p:cNvPicPr>
          <p:nvPr/>
        </p:nvPicPr>
        <p:blipFill>
          <a:blip r:embed="rId3"/>
          <a:stretch>
            <a:fillRect/>
          </a:stretch>
        </p:blipFill>
        <p:spPr>
          <a:xfrm>
            <a:off x="7331075" y="1512570"/>
            <a:ext cx="4046855" cy="1529715"/>
          </a:xfrm>
          <a:prstGeom prst="rect">
            <a:avLst/>
          </a:prstGeom>
        </p:spPr>
      </p:pic>
      <p:pic>
        <p:nvPicPr>
          <p:cNvPr id="6" name="图片 5"/>
          <p:cNvPicPr>
            <a:picLocks noChangeAspect="1"/>
          </p:cNvPicPr>
          <p:nvPr/>
        </p:nvPicPr>
        <p:blipFill>
          <a:blip r:embed="rId4"/>
          <a:stretch>
            <a:fillRect/>
          </a:stretch>
        </p:blipFill>
        <p:spPr>
          <a:xfrm flipV="1">
            <a:off x="8263890" y="3126740"/>
            <a:ext cx="3009265" cy="1162685"/>
          </a:xfrm>
          <a:prstGeom prst="rect">
            <a:avLst/>
          </a:prstGeom>
        </p:spPr>
      </p:pic>
      <p:cxnSp>
        <p:nvCxnSpPr>
          <p:cNvPr id="7" name="直接箭头连接符 6"/>
          <p:cNvCxnSpPr/>
          <p:nvPr/>
        </p:nvCxnSpPr>
        <p:spPr>
          <a:xfrm>
            <a:off x="7866380" y="3563620"/>
            <a:ext cx="396240" cy="143510"/>
          </a:xfrm>
          <a:prstGeom prst="straightConnector1">
            <a:avLst/>
          </a:prstGeom>
          <a:ln w="31750" cmpd="sng">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stretch>
            <a:fillRect/>
          </a:stretch>
        </p:blipFill>
        <p:spPr>
          <a:xfrm>
            <a:off x="8712835" y="4354830"/>
            <a:ext cx="2294890" cy="648970"/>
          </a:xfrm>
          <a:prstGeom prst="rect">
            <a:avLst/>
          </a:prstGeom>
        </p:spPr>
      </p:pic>
      <p:cxnSp>
        <p:nvCxnSpPr>
          <p:cNvPr id="9" name="直接箭头连接符 8"/>
          <p:cNvCxnSpPr>
            <a:endCxn id="8" idx="1"/>
          </p:cNvCxnSpPr>
          <p:nvPr/>
        </p:nvCxnSpPr>
        <p:spPr>
          <a:xfrm>
            <a:off x="6920230" y="4373245"/>
            <a:ext cx="1792605" cy="30607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6"/>
          <a:stretch>
            <a:fillRect/>
          </a:stretch>
        </p:blipFill>
        <p:spPr>
          <a:xfrm>
            <a:off x="8613140" y="5161915"/>
            <a:ext cx="2494915" cy="1674495"/>
          </a:xfrm>
          <a:prstGeom prst="rect">
            <a:avLst/>
          </a:prstGeom>
        </p:spPr>
      </p:pic>
      <p:cxnSp>
        <p:nvCxnSpPr>
          <p:cNvPr id="11" name="直接箭头连接符 10"/>
          <p:cNvCxnSpPr>
            <a:endCxn id="10" idx="1"/>
          </p:cNvCxnSpPr>
          <p:nvPr/>
        </p:nvCxnSpPr>
        <p:spPr>
          <a:xfrm>
            <a:off x="5538470" y="5465445"/>
            <a:ext cx="3074670" cy="53403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7"/>
          <a:stretch>
            <a:fillRect/>
          </a:stretch>
        </p:blipFill>
        <p:spPr>
          <a:xfrm>
            <a:off x="5080" y="5795010"/>
            <a:ext cx="3862070" cy="991870"/>
          </a:xfrm>
          <a:prstGeom prst="rect">
            <a:avLst/>
          </a:prstGeom>
        </p:spPr>
      </p:pic>
      <p:cxnSp>
        <p:nvCxnSpPr>
          <p:cNvPr id="13" name="直接箭头连接符 12"/>
          <p:cNvCxnSpPr>
            <a:endCxn id="12" idx="3"/>
          </p:cNvCxnSpPr>
          <p:nvPr/>
        </p:nvCxnSpPr>
        <p:spPr>
          <a:xfrm flipH="1">
            <a:off x="3867150" y="5736590"/>
            <a:ext cx="1074420" cy="55435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4276725"/>
          </a:xfrm>
          <a:prstGeom prst="rect">
            <a:avLst/>
          </a:prstGeom>
          <a:noFill/>
        </p:spPr>
        <p:txBody>
          <a:bodyPr wrap="square" rtlCol="0">
            <a:spAutoFit/>
          </a:bodyPr>
          <a:p>
            <a:r>
              <a:rPr lang="zh-CN" altLang="en-US" b="1">
                <a:solidFill>
                  <a:schemeClr val="bg1"/>
                </a:solidFill>
                <a:sym typeface="+mn-ea"/>
              </a:rPr>
              <a:t>（https://www.cnblogs.com/hellokitty1/p/5216025.html）</a:t>
            </a:r>
            <a:r>
              <a:rPr lang="en-US" altLang="zh-CN" sz="2000"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Mapper</a:t>
            </a:r>
            <a:r>
              <a:rPr lang="zh-CN" altLang="en-US" sz="2000"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接口方式（首选这种方式）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）开发环境构建，引入相应的</a:t>
            </a:r>
            <a:r>
              <a:rPr lang="en-US" altLang="zh-CN" b="1">
                <a:solidFill>
                  <a:schemeClr val="bg1"/>
                </a:solidFill>
                <a:sym typeface="+mn-ea"/>
              </a:rPr>
              <a:t>jar</a:t>
            </a:r>
            <a:r>
              <a:rPr lang="zh-CN" altLang="en-US" b="1">
                <a:solidFill>
                  <a:schemeClr val="bg1"/>
                </a:solidFill>
                <a:sym typeface="+mn-ea"/>
              </a:rPr>
              <a:t>包</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）添加</a:t>
            </a:r>
            <a:r>
              <a:rPr lang="en-US" altLang="zh-CN" b="1">
                <a:solidFill>
                  <a:schemeClr val="bg1"/>
                </a:solidFill>
                <a:sym typeface="+mn-ea"/>
              </a:rPr>
              <a:t>Mybatis</a:t>
            </a:r>
            <a:r>
              <a:rPr lang="zh-CN" altLang="en-US" b="1">
                <a:solidFill>
                  <a:schemeClr val="bg1"/>
                </a:solidFill>
                <a:sym typeface="+mn-ea"/>
              </a:rPr>
              <a:t>的配置文件</a:t>
            </a:r>
            <a:r>
              <a:rPr lang="en-US" altLang="zh-CN" b="1">
                <a:solidFill>
                  <a:schemeClr val="bg1"/>
                </a:solidFill>
                <a:sym typeface="+mn-ea"/>
              </a:rPr>
              <a:t>SqlMapConfig.xml</a:t>
            </a:r>
            <a:r>
              <a:rPr lang="zh-CN" altLang="en-US" b="1">
                <a:solidFill>
                  <a:schemeClr val="bg1"/>
                </a:solidFill>
                <a:sym typeface="+mn-ea"/>
              </a:rPr>
              <a:t>和</a:t>
            </a:r>
            <a:r>
              <a:rPr lang="en-US" altLang="zh-CN" b="1">
                <a:solidFill>
                  <a:schemeClr val="bg1"/>
                </a:solidFill>
                <a:sym typeface="+mn-ea"/>
              </a:rPr>
              <a:t>mysql</a:t>
            </a:r>
            <a:r>
              <a:rPr lang="zh-CN" altLang="en-US" b="1">
                <a:solidFill>
                  <a:schemeClr val="bg1"/>
                </a:solidFill>
                <a:sym typeface="+mn-ea"/>
              </a:rPr>
              <a:t>的配置文件</a:t>
            </a:r>
            <a:r>
              <a:rPr lang="en-US" altLang="zh-CN" b="1">
                <a:solidFill>
                  <a:schemeClr val="bg1"/>
                </a:solidFill>
                <a:sym typeface="+mn-ea"/>
              </a:rPr>
              <a:t>dbc.properties</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）创建实体类</a:t>
            </a:r>
            <a:r>
              <a:rPr lang="en-US" altLang="zh-CN" b="1">
                <a:solidFill>
                  <a:schemeClr val="bg1"/>
                </a:solidFill>
                <a:sym typeface="+mn-ea"/>
              </a:rPr>
              <a:t>Score.java</a:t>
            </a:r>
            <a:r>
              <a:rPr lang="zh-CN" altLang="en-US" b="1">
                <a:solidFill>
                  <a:srgbClr val="FF0000"/>
                </a:solidFill>
                <a:sym typeface="+mn-ea"/>
              </a:rPr>
              <a:t>和对应的</a:t>
            </a:r>
            <a:r>
              <a:rPr lang="en-US" altLang="zh-CN" b="1">
                <a:solidFill>
                  <a:srgbClr val="FF0000"/>
                </a:solidFill>
                <a:sym typeface="+mn-ea"/>
              </a:rPr>
              <a:t>mapper</a:t>
            </a:r>
            <a:r>
              <a:rPr lang="zh-CN" altLang="en-US" b="1">
                <a:solidFill>
                  <a:srgbClr val="FF0000"/>
                </a:solidFill>
                <a:sym typeface="+mn-ea"/>
              </a:rPr>
              <a:t>接口类</a:t>
            </a:r>
            <a:r>
              <a:rPr lang="en-US" altLang="zh-CN" b="1">
                <a:solidFill>
                  <a:srgbClr val="FF0000"/>
                </a:solidFill>
                <a:sym typeface="+mn-ea"/>
              </a:rPr>
              <a:t>ScoreMapper.java</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4</a:t>
            </a:r>
            <a:r>
              <a:rPr lang="zh-CN" altLang="en-US" b="1">
                <a:solidFill>
                  <a:schemeClr val="bg1"/>
                </a:solidFill>
                <a:sym typeface="+mn-ea"/>
              </a:rPr>
              <a:t>）定义表的</a:t>
            </a:r>
            <a:r>
              <a:rPr lang="en-US" altLang="zh-CN" b="1">
                <a:solidFill>
                  <a:schemeClr val="bg1"/>
                </a:solidFill>
                <a:sym typeface="+mn-ea"/>
              </a:rPr>
              <a:t>sql</a:t>
            </a:r>
            <a:r>
              <a:rPr lang="zh-CN" altLang="en-US" b="1">
                <a:solidFill>
                  <a:schemeClr val="bg1"/>
                </a:solidFill>
                <a:sym typeface="+mn-ea"/>
              </a:rPr>
              <a:t>映射文件</a:t>
            </a:r>
            <a:r>
              <a:rPr lang="en-US" altLang="zh-CN" b="1">
                <a:solidFill>
                  <a:schemeClr val="bg1"/>
                </a:solidFill>
                <a:sym typeface="+mn-ea"/>
              </a:rPr>
              <a:t>ScoreMapper.xml</a:t>
            </a:r>
            <a:r>
              <a:rPr lang="zh-CN" altLang="en-US" b="1">
                <a:solidFill>
                  <a:schemeClr val="bg1"/>
                </a:solidFill>
                <a:sym typeface="+mn-ea"/>
              </a:rPr>
              <a:t>（一个表一个映射文件）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注意</a:t>
            </a:r>
            <a:r>
              <a:rPr lang="en-US" altLang="zh-CN" b="1">
                <a:solidFill>
                  <a:schemeClr val="bg1"/>
                </a:solidFill>
                <a:sym typeface="+mn-ea"/>
              </a:rPr>
              <a:t>namespace</a:t>
            </a:r>
            <a:r>
              <a:rPr lang="zh-CN" altLang="en-US" b="1">
                <a:solidFill>
                  <a:schemeClr val="bg1"/>
                </a:solidFill>
                <a:sym typeface="+mn-ea"/>
              </a:rPr>
              <a:t>的写法：xml文件的namespace要写成</a:t>
            </a:r>
            <a:r>
              <a:rPr lang="zh-CN" altLang="en-US" b="1">
                <a:solidFill>
                  <a:srgbClr val="FF0000"/>
                </a:solidFill>
                <a:sym typeface="+mn-ea"/>
              </a:rPr>
              <a:t>mapper接口的路径  </a:t>
            </a:r>
            <a:r>
              <a:rPr lang="zh-CN" altLang="en-US" b="1">
                <a:solidFill>
                  <a:schemeClr val="bg1"/>
                </a:solidFill>
                <a:sym typeface="+mn-ea"/>
              </a:rPr>
              <a:t>                                    </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5</a:t>
            </a:r>
            <a:r>
              <a:rPr lang="zh-CN" altLang="en-US" b="1">
                <a:solidFill>
                  <a:schemeClr val="bg1"/>
                </a:solidFill>
                <a:sym typeface="+mn-ea"/>
              </a:rPr>
              <a:t>）在</a:t>
            </a:r>
            <a:r>
              <a:rPr lang="en-US" altLang="zh-CN" b="1">
                <a:solidFill>
                  <a:schemeClr val="bg1"/>
                </a:solidFill>
                <a:sym typeface="+mn-ea"/>
              </a:rPr>
              <a:t>SqlMapConfig.xml</a:t>
            </a:r>
            <a:r>
              <a:rPr lang="zh-CN" altLang="en-US" b="1">
                <a:solidFill>
                  <a:schemeClr val="bg1"/>
                </a:solidFill>
                <a:sym typeface="+mn-ea"/>
              </a:rPr>
              <a:t>中注册</a:t>
            </a:r>
            <a:r>
              <a:rPr lang="en-US" altLang="zh-CN" b="1">
                <a:solidFill>
                  <a:schemeClr val="bg1"/>
                </a:solidFill>
                <a:sym typeface="+mn-ea"/>
              </a:rPr>
              <a:t>ScoreMapper.xml</a:t>
            </a:r>
            <a:r>
              <a:rPr lang="zh-CN" altLang="en-US" b="1">
                <a:solidFill>
                  <a:schemeClr val="bg1"/>
                </a:solidFill>
                <a:sym typeface="+mn-ea"/>
              </a:rPr>
              <a:t>文件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6</a:t>
            </a:r>
            <a:r>
              <a:rPr lang="zh-CN" altLang="en-US" b="1">
                <a:solidFill>
                  <a:schemeClr val="bg1"/>
                </a:solidFill>
                <a:sym typeface="+mn-ea"/>
              </a:rPr>
              <a:t>）测试使用（这一部分与上一种不同）</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、获取</a:t>
            </a:r>
            <a:r>
              <a:rPr lang="en-US" altLang="zh-CN" b="1">
                <a:solidFill>
                  <a:schemeClr val="bg1"/>
                </a:solidFill>
                <a:sym typeface="+mn-ea"/>
              </a:rPr>
              <a:t>SqlSession</a:t>
            </a:r>
            <a:r>
              <a:rPr lang="zh-CN" altLang="en-US" b="1">
                <a:solidFill>
                  <a:schemeClr val="bg1"/>
                </a:solidFill>
                <a:sym typeface="+mn-ea"/>
              </a:rPr>
              <a:t>类</a:t>
            </a:r>
            <a:r>
              <a:rPr lang="en-US" altLang="zh-CN" b="1">
                <a:solidFill>
                  <a:schemeClr val="bg1"/>
                </a:solidFill>
                <a:sym typeface="+mn-ea"/>
              </a:rPr>
              <a:t>(</a:t>
            </a:r>
            <a:r>
              <a:rPr lang="zh-CN" altLang="en-US" b="1">
                <a:solidFill>
                  <a:schemeClr val="bg1"/>
                </a:solidFill>
                <a:sym typeface="+mn-ea"/>
              </a:rPr>
              <a:t>因为每次使用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都要先获取</a:t>
            </a:r>
            <a:r>
              <a:rPr lang="en-US" altLang="zh-CN" b="1">
                <a:solidFill>
                  <a:schemeClr val="bg1"/>
                </a:solidFill>
                <a:sym typeface="+mn-ea"/>
              </a:rPr>
              <a:t>SqlSession</a:t>
            </a:r>
            <a:r>
              <a:rPr lang="zh-CN" altLang="en-US" b="1">
                <a:solidFill>
                  <a:schemeClr val="bg1"/>
                </a:solidFill>
                <a:sym typeface="+mn-ea"/>
              </a:rPr>
              <a:t>类，</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所以我们可以将这一步骤封装起来</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、如右图获取</a:t>
            </a:r>
            <a:r>
              <a:rPr lang="en-US" altLang="zh-CN" b="1">
                <a:solidFill>
                  <a:schemeClr val="bg1"/>
                </a:solidFill>
                <a:sym typeface="+mn-ea"/>
              </a:rPr>
              <a:t>Mapper</a:t>
            </a:r>
            <a:r>
              <a:rPr lang="zh-CN" altLang="en-US" b="1">
                <a:solidFill>
                  <a:schemeClr val="bg1"/>
                </a:solidFill>
                <a:sym typeface="+mn-ea"/>
              </a:rPr>
              <a:t>接口的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代理类，然后使用其操作数据库。</a:t>
            </a:r>
            <a:endParaRPr lang="zh-CN" altLang="en-US" b="1">
              <a:solidFill>
                <a:schemeClr val="bg1"/>
              </a:solidFill>
              <a:sym typeface="+mn-ea"/>
            </a:endParaRPr>
          </a:p>
          <a:p>
            <a:r>
              <a:rPr lang="en-US" altLang="zh-CN" b="1">
                <a:solidFill>
                  <a:schemeClr val="bg1"/>
                </a:solidFill>
                <a:sym typeface="+mn-ea"/>
              </a:rPr>
              <a:t>	</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cxnSp>
        <p:nvCxnSpPr>
          <p:cNvPr id="3" name="直接箭头连接符 2"/>
          <p:cNvCxnSpPr>
            <a:endCxn id="2" idx="1"/>
          </p:cNvCxnSpPr>
          <p:nvPr/>
        </p:nvCxnSpPr>
        <p:spPr>
          <a:xfrm>
            <a:off x="7827645" y="1015365"/>
            <a:ext cx="678180" cy="58991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8505825" y="1075055"/>
            <a:ext cx="3191510" cy="921385"/>
          </a:xfrm>
          <a:prstGeom prst="rect">
            <a:avLst/>
          </a:prstGeom>
        </p:spPr>
      </p:pic>
      <p:pic>
        <p:nvPicPr>
          <p:cNvPr id="6" name="图片 5"/>
          <p:cNvPicPr>
            <a:picLocks noChangeAspect="1"/>
          </p:cNvPicPr>
          <p:nvPr/>
        </p:nvPicPr>
        <p:blipFill>
          <a:blip r:embed="rId2"/>
          <a:stretch>
            <a:fillRect/>
          </a:stretch>
        </p:blipFill>
        <p:spPr>
          <a:xfrm>
            <a:off x="5691505" y="2348865"/>
            <a:ext cx="6418580" cy="2813685"/>
          </a:xfrm>
          <a:prstGeom prst="rect">
            <a:avLst/>
          </a:prstGeom>
        </p:spPr>
      </p:pic>
      <p:cxnSp>
        <p:nvCxnSpPr>
          <p:cNvPr id="7" name="直接箭头连接符 6"/>
          <p:cNvCxnSpPr>
            <a:endCxn id="6" idx="1"/>
          </p:cNvCxnSpPr>
          <p:nvPr/>
        </p:nvCxnSpPr>
        <p:spPr>
          <a:xfrm>
            <a:off x="4003675" y="2279015"/>
            <a:ext cx="1687830" cy="14770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4246245"/>
          </a:xfrm>
          <a:prstGeom prst="rect">
            <a:avLst/>
          </a:prstGeom>
          <a:noFill/>
        </p:spPr>
        <p:txBody>
          <a:bodyPr wrap="square" rtlCol="0">
            <a:spAutoFit/>
          </a:bodyPr>
          <a:p>
            <a:r>
              <a:rPr lang="en-US" altLang="zh-CN" b="1">
                <a:solidFill>
                  <a:schemeClr val="accent1"/>
                </a:solidFill>
                <a:effectLst>
                  <a:outerShdw blurRad="38100" dist="25400" dir="5400000" algn="ctr" rotWithShape="0">
                    <a:srgbClr val="6E747A">
                      <a:alpha val="43000"/>
                    </a:srgbClr>
                  </a:outerShdw>
                </a:effectLst>
                <a:sym typeface="+mn-ea"/>
              </a:rPr>
              <a:t>4</a:t>
            </a:r>
            <a:r>
              <a:rPr lang="zh-CN" altLang="en-US" b="1">
                <a:solidFill>
                  <a:schemeClr val="accent1"/>
                </a:solidFill>
                <a:effectLst>
                  <a:outerShdw blurRad="38100" dist="25400" dir="5400000" algn="ctr" rotWithShape="0">
                    <a:srgbClr val="6E747A">
                      <a:alpha val="43000"/>
                    </a:srgbClr>
                  </a:outerShdw>
                </a:effectLst>
                <a:sym typeface="+mn-ea"/>
              </a:rPr>
              <a:t>、</a:t>
            </a:r>
            <a:r>
              <a:rPr lang="en-US" altLang="zh-CN" b="1">
                <a:solidFill>
                  <a:schemeClr val="accent1"/>
                </a:solidFill>
                <a:effectLst>
                  <a:outerShdw blurRad="38100" dist="25400" dir="5400000" algn="ctr" rotWithShape="0">
                    <a:srgbClr val="6E747A">
                      <a:alpha val="43000"/>
                    </a:srgbClr>
                  </a:outerShdw>
                </a:effectLst>
                <a:sym typeface="+mn-ea"/>
              </a:rPr>
              <a:t>MyBatis</a:t>
            </a:r>
            <a:r>
              <a:rPr lang="zh-CN" altLang="en-US" b="1">
                <a:solidFill>
                  <a:schemeClr val="accent1"/>
                </a:solidFill>
                <a:effectLst>
                  <a:outerShdw blurRad="38100" dist="25400" dir="5400000" algn="ctr" rotWithShape="0">
                    <a:srgbClr val="6E747A">
                      <a:alpha val="43000"/>
                    </a:srgbClr>
                  </a:outerShdw>
                </a:effectLst>
                <a:sym typeface="+mn-ea"/>
              </a:rPr>
              <a:t>的一些使用</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一般使用的</a:t>
            </a:r>
            <a:r>
              <a:rPr lang="en-US" altLang="zh-CN" b="1">
                <a:solidFill>
                  <a:schemeClr val="bg1"/>
                </a:solidFill>
                <a:effectLst>
                  <a:outerShdw blurRad="38100" dist="25400" dir="5400000" algn="ctr" rotWithShape="0">
                    <a:srgbClr val="6E747A">
                      <a:alpha val="43000"/>
                    </a:srgbClr>
                  </a:outerShdw>
                </a:effectLst>
                <a:sym typeface="+mn-ea"/>
              </a:rPr>
              <a:t>Mapper</a:t>
            </a:r>
            <a:r>
              <a:rPr lang="zh-CN" altLang="en-US" b="1">
                <a:solidFill>
                  <a:schemeClr val="bg1"/>
                </a:solidFill>
                <a:effectLst>
                  <a:outerShdw blurRad="38100" dist="25400" dir="5400000" algn="ctr" rotWithShape="0">
                    <a:srgbClr val="6E747A">
                      <a:alpha val="43000"/>
                    </a:srgbClr>
                  </a:outerShdw>
                </a:effectLst>
                <a:sym typeface="+mn-ea"/>
              </a:rPr>
              <a:t>接口的方式，首先写实体类</a:t>
            </a:r>
            <a:r>
              <a:rPr lang="en-US" altLang="zh-CN" b="1">
                <a:solidFill>
                  <a:srgbClr val="FF0000"/>
                </a:solidFill>
                <a:effectLst>
                  <a:outerShdw blurRad="38100" dist="25400" dir="5400000" algn="ctr" rotWithShape="0">
                    <a:srgbClr val="6E747A">
                      <a:alpha val="43000"/>
                    </a:srgbClr>
                  </a:outerShdw>
                </a:effectLst>
                <a:sym typeface="+mn-ea"/>
              </a:rPr>
              <a:t>(Staff.java)</a:t>
            </a:r>
            <a:r>
              <a:rPr lang="zh-CN" altLang="en-US" b="1">
                <a:solidFill>
                  <a:schemeClr val="bg1"/>
                </a:solidFill>
                <a:effectLst>
                  <a:outerShdw blurRad="38100" dist="25400" dir="5400000" algn="ctr" rotWithShape="0">
                    <a:srgbClr val="6E747A">
                      <a:alpha val="43000"/>
                    </a:srgbClr>
                  </a:outerShdw>
                </a:effectLst>
                <a:sym typeface="+mn-ea"/>
              </a:rPr>
              <a:t>和相应的</a:t>
            </a:r>
            <a:r>
              <a:rPr lang="en-US" altLang="zh-CN" b="1">
                <a:solidFill>
                  <a:srgbClr val="FF0000"/>
                </a:solidFill>
                <a:effectLst>
                  <a:outerShdw blurRad="38100" dist="25400" dir="5400000" algn="ctr" rotWithShape="0">
                    <a:srgbClr val="6E747A">
                      <a:alpha val="43000"/>
                    </a:srgbClr>
                  </a:outerShdw>
                </a:effectLst>
                <a:sym typeface="+mn-ea"/>
              </a:rPr>
              <a:t>mapper</a:t>
            </a:r>
            <a:r>
              <a:rPr lang="zh-CN" altLang="en-US" b="1">
                <a:solidFill>
                  <a:srgbClr val="FF0000"/>
                </a:solidFill>
                <a:effectLst>
                  <a:outerShdw blurRad="38100" dist="25400" dir="5400000" algn="ctr" rotWithShape="0">
                    <a:srgbClr val="6E747A">
                      <a:alpha val="43000"/>
                    </a:srgbClr>
                  </a:outerShdw>
                </a:effectLst>
                <a:sym typeface="+mn-ea"/>
              </a:rPr>
              <a:t>接口</a:t>
            </a:r>
            <a:r>
              <a:rPr lang="en-US" altLang="zh-CN" b="1">
                <a:solidFill>
                  <a:schemeClr val="bg1"/>
                </a:solidFill>
                <a:effectLst>
                  <a:outerShdw blurRad="38100" dist="25400" dir="5400000" algn="ctr" rotWithShape="0">
                    <a:srgbClr val="6E747A">
                      <a:alpha val="43000"/>
                    </a:srgbClr>
                  </a:outerShdw>
                </a:effectLst>
                <a:sym typeface="+mn-ea"/>
              </a:rPr>
              <a:t>(StaffMapper.java),</a:t>
            </a:r>
            <a:endParaRPr lang="en-US" altLang="zh-CN" b="1">
              <a:solidFill>
                <a:schemeClr val="bg1"/>
              </a:solidFill>
              <a:effectLst>
                <a:outerShdw blurRad="38100" dist="25400" dir="5400000" algn="ctr" rotWithShape="0">
                  <a:srgbClr val="6E747A">
                    <a:alpha val="43000"/>
                  </a:srgbClr>
                </a:outerShdw>
              </a:effectLst>
              <a:sym typeface="+mn-ea"/>
            </a:endParaRPr>
          </a:p>
          <a:p>
            <a:r>
              <a:rPr lang="zh-CN" altLang="en-US" b="1">
                <a:solidFill>
                  <a:schemeClr val="bg1"/>
                </a:solidFill>
                <a:effectLst>
                  <a:outerShdw blurRad="38100" dist="25400" dir="5400000" algn="ctr" rotWithShape="0">
                    <a:srgbClr val="6E747A">
                      <a:alpha val="43000"/>
                    </a:srgbClr>
                  </a:outerShdw>
                </a:effectLst>
                <a:sym typeface="+mn-ea"/>
              </a:rPr>
              <a:t>实体类与数据库中表的字段名要一致，</a:t>
            </a:r>
            <a:r>
              <a:rPr lang="en-US" altLang="zh-CN" b="1">
                <a:solidFill>
                  <a:schemeClr val="bg1"/>
                </a:solidFill>
                <a:effectLst>
                  <a:outerShdw blurRad="38100" dist="25400" dir="5400000" algn="ctr" rotWithShape="0">
                    <a:srgbClr val="6E747A">
                      <a:alpha val="43000"/>
                    </a:srgbClr>
                  </a:outerShdw>
                </a:effectLst>
                <a:sym typeface="+mn-ea"/>
              </a:rPr>
              <a:t>mapper</a:t>
            </a:r>
            <a:r>
              <a:rPr lang="zh-CN" altLang="en-US" b="1">
                <a:solidFill>
                  <a:schemeClr val="bg1"/>
                </a:solidFill>
                <a:effectLst>
                  <a:outerShdw blurRad="38100" dist="25400" dir="5400000" algn="ctr" rotWithShape="0">
                    <a:srgbClr val="6E747A">
                      <a:alpha val="43000"/>
                    </a:srgbClr>
                  </a:outerShdw>
                </a:effectLst>
                <a:sym typeface="+mn-ea"/>
              </a:rPr>
              <a:t>接口实际上就是对表的一些操作的定义</a:t>
            </a:r>
            <a:r>
              <a:rPr lang="en-US" altLang="zh-CN" b="1">
                <a:solidFill>
                  <a:schemeClr val="bg1"/>
                </a:solidFill>
                <a:effectLst>
                  <a:outerShdw blurRad="38100" dist="25400" dir="5400000" algn="ctr" rotWithShape="0">
                    <a:srgbClr val="6E747A">
                      <a:alpha val="43000"/>
                    </a:srgbClr>
                  </a:outerShdw>
                </a:effectLst>
                <a:sym typeface="+mn-ea"/>
              </a:rPr>
              <a:t>(</a:t>
            </a:r>
            <a:r>
              <a:rPr lang="zh-CN" altLang="en-US" b="1">
                <a:solidFill>
                  <a:schemeClr val="bg1"/>
                </a:solidFill>
                <a:effectLst>
                  <a:outerShdw blurRad="38100" dist="25400" dir="5400000" algn="ctr" rotWithShape="0">
                    <a:srgbClr val="6E747A">
                      <a:alpha val="43000"/>
                    </a:srgbClr>
                  </a:outerShdw>
                </a:effectLst>
                <a:sym typeface="+mn-ea"/>
              </a:rPr>
              <a:t>增删查改等</a:t>
            </a:r>
            <a:r>
              <a:rPr lang="en-US" altLang="zh-CN" b="1">
                <a:solidFill>
                  <a:schemeClr val="bg1"/>
                </a:solidFill>
                <a:effectLst>
                  <a:outerShdw blurRad="38100" dist="25400" dir="5400000" algn="ctr" rotWithShape="0">
                    <a:srgbClr val="6E747A">
                      <a:alpha val="43000"/>
                    </a:srgbClr>
                  </a:outerShdw>
                </a:effectLst>
                <a:sym typeface="+mn-ea"/>
              </a:rPr>
              <a:t>);</a:t>
            </a:r>
            <a:endParaRPr lang="en-US" altLang="zh-CN"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然后开始写</a:t>
            </a:r>
            <a:r>
              <a:rPr lang="en-US" altLang="zh-CN" b="1">
                <a:solidFill>
                  <a:schemeClr val="bg1"/>
                </a:solidFill>
                <a:effectLst>
                  <a:outerShdw blurRad="38100" dist="25400" dir="5400000" algn="ctr" rotWithShape="0">
                    <a:srgbClr val="6E747A">
                      <a:alpha val="43000"/>
                    </a:srgbClr>
                  </a:outerShdw>
                </a:effectLst>
                <a:sym typeface="+mn-ea"/>
              </a:rPr>
              <a:t>mybatis</a:t>
            </a:r>
            <a:r>
              <a:rPr lang="zh-CN" altLang="en-US" b="1">
                <a:solidFill>
                  <a:schemeClr val="bg1"/>
                </a:solidFill>
                <a:effectLst>
                  <a:outerShdw blurRad="38100" dist="25400" dir="5400000" algn="ctr" rotWithShape="0">
                    <a:srgbClr val="6E747A">
                      <a:alpha val="43000"/>
                    </a:srgbClr>
                  </a:outerShdw>
                </a:effectLst>
                <a:sym typeface="+mn-ea"/>
              </a:rPr>
              <a:t>的全局配置文件</a:t>
            </a:r>
            <a:r>
              <a:rPr lang="en-US" altLang="zh-CN" b="1">
                <a:solidFill>
                  <a:schemeClr val="bg1"/>
                </a:solidFill>
                <a:effectLst>
                  <a:outerShdw blurRad="38100" dist="25400" dir="5400000" algn="ctr" rotWithShape="0">
                    <a:srgbClr val="6E747A">
                      <a:alpha val="43000"/>
                    </a:srgbClr>
                  </a:outerShdw>
                </a:effectLst>
                <a:sym typeface="+mn-ea"/>
              </a:rPr>
              <a:t>(</a:t>
            </a:r>
            <a:r>
              <a:rPr lang="en-US" altLang="zh-CN" b="1">
                <a:solidFill>
                  <a:srgbClr val="FF0000"/>
                </a:solidFill>
                <a:effectLst>
                  <a:outerShdw blurRad="38100" dist="25400" dir="5400000" algn="ctr" rotWithShape="0">
                    <a:srgbClr val="6E747A">
                      <a:alpha val="43000"/>
                    </a:srgbClr>
                  </a:outerShdw>
                </a:effectLst>
                <a:sym typeface="+mn-ea"/>
              </a:rPr>
              <a:t>SqlMapConfig.xml)</a:t>
            </a:r>
            <a:r>
              <a:rPr lang="zh-CN" altLang="en-US" b="1">
                <a:solidFill>
                  <a:schemeClr val="bg1"/>
                </a:solidFill>
                <a:effectLst>
                  <a:outerShdw blurRad="38100" dist="25400" dir="5400000" algn="ctr" rotWithShape="0">
                    <a:srgbClr val="6E747A">
                      <a:alpha val="43000"/>
                    </a:srgbClr>
                  </a:outerShdw>
                </a:effectLst>
                <a:sym typeface="+mn-ea"/>
              </a:rPr>
              <a:t>，这一步和上一步其实顺序并不重要；</a:t>
            </a:r>
            <a:endParaRPr lang="zh-CN" altLang="en-US" b="1">
              <a:solidFill>
                <a:schemeClr val="bg1"/>
              </a:solidFill>
              <a:effectLst>
                <a:outerShdw blurRad="38100" dist="25400" dir="5400000" algn="ctr" rotWithShape="0">
                  <a:srgbClr val="6E747A">
                    <a:alpha val="43000"/>
                  </a:srgbClr>
                </a:outerShdw>
              </a:effectLst>
              <a:sym typeface="+mn-ea"/>
            </a:endParaRPr>
          </a:p>
          <a:p>
            <a:r>
              <a:rPr lang="zh-CN" altLang="en-US" b="1">
                <a:solidFill>
                  <a:schemeClr val="bg1"/>
                </a:solidFill>
                <a:effectLst>
                  <a:outerShdw blurRad="38100" dist="25400" dir="5400000" algn="ctr" rotWithShape="0">
                    <a:srgbClr val="6E747A">
                      <a:alpha val="43000"/>
                    </a:srgbClr>
                  </a:outerShdw>
                </a:effectLst>
                <a:sym typeface="+mn-ea"/>
              </a:rPr>
              <a:t>大体就是引入外部配置文件，然后再配置数据库的连接参数；其余的就是还可以配置别名和注册</a:t>
            </a:r>
            <a:r>
              <a:rPr lang="en-US" altLang="zh-CN" b="1">
                <a:solidFill>
                  <a:schemeClr val="bg1"/>
                </a:solidFill>
                <a:effectLst>
                  <a:outerShdw blurRad="38100" dist="25400" dir="5400000" algn="ctr" rotWithShape="0">
                    <a:srgbClr val="6E747A">
                      <a:alpha val="43000"/>
                    </a:srgbClr>
                  </a:outerShdw>
                </a:effectLst>
                <a:sym typeface="+mn-ea"/>
              </a:rPr>
              <a:t>Sql</a:t>
            </a:r>
            <a:r>
              <a:rPr lang="zh-CN" altLang="en-US" b="1">
                <a:solidFill>
                  <a:schemeClr val="bg1"/>
                </a:solidFill>
                <a:effectLst>
                  <a:outerShdw blurRad="38100" dist="25400" dir="5400000" algn="ctr" rotWithShape="0">
                    <a:srgbClr val="6E747A">
                      <a:alpha val="43000"/>
                    </a:srgbClr>
                  </a:outerShdw>
                </a:effectLst>
                <a:sym typeface="+mn-ea"/>
              </a:rPr>
              <a:t>映射文件；</a:t>
            </a:r>
            <a:endParaRPr lang="zh-CN" altLang="en-US" b="1">
              <a:solidFill>
                <a:schemeClr val="bg1"/>
              </a:solidFill>
              <a:effectLst>
                <a:outerShdw blurRad="38100" dist="25400" dir="5400000" algn="ctr" rotWithShape="0">
                  <a:srgbClr val="6E747A">
                    <a:alpha val="43000"/>
                  </a:srgbClr>
                </a:outerShdw>
              </a:effectLst>
              <a:sym typeface="+mn-ea"/>
            </a:endParaRPr>
          </a:p>
          <a:p>
            <a:r>
              <a:rPr lang="zh-CN" altLang="en-US" b="1">
                <a:solidFill>
                  <a:schemeClr val="bg1"/>
                </a:solidFill>
                <a:effectLst>
                  <a:outerShdw blurRad="38100" dist="25400" dir="5400000" algn="ctr" rotWithShape="0">
                    <a:srgbClr val="6E747A">
                      <a:alpha val="43000"/>
                    </a:srgbClr>
                  </a:outerShdw>
                </a:effectLst>
                <a:sym typeface="+mn-ea"/>
              </a:rPr>
              <a:t>配置别名：</a:t>
            </a:r>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注册</a:t>
            </a:r>
            <a:r>
              <a:rPr lang="en-US" altLang="zh-CN" b="1">
                <a:solidFill>
                  <a:schemeClr val="bg1"/>
                </a:solidFill>
                <a:effectLst>
                  <a:outerShdw blurRad="38100" dist="25400" dir="5400000" algn="ctr" rotWithShape="0">
                    <a:srgbClr val="6E747A">
                      <a:alpha val="43000"/>
                    </a:srgbClr>
                  </a:outerShdw>
                </a:effectLst>
                <a:sym typeface="+mn-ea"/>
              </a:rPr>
              <a:t>sql</a:t>
            </a:r>
            <a:r>
              <a:rPr lang="zh-CN" altLang="en-US" b="1">
                <a:solidFill>
                  <a:schemeClr val="bg1"/>
                </a:solidFill>
                <a:effectLst>
                  <a:outerShdw blurRad="38100" dist="25400" dir="5400000" algn="ctr" rotWithShape="0">
                    <a:srgbClr val="6E747A">
                      <a:alpha val="43000"/>
                    </a:srgbClr>
                  </a:outerShdw>
                </a:effectLst>
                <a:sym typeface="+mn-ea"/>
              </a:rPr>
              <a:t>映射文件：</a:t>
            </a:r>
            <a:endParaRPr lang="zh-CN" altLang="en-US" b="1">
              <a:solidFill>
                <a:schemeClr val="bg1"/>
              </a:solidFill>
              <a:effectLst>
                <a:outerShdw blurRad="38100" dist="25400" dir="5400000" algn="ctr" rotWithShape="0">
                  <a:srgbClr val="6E747A">
                    <a:alpha val="43000"/>
                  </a:srgbClr>
                </a:outerShdw>
              </a:effectLst>
              <a:sym typeface="+mn-ea"/>
            </a:endParaRPr>
          </a:p>
          <a:p>
            <a:endParaRPr lang="zh-CN" altLang="en-US" b="1">
              <a:solidFill>
                <a:schemeClr val="bg1"/>
              </a:solidFill>
              <a:effectLst>
                <a:outerShdw blurRad="38100" dist="25400" dir="5400000" algn="ctr" rotWithShape="0">
                  <a:srgbClr val="6E747A">
                    <a:alpha val="43000"/>
                  </a:srgbClr>
                </a:outerShdw>
              </a:effectLst>
              <a:sym typeface="+mn-ea"/>
            </a:endParaRPr>
          </a:p>
          <a:p>
            <a:endParaRPr lang="zh-CN" altLang="en-US" b="1">
              <a:solidFill>
                <a:schemeClr val="bg1"/>
              </a:solidFill>
              <a:effectLst>
                <a:outerShdw blurRad="38100" dist="25400" dir="5400000" algn="ctr" rotWithShape="0">
                  <a:srgbClr val="6E747A">
                    <a:alpha val="43000"/>
                  </a:srgbClr>
                </a:outerShdw>
              </a:effectLst>
              <a:sym typeface="+mn-ea"/>
            </a:endParaRPr>
          </a:p>
          <a:p>
            <a:endParaRPr lang="zh-CN" altLang="en-US" b="1">
              <a:solidFill>
                <a:schemeClr val="bg1"/>
              </a:solidFill>
              <a:effectLst>
                <a:outerShdw blurRad="38100" dist="25400" dir="5400000" algn="ctr" rotWithShape="0">
                  <a:srgbClr val="6E747A">
                    <a:alpha val="43000"/>
                  </a:srgbClr>
                </a:outerShdw>
              </a:effectLst>
              <a:sym typeface="+mn-ea"/>
            </a:endParaRPr>
          </a:p>
          <a:p>
            <a:endParaRPr lang="zh-CN" altLang="en-US" b="1">
              <a:solidFill>
                <a:schemeClr val="bg1"/>
              </a:solidFill>
              <a:effectLst>
                <a:outerShdw blurRad="38100" dist="25400" dir="5400000" algn="ctr" rotWithShape="0">
                  <a:srgbClr val="6E747A">
                    <a:alpha val="43000"/>
                  </a:srgbClr>
                </a:outerShdw>
              </a:effectLst>
              <a:sym typeface="+mn-ea"/>
            </a:endParaRPr>
          </a:p>
          <a:p>
            <a:endParaRPr lang="zh-CN" altLang="en-US" b="1">
              <a:solidFill>
                <a:schemeClr val="bg1"/>
              </a:solidFill>
              <a:effectLst>
                <a:outerShdw blurRad="38100" dist="25400" dir="5400000" algn="ctr" rotWithShape="0">
                  <a:srgbClr val="6E747A">
                    <a:alpha val="43000"/>
                  </a:srgbClr>
                </a:outerShdw>
              </a:effectLst>
              <a:sym typeface="+mn-ea"/>
            </a:endParaRPr>
          </a:p>
          <a:p>
            <a:endParaRPr lang="zh-CN" altLang="en-US" b="1">
              <a:solidFill>
                <a:schemeClr val="bg1"/>
              </a:solidFill>
              <a:effectLst>
                <a:outerShdw blurRad="38100" dist="25400" dir="5400000" algn="ctr" rotWithShape="0">
                  <a:srgbClr val="6E747A">
                    <a:alpha val="43000"/>
                  </a:srgbClr>
                </a:outerShdw>
              </a:effectLst>
              <a:sym typeface="+mn-ea"/>
            </a:endParaRPr>
          </a:p>
          <a:p>
            <a:r>
              <a:rPr lang="zh-CN" altLang="en-US" b="1">
                <a:solidFill>
                  <a:schemeClr val="bg1"/>
                </a:solidFill>
                <a:effectLst>
                  <a:outerShdw blurRad="38100" dist="25400" dir="5400000" algn="ctr" rotWithShape="0">
                    <a:srgbClr val="6E747A">
                      <a:alpha val="43000"/>
                    </a:srgbClr>
                  </a:outerShdw>
                </a:effectLst>
                <a:sym typeface="+mn-ea"/>
              </a:rPr>
              <a:t>然后开始写每个实体类对应的</a:t>
            </a:r>
            <a:r>
              <a:rPr lang="en-US" altLang="zh-CN" b="1">
                <a:solidFill>
                  <a:schemeClr val="bg1"/>
                </a:solidFill>
                <a:effectLst>
                  <a:outerShdw blurRad="38100" dist="25400" dir="5400000" algn="ctr" rotWithShape="0">
                    <a:srgbClr val="6E747A">
                      <a:alpha val="43000"/>
                    </a:srgbClr>
                  </a:outerShdw>
                </a:effectLst>
                <a:sym typeface="+mn-ea"/>
              </a:rPr>
              <a:t>mapper</a:t>
            </a:r>
            <a:r>
              <a:rPr lang="zh-CN" altLang="en-US" b="1">
                <a:solidFill>
                  <a:schemeClr val="bg1"/>
                </a:solidFill>
                <a:effectLst>
                  <a:outerShdw blurRad="38100" dist="25400" dir="5400000" algn="ctr" rotWithShape="0">
                    <a:srgbClr val="6E747A">
                      <a:alpha val="43000"/>
                    </a:srgbClr>
                  </a:outerShdw>
                </a:effectLst>
                <a:sym typeface="+mn-ea"/>
              </a:rPr>
              <a:t>配置文件</a:t>
            </a:r>
            <a:r>
              <a:rPr lang="en-US" altLang="zh-CN" b="1">
                <a:solidFill>
                  <a:schemeClr val="bg1"/>
                </a:solidFill>
                <a:effectLst>
                  <a:outerShdw blurRad="38100" dist="25400" dir="5400000" algn="ctr" rotWithShape="0">
                    <a:srgbClr val="6E747A">
                      <a:alpha val="43000"/>
                    </a:srgbClr>
                  </a:outerShdw>
                </a:effectLst>
                <a:sym typeface="+mn-ea"/>
              </a:rPr>
              <a:t>(</a:t>
            </a:r>
            <a:r>
              <a:rPr lang="en-US" altLang="zh-CN" b="1">
                <a:solidFill>
                  <a:srgbClr val="FF0000"/>
                </a:solidFill>
                <a:effectLst>
                  <a:outerShdw blurRad="38100" dist="25400" dir="5400000" algn="ctr" rotWithShape="0">
                    <a:srgbClr val="6E747A">
                      <a:alpha val="43000"/>
                    </a:srgbClr>
                  </a:outerShdw>
                </a:effectLst>
                <a:sym typeface="+mn-ea"/>
              </a:rPr>
              <a:t>StaffMapper.xml</a:t>
            </a:r>
            <a:r>
              <a:rPr lang="en-US" altLang="zh-CN" b="1">
                <a:solidFill>
                  <a:schemeClr val="bg1"/>
                </a:solidFill>
                <a:effectLst>
                  <a:outerShdw blurRad="38100" dist="25400" dir="5400000" algn="ctr" rotWithShape="0">
                    <a:srgbClr val="6E747A">
                      <a:alpha val="43000"/>
                    </a:srgbClr>
                  </a:outerShdw>
                </a:effectLst>
                <a:sym typeface="+mn-ea"/>
              </a:rPr>
              <a:t>)</a:t>
            </a:r>
            <a:endParaRPr lang="en-US" altLang="zh-CN" b="1">
              <a:solidFill>
                <a:schemeClr val="bg1"/>
              </a:solidFill>
              <a:effectLst>
                <a:outerShdw blurRad="38100" dist="25400" dir="5400000" algn="ctr" rotWithShape="0">
                  <a:srgbClr val="6E747A">
                    <a:alpha val="43000"/>
                  </a:srgbClr>
                </a:outerShdw>
              </a:effectLst>
              <a:sym typeface="+mn-ea"/>
            </a:endParaRPr>
          </a:p>
          <a:p>
            <a:r>
              <a:rPr lang="zh-CN" altLang="en-US" b="1">
                <a:solidFill>
                  <a:schemeClr val="bg1"/>
                </a:solidFill>
                <a:sym typeface="+mn-ea"/>
              </a:rPr>
              <a:t>注意：</a:t>
            </a:r>
            <a:r>
              <a:rPr lang="en-US" altLang="zh-CN" b="1">
                <a:solidFill>
                  <a:schemeClr val="bg1"/>
                </a:solidFill>
                <a:sym typeface="+mn-ea"/>
              </a:rPr>
              <a:t>namespace</a:t>
            </a:r>
            <a:r>
              <a:rPr lang="zh-CN" altLang="en-US" b="1">
                <a:solidFill>
                  <a:schemeClr val="bg1"/>
                </a:solidFill>
                <a:sym typeface="+mn-ea"/>
              </a:rPr>
              <a:t>必须是包名</a:t>
            </a:r>
            <a:r>
              <a:rPr lang="en-US" altLang="zh-CN" b="1">
                <a:solidFill>
                  <a:schemeClr val="bg1"/>
                </a:solidFill>
                <a:sym typeface="+mn-ea"/>
              </a:rPr>
              <a:t>+</a:t>
            </a:r>
            <a:r>
              <a:rPr lang="zh-CN" altLang="en-US" b="1">
                <a:solidFill>
                  <a:schemeClr val="bg1"/>
                </a:solidFill>
                <a:sym typeface="+mn-ea"/>
              </a:rPr>
              <a:t>对应的</a:t>
            </a:r>
            <a:r>
              <a:rPr lang="en-US" altLang="zh-CN" b="1">
                <a:solidFill>
                  <a:schemeClr val="bg1"/>
                </a:solidFill>
                <a:sym typeface="+mn-ea"/>
              </a:rPr>
              <a:t>mapper</a:t>
            </a:r>
            <a:r>
              <a:rPr lang="zh-CN" altLang="en-US" b="1">
                <a:solidFill>
                  <a:schemeClr val="bg1"/>
                </a:solidFill>
                <a:sym typeface="+mn-ea"/>
              </a:rPr>
              <a:t>接口名（即对应</a:t>
            </a:r>
            <a:r>
              <a:rPr lang="en-US" altLang="zh-CN" b="1">
                <a:solidFill>
                  <a:schemeClr val="bg1"/>
                </a:solidFill>
                <a:sym typeface="+mn-ea"/>
              </a:rPr>
              <a:t>mapper</a:t>
            </a:r>
            <a:r>
              <a:rPr lang="zh-CN" altLang="en-US" b="1">
                <a:solidFill>
                  <a:schemeClr val="bg1"/>
                </a:solidFill>
                <a:sym typeface="+mn-ea"/>
              </a:rPr>
              <a:t>接口的路径）</a:t>
            </a:r>
            <a:endParaRPr lang="zh-CN" altLang="en-US" b="1">
              <a:solidFill>
                <a:schemeClr val="bg1"/>
              </a:solidFill>
              <a:sym typeface="+mn-ea"/>
            </a:endParaRPr>
          </a:p>
          <a:p>
            <a:endParaRPr lang="en-US" altLang="zh-CN" b="1">
              <a:solidFill>
                <a:schemeClr val="bg1"/>
              </a:solidFill>
              <a:sym typeface="+mn-ea"/>
            </a:endParaRPr>
          </a:p>
        </p:txBody>
      </p:sp>
      <p:pic>
        <p:nvPicPr>
          <p:cNvPr id="3" name="图片 2"/>
          <p:cNvPicPr>
            <a:picLocks noChangeAspect="1"/>
          </p:cNvPicPr>
          <p:nvPr/>
        </p:nvPicPr>
        <p:blipFill>
          <a:blip r:embed="rId1"/>
          <a:stretch>
            <a:fillRect/>
          </a:stretch>
        </p:blipFill>
        <p:spPr>
          <a:xfrm>
            <a:off x="82550" y="1780540"/>
            <a:ext cx="6798945" cy="1297940"/>
          </a:xfrm>
          <a:prstGeom prst="rect">
            <a:avLst/>
          </a:prstGeom>
        </p:spPr>
      </p:pic>
      <p:cxnSp>
        <p:nvCxnSpPr>
          <p:cNvPr id="6" name="肘形连接符 5"/>
          <p:cNvCxnSpPr>
            <a:endCxn id="3" idx="0"/>
          </p:cNvCxnSpPr>
          <p:nvPr/>
        </p:nvCxnSpPr>
        <p:spPr>
          <a:xfrm>
            <a:off x="1167130" y="1633220"/>
            <a:ext cx="2315210" cy="147320"/>
          </a:xfrm>
          <a:prstGeom prst="bentConnector2">
            <a:avLst/>
          </a:prstGeom>
          <a:ln w="28575" cmpd="sng">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7510780" y="2303145"/>
            <a:ext cx="3647440" cy="775335"/>
          </a:xfrm>
          <a:prstGeom prst="rect">
            <a:avLst/>
          </a:prstGeom>
        </p:spPr>
      </p:pic>
      <p:cxnSp>
        <p:nvCxnSpPr>
          <p:cNvPr id="9" name="直接箭头连接符 8"/>
          <p:cNvCxnSpPr>
            <a:endCxn id="7" idx="0"/>
          </p:cNvCxnSpPr>
          <p:nvPr/>
        </p:nvCxnSpPr>
        <p:spPr>
          <a:xfrm>
            <a:off x="9044305" y="1691005"/>
            <a:ext cx="290195" cy="6121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4523105"/>
          </a:xfrm>
          <a:prstGeom prst="rect">
            <a:avLst/>
          </a:prstGeom>
          <a:noFill/>
        </p:spPr>
        <p:txBody>
          <a:bodyPr wrap="square" rtlCol="0">
            <a:spAutoFit/>
          </a:bodyPr>
          <a:p>
            <a:r>
              <a:rPr lang="en-US" altLang="zh-CN" b="1">
                <a:solidFill>
                  <a:schemeClr val="accent1"/>
                </a:solidFill>
                <a:sym typeface="+mn-ea"/>
              </a:rPr>
              <a:t>5</a:t>
            </a:r>
            <a:r>
              <a:rPr lang="zh-CN" altLang="en-US" b="1">
                <a:solidFill>
                  <a:schemeClr val="accent1"/>
                </a:solidFill>
                <a:sym typeface="+mn-ea"/>
              </a:rPr>
              <a:t>、</a:t>
            </a:r>
            <a:r>
              <a:rPr lang="en-US" altLang="zh-CN" b="1">
                <a:solidFill>
                  <a:schemeClr val="accent1"/>
                </a:solidFill>
                <a:sym typeface="+mn-ea"/>
              </a:rPr>
              <a:t>StaffMapper.xml</a:t>
            </a:r>
            <a:r>
              <a:rPr lang="zh-CN" altLang="en-US" b="1">
                <a:solidFill>
                  <a:schemeClr val="accent1"/>
                </a:solidFill>
                <a:sym typeface="+mn-ea"/>
              </a:rPr>
              <a:t>中的数据库操作的写法：</a:t>
            </a:r>
            <a:endParaRPr lang="zh-CN" altLang="en-US" b="1">
              <a:solidFill>
                <a:schemeClr val="accent1"/>
              </a:solidFill>
              <a:sym typeface="+mn-ea"/>
            </a:endParaRPr>
          </a:p>
          <a:p>
            <a:r>
              <a:rPr lang="en-US" altLang="zh-CN" b="1">
                <a:solidFill>
                  <a:schemeClr val="bg1"/>
                </a:solidFill>
                <a:sym typeface="+mn-ea"/>
              </a:rPr>
              <a:t>    a</a:t>
            </a:r>
            <a:r>
              <a:rPr lang="zh-CN" altLang="en-US" b="1">
                <a:solidFill>
                  <a:schemeClr val="bg1"/>
                </a:solidFill>
                <a:sym typeface="+mn-ea"/>
              </a:rPr>
              <a:t>、根据返回数据类型</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）若返回一行或多行数据，则直接使用</a:t>
            </a:r>
            <a:r>
              <a:rPr lang="en-US" altLang="zh-CN" b="1">
                <a:solidFill>
                  <a:schemeClr val="bg1"/>
                </a:solidFill>
                <a:sym typeface="+mn-ea"/>
              </a:rPr>
              <a:t>resultType</a:t>
            </a:r>
            <a:r>
              <a:rPr lang="zh-CN" altLang="en-US" b="1">
                <a:solidFill>
                  <a:schemeClr val="bg1"/>
                </a:solidFill>
                <a:sym typeface="+mn-ea"/>
              </a:rPr>
              <a:t>就行；</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）若返回的只是实体对象的部分信息，比如只返回</a:t>
            </a:r>
            <a:r>
              <a:rPr lang="en-US" altLang="zh-CN" b="1">
                <a:solidFill>
                  <a:schemeClr val="bg1"/>
                </a:solidFill>
                <a:sym typeface="+mn-ea"/>
              </a:rPr>
              <a:t>name</a:t>
            </a:r>
            <a:r>
              <a:rPr lang="zh-CN" altLang="en-US" b="1">
                <a:solidFill>
                  <a:schemeClr val="bg1"/>
                </a:solidFill>
                <a:sym typeface="+mn-ea"/>
              </a:rPr>
              <a:t>和</a:t>
            </a:r>
            <a:r>
              <a:rPr lang="en-US" altLang="zh-CN" b="1">
                <a:solidFill>
                  <a:schemeClr val="bg1"/>
                </a:solidFill>
                <a:sym typeface="+mn-ea"/>
              </a:rPr>
              <a:t>age</a:t>
            </a:r>
            <a:r>
              <a:rPr lang="zh-CN" altLang="en-US" b="1">
                <a:solidFill>
                  <a:schemeClr val="bg1"/>
                </a:solidFill>
                <a:sym typeface="+mn-ea"/>
              </a:rPr>
              <a:t>，则可以使用</a:t>
            </a:r>
            <a:r>
              <a:rPr lang="en-US" altLang="zh-CN" b="1">
                <a:solidFill>
                  <a:schemeClr val="bg1"/>
                </a:solidFill>
                <a:sym typeface="+mn-ea"/>
              </a:rPr>
              <a:t>resultType=“hashmap”</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而</a:t>
            </a:r>
            <a:r>
              <a:rPr lang="en-US" altLang="zh-CN" b="1">
                <a:solidFill>
                  <a:schemeClr val="bg1"/>
                </a:solidFill>
                <a:sym typeface="+mn-ea"/>
              </a:rPr>
              <a:t>mapper</a:t>
            </a:r>
            <a:r>
              <a:rPr lang="zh-CN" altLang="en-US" b="1">
                <a:solidFill>
                  <a:schemeClr val="bg1"/>
                </a:solidFill>
                <a:sym typeface="+mn-ea"/>
              </a:rPr>
              <a:t>接口中的方法：</a:t>
            </a:r>
            <a:r>
              <a:rPr lang="en-US" altLang="zh-CN" b="1">
                <a:solidFill>
                  <a:schemeClr val="bg1"/>
                </a:solidFill>
                <a:sym typeface="+mn-ea"/>
              </a:rPr>
              <a:t>public List&lt;HashMap&lt;?, ?&gt;&gt; findById(int id) throws Exception;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）还是第二种情况，可以使用</a:t>
            </a:r>
            <a:r>
              <a:rPr lang="en-US" altLang="zh-CN" b="1">
                <a:solidFill>
                  <a:schemeClr val="bg1"/>
                </a:solidFill>
                <a:sym typeface="+mn-ea"/>
              </a:rPr>
              <a:t>bean</a:t>
            </a:r>
            <a:r>
              <a:rPr lang="zh-CN" altLang="en-US" b="1">
                <a:solidFill>
                  <a:schemeClr val="bg1"/>
                </a:solidFill>
                <a:sym typeface="+mn-ea"/>
              </a:rPr>
              <a:t>将结果封装起来，比如声明一个</a:t>
            </a:r>
            <a:r>
              <a:rPr lang="en-US" altLang="zh-CN" b="1">
                <a:solidFill>
                  <a:schemeClr val="bg1"/>
                </a:solidFill>
                <a:sym typeface="+mn-ea"/>
              </a:rPr>
              <a:t>StaffBean1</a:t>
            </a:r>
            <a:r>
              <a:rPr lang="zh-CN" altLang="en-US" b="1">
                <a:solidFill>
                  <a:schemeClr val="bg1"/>
                </a:solidFill>
                <a:sym typeface="+mn-ea"/>
              </a:rPr>
              <a:t>类，里面只有</a:t>
            </a:r>
            <a:r>
              <a:rPr lang="en-US" altLang="zh-CN" b="1">
                <a:solidFill>
                  <a:schemeClr val="bg1"/>
                </a:solidFill>
                <a:sym typeface="+mn-ea"/>
              </a:rPr>
              <a:t>name</a:t>
            </a:r>
            <a:r>
              <a:rPr lang="zh-CN" altLang="en-US" b="1">
                <a:solidFill>
                  <a:schemeClr val="bg1"/>
                </a:solidFill>
                <a:sym typeface="+mn-ea"/>
              </a:rPr>
              <a:t>和</a:t>
            </a:r>
            <a:r>
              <a:rPr lang="en-US" altLang="zh-CN" b="1">
                <a:solidFill>
                  <a:schemeClr val="bg1"/>
                </a:solidFill>
                <a:sym typeface="+mn-ea"/>
              </a:rPr>
              <a:t>	    age</a:t>
            </a:r>
            <a:r>
              <a:rPr lang="zh-CN" altLang="en-US" b="1">
                <a:solidFill>
                  <a:schemeClr val="bg1"/>
                </a:solidFill>
                <a:sym typeface="+mn-ea"/>
              </a:rPr>
              <a:t>属性，因为返回结果只包含这俩个属性，要保持字段名一致！若不一致有两种方法</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写sql语句时另定义别名(使用resultType)</a:t>
            </a:r>
            <a:r>
              <a:rPr lang="zh-CN" altLang="en-US" b="1">
                <a:solidFill>
                  <a:srgbClr val="FF0000"/>
                </a:solidFill>
                <a:sym typeface="+mn-ea"/>
              </a:rPr>
              <a:t>推荐使用</a:t>
            </a:r>
            <a:endParaRPr lang="zh-CN" altLang="en-US" b="1">
              <a:solidFill>
                <a:srgbClr val="FF0000"/>
              </a:solidFill>
              <a:sym typeface="+mn-ea"/>
            </a:endParaRPr>
          </a:p>
          <a:p>
            <a:r>
              <a:rPr lang="en-US" altLang="zh-CN" b="1">
                <a:solidFill>
                  <a:srgbClr val="FF0000"/>
                </a:solidFill>
                <a:sym typeface="+mn-ea"/>
              </a:rPr>
              <a:t>		</a:t>
            </a:r>
            <a:r>
              <a:rPr lang="en-US" altLang="zh-CN" b="1">
                <a:solidFill>
                  <a:schemeClr val="bg1"/>
                </a:solidFill>
                <a:sym typeface="+mn-ea"/>
              </a:rPr>
              <a:t>--</a:t>
            </a:r>
            <a:r>
              <a:rPr lang="zh-CN" altLang="en-US" b="1">
                <a:solidFill>
                  <a:schemeClr val="bg1"/>
                </a:solidFill>
                <a:sym typeface="+mn-ea"/>
              </a:rPr>
              <a:t>可以使用</a:t>
            </a:r>
            <a:r>
              <a:rPr lang="en-US" altLang="zh-CN" b="1">
                <a:solidFill>
                  <a:schemeClr val="bg1"/>
                </a:solidFill>
                <a:sym typeface="+mn-ea"/>
              </a:rPr>
              <a:t>resultMap</a:t>
            </a:r>
            <a:r>
              <a:rPr lang="zh-CN" altLang="en-US" b="1">
                <a:solidFill>
                  <a:schemeClr val="bg1"/>
                </a:solidFill>
                <a:sym typeface="+mn-ea"/>
              </a:rPr>
              <a:t>自定义装载</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4</a:t>
            </a:r>
            <a:r>
              <a:rPr lang="zh-CN" altLang="en-US" b="1">
                <a:solidFill>
                  <a:schemeClr val="bg1"/>
                </a:solidFill>
                <a:sym typeface="+mn-ea"/>
              </a:rPr>
              <a:t>）返回基本值：</a:t>
            </a:r>
            <a:r>
              <a:rPr lang="en-US" altLang="zh-CN" b="1">
                <a:solidFill>
                  <a:schemeClr val="bg1"/>
                </a:solidFill>
                <a:sym typeface="+mn-ea"/>
              </a:rPr>
              <a:t>resultType=“string”....</a:t>
            </a:r>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r>
              <a:rPr lang="zh-CN" altLang="en-US" b="1">
                <a:solidFill>
                  <a:schemeClr val="bg1"/>
                </a:solidFill>
                <a:sym typeface="+mn-ea"/>
              </a:rPr>
              <a:t>    </a:t>
            </a:r>
            <a:r>
              <a:rPr lang="en-US" altLang="zh-CN" b="1">
                <a:solidFill>
                  <a:schemeClr val="bg1"/>
                </a:solidFill>
                <a:sym typeface="+mn-ea"/>
              </a:rPr>
              <a:t>b</a:t>
            </a:r>
            <a:r>
              <a:rPr lang="zh-CN" altLang="en-US" b="1">
                <a:solidFill>
                  <a:schemeClr val="bg1"/>
                </a:solidFill>
                <a:sym typeface="+mn-ea"/>
              </a:rPr>
              <a:t>、根据出入参数：</a:t>
            </a:r>
            <a:r>
              <a:rPr lang="zh-CN" altLang="en-US" b="1" u="sng">
                <a:solidFill>
                  <a:srgbClr val="FF0000"/>
                </a:solidFill>
                <a:sym typeface="+mn-ea"/>
              </a:rPr>
              <a:t>https://blog.csdn.net/auly2017/article/details/73205831</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）单个参数：parameterType</a:t>
            </a:r>
            <a:r>
              <a:rPr lang="en-US" altLang="zh-CN" b="1">
                <a:solidFill>
                  <a:schemeClr val="bg1"/>
                </a:solidFill>
                <a:sym typeface="+mn-ea"/>
              </a:rPr>
              <a:t>=“xxxxx”....</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）多个参数：可以使用</a:t>
            </a:r>
            <a:r>
              <a:rPr lang="en-US" altLang="zh-CN" b="1">
                <a:solidFill>
                  <a:schemeClr val="bg1"/>
                </a:solidFill>
                <a:sym typeface="+mn-ea"/>
              </a:rPr>
              <a:t>#{0}</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取出参数。。。。。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endParaRPr lang="zh-CN" altLang="en-US" b="1">
              <a:solidFill>
                <a:schemeClr val="bg1"/>
              </a:solidFill>
              <a:sym typeface="+mn-ea"/>
            </a:endParaRPr>
          </a:p>
        </p:txBody>
      </p:sp>
      <p:pic>
        <p:nvPicPr>
          <p:cNvPr id="2" name="图片 1"/>
          <p:cNvPicPr>
            <a:picLocks noChangeAspect="1"/>
          </p:cNvPicPr>
          <p:nvPr/>
        </p:nvPicPr>
        <p:blipFill>
          <a:blip r:embed="rId1"/>
          <a:stretch>
            <a:fillRect/>
          </a:stretch>
        </p:blipFill>
        <p:spPr>
          <a:xfrm>
            <a:off x="7534275" y="2026920"/>
            <a:ext cx="4093210" cy="443865"/>
          </a:xfrm>
          <a:prstGeom prst="rect">
            <a:avLst/>
          </a:prstGeom>
        </p:spPr>
      </p:pic>
      <p:cxnSp>
        <p:nvCxnSpPr>
          <p:cNvPr id="3" name="直接箭头连接符 2"/>
          <p:cNvCxnSpPr>
            <a:endCxn id="2" idx="1"/>
          </p:cNvCxnSpPr>
          <p:nvPr/>
        </p:nvCxnSpPr>
        <p:spPr>
          <a:xfrm>
            <a:off x="6341110" y="2183130"/>
            <a:ext cx="1193165" cy="66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7689850" y="2470785"/>
            <a:ext cx="3453130" cy="965200"/>
          </a:xfrm>
          <a:prstGeom prst="rect">
            <a:avLst/>
          </a:prstGeom>
        </p:spPr>
      </p:pic>
      <p:cxnSp>
        <p:nvCxnSpPr>
          <p:cNvPr id="6" name="直接箭头连接符 5"/>
          <p:cNvCxnSpPr>
            <a:endCxn id="5" idx="1"/>
          </p:cNvCxnSpPr>
          <p:nvPr/>
        </p:nvCxnSpPr>
        <p:spPr>
          <a:xfrm>
            <a:off x="5472430" y="2443480"/>
            <a:ext cx="2217420" cy="5099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784600"/>
          </a:xfrm>
          <a:prstGeom prst="rect">
            <a:avLst/>
          </a:prstGeom>
          <a:noFill/>
        </p:spPr>
        <p:txBody>
          <a:bodyPr wrap="square" rtlCol="0">
            <a:spAutoFit/>
          </a:bodyPr>
          <a:p>
            <a:pPr algn="ctr"/>
            <a:r>
              <a:rPr lang="en-US" altLang="zh-CN" sz="2400" b="1">
                <a:solidFill>
                  <a:srgbClr val="EFFE00"/>
                </a:solidFill>
                <a:effectLst>
                  <a:outerShdw blurRad="38100" dist="19050" dir="2700000" algn="tl" rotWithShape="0">
                    <a:schemeClr val="dk1">
                      <a:alpha val="40000"/>
                    </a:schemeClr>
                  </a:outerShdw>
                </a:effectLst>
                <a:sym typeface="+mn-ea"/>
              </a:rPr>
              <a:t>==================Spring</a:t>
            </a:r>
            <a:r>
              <a:rPr lang="zh-CN" altLang="en-US" sz="2400" b="1">
                <a:solidFill>
                  <a:srgbClr val="EFFE00"/>
                </a:solidFill>
                <a:effectLst>
                  <a:outerShdw blurRad="38100" dist="19050" dir="2700000" algn="tl" rotWithShape="0">
                    <a:schemeClr val="dk1">
                      <a:alpha val="40000"/>
                    </a:schemeClr>
                  </a:outerShdw>
                </a:effectLst>
                <a:sym typeface="+mn-ea"/>
              </a:rPr>
              <a:t>整合</a:t>
            </a:r>
            <a:r>
              <a:rPr lang="en-US" altLang="zh-CN" sz="2400" b="1">
                <a:solidFill>
                  <a:srgbClr val="EFFE00"/>
                </a:solidFill>
                <a:effectLst>
                  <a:outerShdw blurRad="38100" dist="19050" dir="2700000" algn="tl" rotWithShape="0">
                    <a:schemeClr val="dk1">
                      <a:alpha val="40000"/>
                    </a:schemeClr>
                  </a:outerShdw>
                </a:effectLst>
                <a:sym typeface="+mn-ea"/>
              </a:rPr>
              <a:t>MyBatis==================</a:t>
            </a:r>
            <a:endParaRPr lang="en-US" altLang="zh-CN" sz="2400" b="1">
              <a:solidFill>
                <a:srgbClr val="EFFE00"/>
              </a:solidFill>
              <a:effectLst>
                <a:outerShdw blurRad="38100" dist="19050" dir="2700000" algn="tl" rotWithShape="0">
                  <a:schemeClr val="dk1">
                    <a:alpha val="40000"/>
                  </a:schemeClr>
                </a:outerShdw>
              </a:effectLst>
              <a:sym typeface="+mn-ea"/>
            </a:endParaRPr>
          </a:p>
          <a:p>
            <a:pPr algn="l"/>
            <a:r>
              <a:rPr lang="en-US" altLang="zh-CN" b="1">
                <a:solidFill>
                  <a:schemeClr val="bg1"/>
                </a:solidFill>
                <a:sym typeface="+mn-ea"/>
              </a:rPr>
              <a:t>	</a:t>
            </a:r>
            <a:r>
              <a:rPr lang="zh-CN" altLang="en-US" b="1">
                <a:solidFill>
                  <a:schemeClr val="bg1"/>
                </a:solidFill>
                <a:sym typeface="+mn-ea"/>
              </a:rPr>
              <a:t>实体类</a:t>
            </a:r>
            <a:r>
              <a:rPr lang="en-US" altLang="zh-CN" b="1">
                <a:solidFill>
                  <a:schemeClr val="bg1"/>
                </a:solidFill>
                <a:sym typeface="+mn-ea"/>
              </a:rPr>
              <a:t>(</a:t>
            </a:r>
            <a:r>
              <a:rPr lang="en-US" altLang="zh-CN" b="1">
                <a:solidFill>
                  <a:srgbClr val="FF0000"/>
                </a:solidFill>
                <a:effectLst/>
                <a:sym typeface="+mn-ea"/>
              </a:rPr>
              <a:t>Staff.java</a:t>
            </a:r>
            <a:r>
              <a:rPr lang="en-US" altLang="zh-CN" b="1">
                <a:solidFill>
                  <a:schemeClr val="bg1"/>
                </a:solidFill>
                <a:sym typeface="+mn-ea"/>
              </a:rPr>
              <a:t>)</a:t>
            </a:r>
            <a:r>
              <a:rPr lang="zh-CN" altLang="en-US" b="1">
                <a:solidFill>
                  <a:schemeClr val="bg1"/>
                </a:solidFill>
                <a:sym typeface="+mn-ea"/>
              </a:rPr>
              <a:t>和对应的</a:t>
            </a:r>
            <a:r>
              <a:rPr lang="en-US" altLang="zh-CN" b="1">
                <a:solidFill>
                  <a:schemeClr val="bg1"/>
                </a:solidFill>
                <a:sym typeface="+mn-ea"/>
              </a:rPr>
              <a:t>Mapper</a:t>
            </a:r>
            <a:r>
              <a:rPr lang="zh-CN" altLang="en-US" b="1">
                <a:solidFill>
                  <a:schemeClr val="bg1"/>
                </a:solidFill>
                <a:sym typeface="+mn-ea"/>
              </a:rPr>
              <a:t>接口</a:t>
            </a:r>
            <a:r>
              <a:rPr lang="en-US" altLang="zh-CN" b="1">
                <a:solidFill>
                  <a:schemeClr val="bg1"/>
                </a:solidFill>
                <a:sym typeface="+mn-ea"/>
              </a:rPr>
              <a:t>(</a:t>
            </a:r>
            <a:r>
              <a:rPr lang="en-US" altLang="zh-CN" b="1">
                <a:solidFill>
                  <a:srgbClr val="FF0000"/>
                </a:solidFill>
                <a:sym typeface="+mn-ea"/>
              </a:rPr>
              <a:t>StaffMapper.java</a:t>
            </a:r>
            <a:r>
              <a:rPr lang="en-US" altLang="zh-CN" b="1">
                <a:solidFill>
                  <a:schemeClr val="bg1"/>
                </a:solidFill>
                <a:sym typeface="+mn-ea"/>
              </a:rPr>
              <a:t>)</a:t>
            </a:r>
            <a:r>
              <a:rPr lang="zh-CN" altLang="en-US" b="1">
                <a:solidFill>
                  <a:schemeClr val="bg1"/>
                </a:solidFill>
                <a:sym typeface="+mn-ea"/>
              </a:rPr>
              <a:t>和</a:t>
            </a:r>
            <a:r>
              <a:rPr lang="en-US" altLang="zh-CN" b="1">
                <a:solidFill>
                  <a:schemeClr val="bg1"/>
                </a:solidFill>
                <a:sym typeface="+mn-ea"/>
              </a:rPr>
              <a:t>SQL</a:t>
            </a:r>
            <a:r>
              <a:rPr lang="zh-CN" altLang="en-US" b="1">
                <a:solidFill>
                  <a:schemeClr val="bg1"/>
                </a:solidFill>
                <a:sym typeface="+mn-ea"/>
              </a:rPr>
              <a:t>映射配置文件</a:t>
            </a:r>
            <a:r>
              <a:rPr lang="en-US" altLang="zh-CN" b="1">
                <a:solidFill>
                  <a:schemeClr val="bg1"/>
                </a:solidFill>
                <a:sym typeface="+mn-ea"/>
              </a:rPr>
              <a:t>(</a:t>
            </a:r>
            <a:r>
              <a:rPr lang="en-US" altLang="zh-CN" b="1">
                <a:solidFill>
                  <a:srgbClr val="FF0000"/>
                </a:solidFill>
                <a:sym typeface="+mn-ea"/>
              </a:rPr>
              <a:t>StaffMapper.xml</a:t>
            </a:r>
            <a:r>
              <a:rPr lang="en-US" altLang="zh-CN" b="1">
                <a:solidFill>
                  <a:schemeClr val="bg1"/>
                </a:solidFill>
                <a:sym typeface="+mn-ea"/>
              </a:rPr>
              <a:t>)</a:t>
            </a:r>
            <a:r>
              <a:rPr lang="zh-CN" altLang="en-US" b="1">
                <a:solidFill>
                  <a:schemeClr val="bg1"/>
                </a:solidFill>
                <a:sym typeface="+mn-ea"/>
              </a:rPr>
              <a:t>依旧与之前一样。</a:t>
            </a:r>
            <a:endParaRPr lang="zh-CN" altLang="en-US"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而</a:t>
            </a:r>
            <a:r>
              <a:rPr lang="en-US" altLang="zh-CN" b="1">
                <a:solidFill>
                  <a:schemeClr val="bg1"/>
                </a:solidFill>
                <a:sym typeface="+mn-ea"/>
              </a:rPr>
              <a:t>MyBatis</a:t>
            </a:r>
            <a:r>
              <a:rPr lang="zh-CN" altLang="en-US" b="1">
                <a:solidFill>
                  <a:schemeClr val="bg1"/>
                </a:solidFill>
                <a:sym typeface="+mn-ea"/>
              </a:rPr>
              <a:t>的全局配置文件</a:t>
            </a:r>
            <a:r>
              <a:rPr lang="en-US" altLang="zh-CN" b="1">
                <a:solidFill>
                  <a:schemeClr val="bg1"/>
                </a:solidFill>
                <a:sym typeface="+mn-ea"/>
              </a:rPr>
              <a:t>SqlMapConfig.xml</a:t>
            </a:r>
            <a:r>
              <a:rPr lang="zh-CN" altLang="en-US" b="1">
                <a:solidFill>
                  <a:schemeClr val="bg1"/>
                </a:solidFill>
                <a:sym typeface="+mn-ea"/>
              </a:rPr>
              <a:t>中的</a:t>
            </a:r>
            <a:r>
              <a:rPr lang="zh-CN" altLang="en-US" b="1">
                <a:solidFill>
                  <a:srgbClr val="FF0000"/>
                </a:solidFill>
                <a:sym typeface="+mn-ea"/>
              </a:rPr>
              <a:t>数据池连接和</a:t>
            </a:r>
            <a:r>
              <a:rPr lang="en-US" altLang="zh-CN" b="1">
                <a:solidFill>
                  <a:srgbClr val="FF0000"/>
                </a:solidFill>
                <a:sym typeface="+mn-ea"/>
              </a:rPr>
              <a:t>SQL</a:t>
            </a:r>
            <a:r>
              <a:rPr lang="zh-CN" altLang="en-US" b="1">
                <a:solidFill>
                  <a:srgbClr val="FF0000"/>
                </a:solidFill>
                <a:sym typeface="+mn-ea"/>
              </a:rPr>
              <a:t>映射文件的注册</a:t>
            </a:r>
            <a:r>
              <a:rPr lang="zh-CN" altLang="en-US" b="1">
                <a:solidFill>
                  <a:schemeClr val="bg1"/>
                </a:solidFill>
                <a:sym typeface="+mn-ea"/>
              </a:rPr>
              <a:t>全部省略，因为这些步骤都会在</a:t>
            </a:r>
            <a:r>
              <a:rPr lang="en-US" altLang="zh-CN" b="1">
                <a:solidFill>
                  <a:schemeClr val="bg1"/>
                </a:solidFill>
                <a:sym typeface="+mn-ea"/>
              </a:rPr>
              <a:t>Spring</a:t>
            </a:r>
            <a:r>
              <a:rPr lang="zh-CN" altLang="en-US" b="1">
                <a:solidFill>
                  <a:schemeClr val="bg1"/>
                </a:solidFill>
                <a:sym typeface="+mn-ea"/>
              </a:rPr>
              <a:t>容器中完成</a:t>
            </a:r>
            <a:r>
              <a:rPr lang="en-US" altLang="zh-CN" b="1">
                <a:solidFill>
                  <a:schemeClr val="bg1"/>
                </a:solidFill>
                <a:sym typeface="+mn-ea"/>
              </a:rPr>
              <a:t>(</a:t>
            </a:r>
            <a:r>
              <a:rPr lang="zh-CN" altLang="en-US" b="1">
                <a:solidFill>
                  <a:schemeClr val="bg1"/>
                </a:solidFill>
                <a:sym typeface="+mn-ea"/>
              </a:rPr>
              <a:t>即在</a:t>
            </a:r>
            <a:r>
              <a:rPr lang="en-US" altLang="zh-CN" b="1">
                <a:solidFill>
                  <a:schemeClr val="bg1"/>
                </a:solidFill>
                <a:sym typeface="+mn-ea"/>
              </a:rPr>
              <a:t>Spring</a:t>
            </a:r>
            <a:r>
              <a:rPr lang="zh-CN" altLang="en-US" b="1">
                <a:solidFill>
                  <a:schemeClr val="bg1"/>
                </a:solidFill>
                <a:sym typeface="+mn-ea"/>
              </a:rPr>
              <a:t>的配置文件</a:t>
            </a:r>
            <a:r>
              <a:rPr lang="en-US" altLang="zh-CN" b="1">
                <a:solidFill>
                  <a:schemeClr val="bg1"/>
                </a:solidFill>
                <a:sym typeface="+mn-ea"/>
              </a:rPr>
              <a:t>bean.xml</a:t>
            </a:r>
            <a:r>
              <a:rPr lang="zh-CN" altLang="en-US" b="1">
                <a:solidFill>
                  <a:schemeClr val="bg1"/>
                </a:solidFill>
                <a:sym typeface="+mn-ea"/>
              </a:rPr>
              <a:t>中配置好</a:t>
            </a:r>
            <a:r>
              <a:rPr lang="en-US" altLang="zh-CN" b="1">
                <a:solidFill>
                  <a:schemeClr val="bg1"/>
                </a:solidFill>
                <a:sym typeface="+mn-ea"/>
              </a:rPr>
              <a:t>)</a:t>
            </a:r>
            <a:r>
              <a:rPr lang="zh-CN" altLang="en-US" b="1">
                <a:solidFill>
                  <a:schemeClr val="bg1"/>
                </a:solidFill>
                <a:sym typeface="+mn-ea"/>
              </a:rPr>
              <a:t>。</a:t>
            </a:r>
            <a:endParaRPr lang="zh-CN" altLang="en-US"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重点在</a:t>
            </a:r>
            <a:r>
              <a:rPr lang="en-US" altLang="zh-CN" b="1">
                <a:solidFill>
                  <a:schemeClr val="bg1"/>
                </a:solidFill>
                <a:sym typeface="+mn-ea"/>
              </a:rPr>
              <a:t>Spring</a:t>
            </a:r>
            <a:r>
              <a:rPr lang="zh-CN" altLang="en-US" b="1">
                <a:solidFill>
                  <a:schemeClr val="bg1"/>
                </a:solidFill>
                <a:sym typeface="+mn-ea"/>
              </a:rPr>
              <a:t>的配置文件</a:t>
            </a:r>
            <a:r>
              <a:rPr lang="en-US" altLang="zh-CN" b="1">
                <a:solidFill>
                  <a:schemeClr val="bg1"/>
                </a:solidFill>
                <a:sym typeface="+mn-ea"/>
              </a:rPr>
              <a:t>bean.xml</a:t>
            </a:r>
            <a:r>
              <a:rPr lang="zh-CN" altLang="en-US" b="1">
                <a:solidFill>
                  <a:schemeClr val="bg1"/>
                </a:solidFill>
                <a:sym typeface="+mn-ea"/>
              </a:rPr>
              <a:t>的配置上：</a:t>
            </a:r>
            <a:endParaRPr lang="zh-CN" altLang="en-US"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配置数据库连接池：使用</a:t>
            </a:r>
            <a:r>
              <a:rPr lang="en-US" altLang="zh-CN" b="1">
                <a:solidFill>
                  <a:schemeClr val="bg1"/>
                </a:solidFill>
                <a:sym typeface="+mn-ea"/>
              </a:rPr>
              <a:t>c3p0</a:t>
            </a:r>
            <a:endParaRPr lang="en-US" altLang="zh-CN"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配置</a:t>
            </a:r>
            <a:r>
              <a:rPr lang="en-US" altLang="zh-CN" b="1">
                <a:solidFill>
                  <a:schemeClr val="bg1"/>
                </a:solidFill>
                <a:sym typeface="+mn-ea"/>
              </a:rPr>
              <a:t>sqlSessionFactory</a:t>
            </a:r>
            <a:r>
              <a:rPr lang="zh-CN" altLang="en-US" b="1">
                <a:solidFill>
                  <a:schemeClr val="bg1"/>
                </a:solidFill>
                <a:sym typeface="+mn-ea"/>
              </a:rPr>
              <a:t>，因为我们需要</a:t>
            </a:r>
            <a:r>
              <a:rPr lang="en-US" altLang="zh-CN" b="1">
                <a:solidFill>
                  <a:schemeClr val="bg1"/>
                </a:solidFill>
                <a:sym typeface="+mn-ea"/>
              </a:rPr>
              <a:t>Spring</a:t>
            </a:r>
            <a:endParaRPr lang="en-US" altLang="zh-CN"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来提供这个类，不用再单独创建一个工具类</a:t>
            </a:r>
            <a:endParaRPr lang="zh-CN" altLang="en-US"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来获取。</a:t>
            </a:r>
            <a:endParaRPr lang="zh-CN" altLang="en-US"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批量扫描</a:t>
            </a:r>
            <a:r>
              <a:rPr lang="en-US" altLang="zh-CN" b="1">
                <a:solidFill>
                  <a:schemeClr val="bg1"/>
                </a:solidFill>
                <a:sym typeface="+mn-ea"/>
              </a:rPr>
              <a:t>mapper</a:t>
            </a:r>
            <a:r>
              <a:rPr lang="zh-CN" altLang="en-US" b="1">
                <a:solidFill>
                  <a:schemeClr val="bg1"/>
                </a:solidFill>
                <a:sym typeface="+mn-ea"/>
              </a:rPr>
              <a:t>接口。</a:t>
            </a:r>
            <a:endParaRPr lang="zh-CN" altLang="en-US" b="1">
              <a:solidFill>
                <a:schemeClr val="bg1"/>
              </a:solidFill>
              <a:sym typeface="+mn-ea"/>
            </a:endParaRPr>
          </a:p>
          <a:p>
            <a:pPr algn="l"/>
            <a:endParaRPr lang="zh-CN" altLang="en-US" b="1">
              <a:solidFill>
                <a:schemeClr val="bg1"/>
              </a:solidFill>
              <a:sym typeface="+mn-ea"/>
            </a:endParaRPr>
          </a:p>
          <a:p>
            <a:pPr algn="l"/>
            <a:r>
              <a:rPr lang="zh-CN" altLang="en-US" b="1">
                <a:solidFill>
                  <a:srgbClr val="FF0000"/>
                </a:solidFill>
                <a:sym typeface="+mn-ea"/>
              </a:rPr>
              <a:t>注意：各个文件的位置以及格式</a:t>
            </a:r>
            <a:endParaRPr lang="zh-CN" altLang="en-US" b="1">
              <a:solidFill>
                <a:srgbClr val="FF0000"/>
              </a:solidFill>
              <a:sym typeface="+mn-ea"/>
            </a:endParaRPr>
          </a:p>
        </p:txBody>
      </p:sp>
      <p:pic>
        <p:nvPicPr>
          <p:cNvPr id="2" name="图片 1"/>
          <p:cNvPicPr>
            <a:picLocks noChangeAspect="1"/>
          </p:cNvPicPr>
          <p:nvPr/>
        </p:nvPicPr>
        <p:blipFill>
          <a:blip r:embed="rId1"/>
          <a:stretch>
            <a:fillRect/>
          </a:stretch>
        </p:blipFill>
        <p:spPr>
          <a:xfrm>
            <a:off x="5634990" y="1469390"/>
            <a:ext cx="6445250" cy="2507615"/>
          </a:xfrm>
          <a:prstGeom prst="rect">
            <a:avLst/>
          </a:prstGeom>
        </p:spPr>
      </p:pic>
      <p:pic>
        <p:nvPicPr>
          <p:cNvPr id="3" name="图片 2"/>
          <p:cNvPicPr>
            <a:picLocks noChangeAspect="1"/>
          </p:cNvPicPr>
          <p:nvPr/>
        </p:nvPicPr>
        <p:blipFill>
          <a:blip r:embed="rId2"/>
          <a:stretch>
            <a:fillRect/>
          </a:stretch>
        </p:blipFill>
        <p:spPr>
          <a:xfrm>
            <a:off x="5634990" y="3977005"/>
            <a:ext cx="6445250" cy="2739390"/>
          </a:xfrm>
          <a:prstGeom prst="rect">
            <a:avLst/>
          </a:prstGeom>
        </p:spPr>
      </p:pic>
      <p:cxnSp>
        <p:nvCxnSpPr>
          <p:cNvPr id="5" name="直接箭头连接符 4"/>
          <p:cNvCxnSpPr/>
          <p:nvPr/>
        </p:nvCxnSpPr>
        <p:spPr>
          <a:xfrm>
            <a:off x="3474085" y="3109595"/>
            <a:ext cx="2413635" cy="3128010"/>
          </a:xfrm>
          <a:prstGeom prst="straightConnector1">
            <a:avLst/>
          </a:prstGeom>
          <a:ln w="28575" cmpd="sng">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4777740" y="2598420"/>
            <a:ext cx="1158240" cy="178562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333240" y="1951355"/>
            <a:ext cx="1689735" cy="55054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988695" y="3754755"/>
            <a:ext cx="1865630" cy="302768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1506855"/>
          </a:xfrm>
          <a:prstGeom prst="rect">
            <a:avLst/>
          </a:prstGeom>
          <a:noFill/>
        </p:spPr>
        <p:txBody>
          <a:bodyPr wrap="square" rtlCol="0">
            <a:spAutoFit/>
          </a:bodyPr>
          <a:p>
            <a:pPr algn="ctr"/>
            <a:r>
              <a:rPr lang="en-US" altLang="zh-CN" sz="2000" b="1">
                <a:solidFill>
                  <a:srgbClr val="EFFE00"/>
                </a:solidFill>
                <a:effectLst>
                  <a:outerShdw blurRad="38100" dist="19050" dir="2700000" algn="tl" rotWithShape="0">
                    <a:schemeClr val="dk1">
                      <a:alpha val="40000"/>
                    </a:schemeClr>
                  </a:outerShdw>
                </a:effectLst>
                <a:sym typeface="+mn-ea"/>
              </a:rPr>
              <a:t>==================MyBatis</a:t>
            </a:r>
            <a:r>
              <a:rPr lang="zh-CN" altLang="en-US" sz="2000" b="1">
                <a:solidFill>
                  <a:srgbClr val="EFFE00"/>
                </a:solidFill>
                <a:effectLst>
                  <a:outerShdw blurRad="38100" dist="19050" dir="2700000" algn="tl" rotWithShape="0">
                    <a:schemeClr val="dk1">
                      <a:alpha val="40000"/>
                    </a:schemeClr>
                  </a:outerShdw>
                </a:effectLst>
                <a:sym typeface="+mn-ea"/>
              </a:rPr>
              <a:t>逆向工程的使用</a:t>
            </a:r>
            <a:r>
              <a:rPr lang="en-US" altLang="zh-CN" sz="2000" b="1">
                <a:solidFill>
                  <a:srgbClr val="EFFE00"/>
                </a:solidFill>
                <a:effectLst>
                  <a:outerShdw blurRad="38100" dist="19050" dir="2700000" algn="tl" rotWithShape="0">
                    <a:schemeClr val="dk1">
                      <a:alpha val="40000"/>
                    </a:schemeClr>
                  </a:outerShdw>
                </a:effectLst>
                <a:sym typeface="+mn-ea"/>
              </a:rPr>
              <a:t>==================</a:t>
            </a:r>
            <a:endParaRPr lang="en-US" altLang="zh-CN" sz="2000" b="1">
              <a:solidFill>
                <a:srgbClr val="EFFE00"/>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1</a:t>
            </a:r>
            <a:r>
              <a:rPr lang="zh-CN" altLang="en-US" b="1">
                <a:solidFill>
                  <a:schemeClr val="bg1"/>
                </a:solidFill>
                <a:effectLst>
                  <a:outerShdw blurRad="38100" dist="19050" dir="2700000" algn="tl" rotWithShape="0">
                    <a:schemeClr val="dk1">
                      <a:alpha val="40000"/>
                    </a:schemeClr>
                  </a:outerShdw>
                </a:effectLst>
                <a:sym typeface="+mn-ea"/>
              </a:rPr>
              <a:t>、需要引入</a:t>
            </a:r>
            <a:r>
              <a:rPr lang="en-US" altLang="zh-CN" b="1">
                <a:solidFill>
                  <a:schemeClr val="bg1"/>
                </a:solidFill>
                <a:effectLst>
                  <a:outerShdw blurRad="38100" dist="19050" dir="2700000" algn="tl" rotWithShape="0">
                    <a:schemeClr val="dk1">
                      <a:alpha val="40000"/>
                    </a:schemeClr>
                  </a:outerShdw>
                </a:effectLst>
                <a:sym typeface="+mn-ea"/>
              </a:rPr>
              <a:t>				</a:t>
            </a:r>
            <a:endParaRPr lang="en-US" altLang="zh-CN"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2</a:t>
            </a:r>
            <a:r>
              <a:rPr lang="zh-CN" altLang="en-US" b="1">
                <a:solidFill>
                  <a:schemeClr val="bg1"/>
                </a:solidFill>
                <a:effectLst>
                  <a:outerShdw blurRad="38100" dist="19050" dir="2700000" algn="tl" rotWithShape="0">
                    <a:schemeClr val="dk1">
                      <a:alpha val="40000"/>
                    </a:schemeClr>
                  </a:outerShdw>
                </a:effectLst>
                <a:sym typeface="+mn-ea"/>
              </a:rPr>
              <a:t>、需要GeneratorConfig.xml配置文件，用来配置、指定数据库以及表等。。。</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3</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main</a:t>
            </a:r>
            <a:r>
              <a:rPr lang="zh-CN" altLang="en-US" b="1">
                <a:solidFill>
                  <a:schemeClr val="bg1"/>
                </a:solidFill>
                <a:effectLst>
                  <a:outerShdw blurRad="38100" dist="19050" dir="2700000" algn="tl" rotWithShape="0">
                    <a:schemeClr val="dk1">
                      <a:alpha val="40000"/>
                    </a:schemeClr>
                  </a:outerShdw>
                </a:effectLst>
                <a:sym typeface="+mn-ea"/>
              </a:rPr>
              <a:t>方法，即执行已生成代码：MyGenerator.java</a:t>
            </a:r>
            <a:endParaRPr lang="zh-CN" altLang="en-US" b="1">
              <a:solidFill>
                <a:schemeClr val="bg1"/>
              </a:solidFill>
              <a:effectLst>
                <a:outerShdw blurRad="38100" dist="19050" dir="2700000" algn="tl" rotWithShape="0">
                  <a:schemeClr val="dk1">
                    <a:alpha val="40000"/>
                  </a:schemeClr>
                </a:outerShdw>
              </a:effectLst>
              <a:sym typeface="+mn-ea"/>
            </a:endParaRPr>
          </a:p>
          <a:p>
            <a:pPr algn="l"/>
            <a:endParaRPr lang="en-US" altLang="zh-CN" b="1">
              <a:solidFill>
                <a:schemeClr val="bg1"/>
              </a:solidFill>
              <a:effectLst>
                <a:outerShdw blurRad="38100" dist="19050" dir="2700000" algn="tl" rotWithShape="0">
                  <a:schemeClr val="dk1">
                    <a:alpha val="40000"/>
                  </a:schemeClr>
                </a:outerShdw>
              </a:effectLst>
              <a:sym typeface="+mn-ea"/>
            </a:endParaRPr>
          </a:p>
        </p:txBody>
      </p:sp>
      <p:pic>
        <p:nvPicPr>
          <p:cNvPr id="3" name="图片 2"/>
          <p:cNvPicPr>
            <a:picLocks noChangeAspect="1"/>
          </p:cNvPicPr>
          <p:nvPr/>
        </p:nvPicPr>
        <p:blipFill>
          <a:blip r:embed="rId1"/>
          <a:stretch>
            <a:fillRect/>
          </a:stretch>
        </p:blipFill>
        <p:spPr>
          <a:xfrm>
            <a:off x="4343400" y="395605"/>
            <a:ext cx="1409700" cy="276225"/>
          </a:xfrm>
          <a:prstGeom prst="rect">
            <a:avLst/>
          </a:prstGeom>
        </p:spPr>
      </p:pic>
      <p:pic>
        <p:nvPicPr>
          <p:cNvPr id="5" name="图片 4"/>
          <p:cNvPicPr>
            <a:picLocks noChangeAspect="1"/>
          </p:cNvPicPr>
          <p:nvPr/>
        </p:nvPicPr>
        <p:blipFill>
          <a:blip r:embed="rId2"/>
          <a:stretch>
            <a:fillRect/>
          </a:stretch>
        </p:blipFill>
        <p:spPr>
          <a:xfrm>
            <a:off x="5753100" y="414655"/>
            <a:ext cx="2362200" cy="219075"/>
          </a:xfrm>
          <a:prstGeom prst="rect">
            <a:avLst/>
          </a:prstGeom>
        </p:spPr>
      </p:pic>
      <p:pic>
        <p:nvPicPr>
          <p:cNvPr id="6" name="图片 5"/>
          <p:cNvPicPr>
            <a:picLocks noChangeAspect="1"/>
          </p:cNvPicPr>
          <p:nvPr/>
        </p:nvPicPr>
        <p:blipFill>
          <a:blip r:embed="rId3"/>
          <a:srcRect l="2318" t="-10714" r="18104" b="17619"/>
          <a:stretch>
            <a:fillRect/>
          </a:stretch>
        </p:blipFill>
        <p:spPr>
          <a:xfrm>
            <a:off x="1683385" y="385445"/>
            <a:ext cx="2660015" cy="248285"/>
          </a:xfrm>
          <a:prstGeom prst="rect">
            <a:avLst/>
          </a:prstGeom>
        </p:spPr>
      </p:pic>
      <p:pic>
        <p:nvPicPr>
          <p:cNvPr id="7" name="图片 6"/>
          <p:cNvPicPr>
            <a:picLocks noChangeAspect="1"/>
          </p:cNvPicPr>
          <p:nvPr/>
        </p:nvPicPr>
        <p:blipFill>
          <a:blip r:embed="rId4"/>
          <a:stretch>
            <a:fillRect/>
          </a:stretch>
        </p:blipFill>
        <p:spPr>
          <a:xfrm>
            <a:off x="250190" y="1288415"/>
            <a:ext cx="5262245" cy="2456815"/>
          </a:xfrm>
          <a:prstGeom prst="rect">
            <a:avLst/>
          </a:prstGeom>
        </p:spPr>
      </p:pic>
      <p:pic>
        <p:nvPicPr>
          <p:cNvPr id="8" name="图片 7"/>
          <p:cNvPicPr>
            <a:picLocks noChangeAspect="1"/>
          </p:cNvPicPr>
          <p:nvPr/>
        </p:nvPicPr>
        <p:blipFill>
          <a:blip r:embed="rId5"/>
          <a:stretch>
            <a:fillRect/>
          </a:stretch>
        </p:blipFill>
        <p:spPr>
          <a:xfrm>
            <a:off x="5620385" y="1229995"/>
            <a:ext cx="6489700" cy="4686935"/>
          </a:xfrm>
          <a:prstGeom prst="rect">
            <a:avLst/>
          </a:prstGeom>
        </p:spPr>
      </p:pic>
      <p:pic>
        <p:nvPicPr>
          <p:cNvPr id="9" name="图片 8"/>
          <p:cNvPicPr>
            <a:picLocks noChangeAspect="1"/>
          </p:cNvPicPr>
          <p:nvPr/>
        </p:nvPicPr>
        <p:blipFill>
          <a:blip r:embed="rId6"/>
          <a:stretch>
            <a:fillRect/>
          </a:stretch>
        </p:blipFill>
        <p:spPr>
          <a:xfrm>
            <a:off x="5619750" y="5916930"/>
            <a:ext cx="6490335" cy="3162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p:sp>
        <p:nvSpPr>
          <p:cNvPr id="4" name="文本框 3"/>
          <p:cNvSpPr txBox="1"/>
          <p:nvPr/>
        </p:nvSpPr>
        <p:spPr>
          <a:xfrm>
            <a:off x="76835" y="107315"/>
            <a:ext cx="12027535" cy="7016115"/>
          </a:xfrm>
          <a:prstGeom prst="rect">
            <a:avLst/>
          </a:prstGeom>
          <a:noFill/>
        </p:spPr>
        <p:txBody>
          <a:bodyPr wrap="square" rtlCol="0">
            <a:spAutoFit/>
          </a:bodyPr>
          <a:p>
            <a:r>
              <a:rPr lang="zh-CN" altLang="en-US" b="1">
                <a:solidFill>
                  <a:schemeClr val="bg1"/>
                </a:solidFill>
              </a:rPr>
              <a:t>表单：用于显示、收集信息，并提交信息到服务器（表单就是从浏览器向服务器传输数据的手段）</a:t>
            </a:r>
            <a:endParaRPr lang="zh-CN" altLang="en-US" b="1">
              <a:solidFill>
                <a:schemeClr val="bg1"/>
              </a:solidFill>
            </a:endParaRPr>
          </a:p>
          <a:p>
            <a:r>
              <a:rPr lang="en-US" altLang="zh-CN" b="1">
                <a:solidFill>
                  <a:schemeClr val="bg1"/>
                </a:solidFill>
              </a:rPr>
              <a:t>	</a:t>
            </a:r>
            <a:r>
              <a:rPr lang="zh-CN" altLang="en-US" b="1">
                <a:solidFill>
                  <a:schemeClr val="bg1"/>
                </a:solidFill>
              </a:rPr>
              <a:t>表单二要素：</a:t>
            </a:r>
            <a:r>
              <a:rPr lang="en-US" altLang="zh-CN" b="1">
                <a:solidFill>
                  <a:schemeClr val="bg1"/>
                </a:solidFill>
              </a:rPr>
              <a:t>Form</a:t>
            </a:r>
            <a:r>
              <a:rPr lang="zh-CN" altLang="en-US" b="1">
                <a:solidFill>
                  <a:schemeClr val="bg1"/>
                </a:solidFill>
              </a:rPr>
              <a:t>元素、表单控件</a:t>
            </a:r>
            <a:endParaRPr lang="zh-CN" altLang="en-US" b="1">
              <a:solidFill>
                <a:schemeClr val="bg1"/>
              </a:solidFill>
            </a:endParaRPr>
          </a:p>
          <a:p>
            <a:r>
              <a:rPr lang="en-US" altLang="zh-CN" b="1">
                <a:solidFill>
                  <a:schemeClr val="bg1"/>
                </a:solidFill>
              </a:rPr>
              <a:t>	</a:t>
            </a:r>
            <a:r>
              <a:rPr lang="zh-CN" altLang="en-US" b="1">
                <a:solidFill>
                  <a:schemeClr val="bg1"/>
                </a:solidFill>
              </a:rPr>
              <a:t>定义表单：使用成对的</a:t>
            </a:r>
            <a:r>
              <a:rPr lang="en-US" altLang="zh-CN" b="1">
                <a:solidFill>
                  <a:schemeClr val="bg1"/>
                </a:solidFill>
              </a:rPr>
              <a:t>&lt;form&gt;&lt;/form&gt;</a:t>
            </a:r>
            <a:r>
              <a:rPr lang="zh-CN" altLang="en-US" b="1">
                <a:solidFill>
                  <a:schemeClr val="bg1"/>
                </a:solidFill>
              </a:rPr>
              <a:t>标记，表示要将此元素中所涵盖的控件中的数据传输给服务器</a:t>
            </a:r>
            <a:endParaRPr lang="zh-CN" altLang="en-US" b="1">
              <a:solidFill>
                <a:schemeClr val="bg1"/>
              </a:solidFill>
            </a:endParaRPr>
          </a:p>
          <a:p>
            <a:r>
              <a:rPr lang="en-US" altLang="zh-CN" b="1">
                <a:solidFill>
                  <a:schemeClr val="bg1"/>
                </a:solidFill>
              </a:rPr>
              <a:t>	</a:t>
            </a:r>
            <a:r>
              <a:rPr lang="zh-CN" altLang="en-US" b="1">
                <a:solidFill>
                  <a:schemeClr val="bg1"/>
                </a:solidFill>
              </a:rPr>
              <a:t>主要属性：</a:t>
            </a:r>
            <a:endParaRPr lang="zh-CN" altLang="en-US" b="1">
              <a:solidFill>
                <a:schemeClr val="bg1"/>
              </a:solidFill>
            </a:endParaRPr>
          </a:p>
          <a:p>
            <a:r>
              <a:rPr lang="en-US" altLang="zh-CN" b="1">
                <a:solidFill>
                  <a:schemeClr val="bg1"/>
                </a:solidFill>
              </a:rPr>
              <a:t>	- action </a:t>
            </a:r>
            <a:r>
              <a:rPr lang="zh-CN" altLang="en-US" b="1">
                <a:solidFill>
                  <a:schemeClr val="bg1"/>
                </a:solidFill>
              </a:rPr>
              <a:t>：表单提交的</a:t>
            </a:r>
            <a:r>
              <a:rPr lang="en-US" altLang="zh-CN" b="1">
                <a:solidFill>
                  <a:schemeClr val="bg1"/>
                </a:solidFill>
              </a:rPr>
              <a:t>URL</a:t>
            </a:r>
            <a:endParaRPr lang="en-US" altLang="zh-CN" b="1">
              <a:solidFill>
                <a:schemeClr val="bg1"/>
              </a:solidFill>
            </a:endParaRPr>
          </a:p>
          <a:p>
            <a:r>
              <a:rPr lang="en-US" altLang="zh-CN" b="1">
                <a:solidFill>
                  <a:schemeClr val="bg1"/>
                </a:solidFill>
              </a:rPr>
              <a:t>	- method </a:t>
            </a:r>
            <a:r>
              <a:rPr lang="zh-CN" altLang="en-US" b="1">
                <a:solidFill>
                  <a:schemeClr val="bg1"/>
                </a:solidFill>
              </a:rPr>
              <a:t>：指出表单数据提交的方式</a:t>
            </a:r>
            <a:endParaRPr lang="zh-CN" altLang="en-US" b="1">
              <a:solidFill>
                <a:schemeClr val="bg1"/>
              </a:solidFill>
            </a:endParaRPr>
          </a:p>
          <a:p>
            <a:r>
              <a:rPr lang="en-US" altLang="zh-CN" b="1">
                <a:solidFill>
                  <a:schemeClr val="bg1"/>
                </a:solidFill>
              </a:rPr>
              <a:t>	- enctype </a:t>
            </a:r>
            <a:r>
              <a:rPr lang="zh-CN" altLang="en-US" b="1">
                <a:solidFill>
                  <a:schemeClr val="bg1"/>
                </a:solidFill>
              </a:rPr>
              <a:t>：表单数据进行编码的方式</a:t>
            </a:r>
            <a:endParaRPr lang="zh-CN" altLang="en-US" b="1">
              <a:solidFill>
                <a:schemeClr val="bg1"/>
              </a:solidFill>
            </a:endParaRPr>
          </a:p>
          <a:p>
            <a:r>
              <a:rPr lang="en-US" altLang="zh-CN" b="1">
                <a:solidFill>
                  <a:schemeClr val="bg1"/>
                </a:solidFill>
              </a:rPr>
              <a:t>	</a:t>
            </a:r>
            <a:r>
              <a:rPr lang="zh-CN" altLang="en-US" b="1">
                <a:solidFill>
                  <a:schemeClr val="bg1"/>
                </a:solidFill>
              </a:rPr>
              <a:t>理解：</a:t>
            </a:r>
            <a:r>
              <a:rPr lang="en-US" altLang="zh-CN" b="1">
                <a:solidFill>
                  <a:schemeClr val="bg1"/>
                </a:solidFill>
              </a:rPr>
              <a:t>form</a:t>
            </a:r>
            <a:r>
              <a:rPr lang="zh-CN" altLang="en-US" b="1">
                <a:solidFill>
                  <a:schemeClr val="bg1"/>
                </a:solidFill>
              </a:rPr>
              <a:t>是表单，内部可以包含多个控件，控件内可以输入值。我们是以表单为单元进行提交的，一次要</a:t>
            </a:r>
            <a:r>
              <a:rPr lang="en-US" altLang="zh-CN" b="1">
                <a:solidFill>
                  <a:schemeClr val="bg1"/>
                </a:solidFill>
              </a:rPr>
              <a:t>	</a:t>
            </a:r>
            <a:r>
              <a:rPr lang="zh-CN" altLang="en-US" b="1">
                <a:solidFill>
                  <a:schemeClr val="bg1"/>
                </a:solidFill>
              </a:rPr>
              <a:t>提交一个表单所包含的所有控件的值。</a:t>
            </a:r>
            <a:endParaRPr lang="zh-CN" altLang="en-US" b="1">
              <a:solidFill>
                <a:schemeClr val="bg1"/>
              </a:solidFill>
            </a:endParaRPr>
          </a:p>
          <a:p>
            <a:r>
              <a:rPr lang="en-US" altLang="zh-CN" b="1">
                <a:solidFill>
                  <a:schemeClr val="bg1"/>
                </a:solidFill>
              </a:rPr>
              <a:t>	</a:t>
            </a:r>
            <a:endParaRPr lang="en-US" altLang="zh-CN" b="1">
              <a:solidFill>
                <a:schemeClr val="bg1"/>
              </a:solidFill>
            </a:endParaRPr>
          </a:p>
          <a:p>
            <a:r>
              <a:rPr lang="zh-CN" altLang="en-US" b="1">
                <a:solidFill>
                  <a:schemeClr val="bg1"/>
                </a:solidFill>
              </a:rPr>
              <a:t>表单控件：</a:t>
            </a:r>
            <a:endParaRPr lang="zh-CN" altLang="en-US" b="1">
              <a:solidFill>
                <a:schemeClr val="bg1"/>
              </a:solidFill>
            </a:endParaRPr>
          </a:p>
          <a:p>
            <a:r>
              <a:rPr lang="en-US" altLang="zh-CN" b="1">
                <a:solidFill>
                  <a:schemeClr val="bg1"/>
                </a:solidFill>
              </a:rPr>
              <a:t>	&lt;label&gt;</a:t>
            </a:r>
            <a:r>
              <a:rPr lang="zh-CN" altLang="en-US" b="1">
                <a:solidFill>
                  <a:schemeClr val="bg1"/>
                </a:solidFill>
              </a:rPr>
              <a:t>控件：</a:t>
            </a:r>
            <a:r>
              <a:rPr lang="en-US" altLang="zh-CN" b="1">
                <a:solidFill>
                  <a:schemeClr val="bg1"/>
                </a:solidFill>
              </a:rPr>
              <a:t>&lt;label for=”user_name”&gt;</a:t>
            </a:r>
            <a:r>
              <a:rPr lang="zh-CN" altLang="en-US" b="1">
                <a:solidFill>
                  <a:schemeClr val="bg1"/>
                </a:solidFill>
              </a:rPr>
              <a:t>账号：</a:t>
            </a:r>
            <a:r>
              <a:rPr lang="en-US" altLang="zh-CN" b="1">
                <a:solidFill>
                  <a:schemeClr val="bg1"/>
                </a:solidFill>
              </a:rPr>
              <a:t>&lt;/label&gt;</a:t>
            </a:r>
            <a:endParaRPr lang="en-US" altLang="zh-CN" b="1">
              <a:solidFill>
                <a:schemeClr val="bg1"/>
              </a:solidFill>
            </a:endParaRPr>
          </a:p>
          <a:p>
            <a:r>
              <a:rPr lang="en-US" altLang="zh-CN" b="1">
                <a:solidFill>
                  <a:schemeClr val="bg1"/>
                </a:solidFill>
              </a:rPr>
              <a:t>		</a:t>
            </a:r>
            <a:r>
              <a:rPr lang="zh-CN" altLang="en-US" b="1">
                <a:solidFill>
                  <a:schemeClr val="bg1"/>
                </a:solidFill>
              </a:rPr>
              <a:t>&lt;!-- label是表单中的文本，通过for属性可以绑定到相应</a:t>
            </a:r>
            <a:r>
              <a:rPr lang="en-US" altLang="zh-CN" b="1">
                <a:solidFill>
                  <a:schemeClr val="bg1"/>
                </a:solidFill>
              </a:rPr>
              <a:t>id</a:t>
            </a:r>
            <a:r>
              <a:rPr lang="zh-CN" altLang="en-US" b="1">
                <a:solidFill>
                  <a:schemeClr val="bg1"/>
                </a:solidFill>
              </a:rPr>
              <a:t>的input元素上，使得点击label时，相当</a:t>
            </a:r>
            <a:r>
              <a:rPr lang="en-US" altLang="zh-CN" b="1">
                <a:solidFill>
                  <a:schemeClr val="bg1"/>
                </a:solidFill>
              </a:rPr>
              <a:t>		</a:t>
            </a:r>
            <a:r>
              <a:rPr lang="zh-CN" altLang="en-US" b="1">
                <a:solidFill>
                  <a:schemeClr val="bg1"/>
                </a:solidFill>
              </a:rPr>
              <a:t>于点击了对应的input。 --&gt;</a:t>
            </a:r>
            <a:endParaRPr lang="zh-CN" altLang="en-US" b="1">
              <a:solidFill>
                <a:schemeClr val="bg1"/>
              </a:solidFill>
            </a:endParaRPr>
          </a:p>
          <a:p>
            <a:r>
              <a:rPr lang="en-US" altLang="zh-CN" b="1">
                <a:solidFill>
                  <a:schemeClr val="bg1"/>
                </a:solidFill>
              </a:rPr>
              <a:t>	</a:t>
            </a:r>
            <a:r>
              <a:rPr lang="zh-CN" altLang="en-US" b="1">
                <a:solidFill>
                  <a:schemeClr val="bg1"/>
                </a:solidFill>
              </a:rPr>
              <a:t>文本框：</a:t>
            </a:r>
            <a:r>
              <a:rPr lang="en-US" altLang="zh-CN" b="1">
                <a:solidFill>
                  <a:schemeClr val="bg1"/>
                </a:solidFill>
              </a:rPr>
              <a:t>&lt;input type=”text” id=”user_name” value=”</a:t>
            </a:r>
            <a:r>
              <a:rPr lang="zh-CN" altLang="en-US" b="1">
                <a:solidFill>
                  <a:schemeClr val="bg1"/>
                </a:solidFill>
              </a:rPr>
              <a:t>默认值</a:t>
            </a:r>
            <a:r>
              <a:rPr lang="en-US" altLang="zh-CN" b="1">
                <a:solidFill>
                  <a:schemeClr val="bg1"/>
                </a:solidFill>
              </a:rPr>
              <a:t>”&gt;</a:t>
            </a:r>
            <a:endParaRPr lang="en-US" altLang="zh-CN" b="1">
              <a:solidFill>
                <a:schemeClr val="bg1"/>
              </a:solidFill>
            </a:endParaRPr>
          </a:p>
          <a:p>
            <a:r>
              <a:rPr lang="en-US" altLang="zh-CN" b="1">
                <a:solidFill>
                  <a:schemeClr val="bg1"/>
                </a:solidFill>
              </a:rPr>
              <a:t>	</a:t>
            </a:r>
            <a:r>
              <a:rPr lang="zh-CN" altLang="en-US" b="1">
                <a:solidFill>
                  <a:schemeClr val="bg1"/>
                </a:solidFill>
              </a:rPr>
              <a:t>密码框：</a:t>
            </a:r>
            <a:r>
              <a:rPr lang="en-US" altLang="zh-CN" b="1">
                <a:solidFill>
                  <a:schemeClr val="bg1"/>
                </a:solidFill>
              </a:rPr>
              <a:t>&lt;input type=”password” id=”psw”&gt;</a:t>
            </a:r>
            <a:endParaRPr lang="en-US" altLang="zh-CN" b="1">
              <a:solidFill>
                <a:schemeClr val="bg1"/>
              </a:solidFill>
            </a:endParaRPr>
          </a:p>
          <a:p>
            <a:r>
              <a:rPr lang="en-US" altLang="zh-CN" b="1">
                <a:solidFill>
                  <a:schemeClr val="bg1"/>
                </a:solidFill>
              </a:rPr>
              <a:t>	</a:t>
            </a:r>
            <a:r>
              <a:rPr lang="zh-CN" altLang="en-US" b="1">
                <a:solidFill>
                  <a:schemeClr val="bg1"/>
                </a:solidFill>
              </a:rPr>
              <a:t>单选框：</a:t>
            </a:r>
            <a:r>
              <a:rPr lang="en-US" altLang="zh-CN" b="1">
                <a:solidFill>
                  <a:schemeClr val="bg1"/>
                </a:solidFill>
              </a:rPr>
              <a:t>&lt;input type=”radio” id=”male” name=”sex” checked&gt;</a:t>
            </a:r>
            <a:endParaRPr lang="en-US" altLang="zh-CN" b="1">
              <a:solidFill>
                <a:schemeClr val="bg1"/>
              </a:solidFill>
            </a:endParaRPr>
          </a:p>
          <a:p>
            <a:r>
              <a:rPr lang="en-US" altLang="zh-CN" b="1">
                <a:solidFill>
                  <a:schemeClr val="bg1"/>
                </a:solidFill>
              </a:rPr>
              <a:t>		</a:t>
            </a:r>
            <a:r>
              <a:rPr lang="zh-CN" altLang="en-US" b="1">
                <a:solidFill>
                  <a:schemeClr val="bg1"/>
                </a:solidFill>
              </a:rPr>
              <a:t>一组单选框，他们是互斥的，同名的</a:t>
            </a:r>
            <a:r>
              <a:rPr lang="en-US" altLang="zh-CN" b="1">
                <a:solidFill>
                  <a:schemeClr val="bg1"/>
                </a:solidFill>
              </a:rPr>
              <a:t>radio</a:t>
            </a:r>
            <a:r>
              <a:rPr lang="zh-CN" altLang="en-US" b="1">
                <a:solidFill>
                  <a:schemeClr val="bg1"/>
                </a:solidFill>
              </a:rPr>
              <a:t>，即</a:t>
            </a:r>
            <a:r>
              <a:rPr lang="en-US" altLang="zh-CN" b="1">
                <a:solidFill>
                  <a:schemeClr val="bg1"/>
                </a:solidFill>
              </a:rPr>
              <a:t>name</a:t>
            </a:r>
            <a:r>
              <a:rPr lang="zh-CN" altLang="en-US" b="1">
                <a:solidFill>
                  <a:schemeClr val="bg1"/>
                </a:solidFill>
              </a:rPr>
              <a:t>相同就可以保证只能单选。</a:t>
            </a:r>
            <a:endParaRPr lang="zh-CN" altLang="en-US" b="1">
              <a:solidFill>
                <a:schemeClr val="bg1"/>
              </a:solidFill>
            </a:endParaRPr>
          </a:p>
          <a:p>
            <a:r>
              <a:rPr lang="en-US" altLang="zh-CN" b="1">
                <a:solidFill>
                  <a:schemeClr val="bg1"/>
                </a:solidFill>
              </a:rPr>
              <a:t>		checked</a:t>
            </a:r>
            <a:r>
              <a:rPr lang="zh-CN" altLang="en-US" b="1">
                <a:solidFill>
                  <a:schemeClr val="bg1"/>
                </a:solidFill>
              </a:rPr>
              <a:t>表示当前默认选定此项</a:t>
            </a:r>
            <a:endParaRPr lang="zh-CN" altLang="en-US" b="1">
              <a:solidFill>
                <a:schemeClr val="bg1"/>
              </a:solidFill>
            </a:endParaRPr>
          </a:p>
          <a:p>
            <a:r>
              <a:rPr lang="en-US" altLang="zh-CN" b="1">
                <a:solidFill>
                  <a:schemeClr val="bg1"/>
                </a:solidFill>
              </a:rPr>
              <a:t>	</a:t>
            </a:r>
            <a:r>
              <a:rPr lang="zh-CN" altLang="en-US" b="1">
                <a:solidFill>
                  <a:schemeClr val="bg1"/>
                </a:solidFill>
              </a:rPr>
              <a:t>多选框：</a:t>
            </a:r>
            <a:r>
              <a:rPr lang="en-US" altLang="zh-CN" b="1">
                <a:solidFill>
                  <a:schemeClr val="bg1"/>
                </a:solidFill>
              </a:rPr>
              <a:t>&lt;input type=”checkbox” id=”basketball” name=”like” checked&gt;</a:t>
            </a:r>
            <a:endParaRPr lang="en-US" altLang="zh-CN" b="1">
              <a:solidFill>
                <a:schemeClr val="bg1"/>
              </a:solidFill>
            </a:endParaRPr>
          </a:p>
          <a:p>
            <a:r>
              <a:rPr lang="en-US" altLang="zh-CN" b="1">
                <a:solidFill>
                  <a:schemeClr val="bg1"/>
                </a:solidFill>
              </a:rPr>
              <a:t>	</a:t>
            </a:r>
            <a:r>
              <a:rPr lang="zh-CN" altLang="en-US" b="1">
                <a:solidFill>
                  <a:schemeClr val="bg1"/>
                </a:solidFill>
              </a:rPr>
              <a:t>隐藏域：异常的文本域，用来封装一些不希望用户看见的数据，该控件不需要输入，而是预置</a:t>
            </a:r>
            <a:endParaRPr lang="zh-CN" altLang="en-US" b="1">
              <a:solidFill>
                <a:schemeClr val="bg1"/>
              </a:solidFill>
            </a:endParaRPr>
          </a:p>
          <a:p>
            <a:r>
              <a:rPr lang="en-US" altLang="zh-CN" b="1">
                <a:solidFill>
                  <a:schemeClr val="bg1"/>
                </a:solidFill>
              </a:rPr>
              <a:t>		&lt;input type=”hidden” value=”11111”&gt;</a:t>
            </a:r>
            <a:endParaRPr lang="en-US" altLang="zh-CN" b="1">
              <a:solidFill>
                <a:schemeClr val="bg1"/>
              </a:solidFill>
            </a:endParaRPr>
          </a:p>
          <a:p>
            <a:r>
              <a:rPr lang="en-US" altLang="zh-CN" b="1">
                <a:solidFill>
                  <a:schemeClr val="bg1"/>
                </a:solidFill>
              </a:rPr>
              <a:t>	</a:t>
            </a:r>
            <a:r>
              <a:rPr lang="zh-CN" altLang="en-US" b="1">
                <a:solidFill>
                  <a:schemeClr val="bg1"/>
                </a:solidFill>
              </a:rPr>
              <a:t>文件选择框：</a:t>
            </a:r>
            <a:r>
              <a:rPr lang="en-US" altLang="zh-CN" b="1">
                <a:solidFill>
                  <a:schemeClr val="bg1"/>
                </a:solidFill>
              </a:rPr>
              <a:t>&lt;input type=”file” id=”attachment”&gt;</a:t>
            </a:r>
            <a:endParaRPr lang="en-US" altLang="zh-CN" b="1">
              <a:solidFill>
                <a:schemeClr val="bg1"/>
              </a:solidFill>
            </a:endParaRPr>
          </a:p>
          <a:p>
            <a:r>
              <a:rPr lang="en-US" altLang="zh-CN" b="1">
                <a:solidFill>
                  <a:schemeClr val="bg1"/>
                </a:solidFill>
              </a:rPr>
              <a:t>	</a:t>
            </a:r>
            <a:r>
              <a:rPr lang="zh-CN" altLang="en-US" b="1">
                <a:solidFill>
                  <a:schemeClr val="bg1"/>
                </a:solidFill>
              </a:rPr>
              <a:t>文本域：</a:t>
            </a:r>
            <a:r>
              <a:rPr lang="en-US" altLang="zh-CN" b="1">
                <a:solidFill>
                  <a:schemeClr val="bg1"/>
                </a:solidFill>
              </a:rPr>
              <a:t>&lt;textarea id=”self” rows=”5” cols=”30”&gt;</a:t>
            </a:r>
            <a:r>
              <a:rPr lang="zh-CN" altLang="en-US" b="1">
                <a:solidFill>
                  <a:schemeClr val="bg1"/>
                </a:solidFill>
              </a:rPr>
              <a:t>这就是文本域的默认值</a:t>
            </a:r>
            <a:r>
              <a:rPr lang="en-US" altLang="zh-CN" b="1">
                <a:solidFill>
                  <a:schemeClr val="bg1"/>
                </a:solidFill>
              </a:rPr>
              <a:t>&lt;/textarea&gt; </a:t>
            </a:r>
            <a:endParaRPr lang="en-US" altLang="zh-CN" b="1">
              <a:solidFill>
                <a:schemeClr val="bg1"/>
              </a:solidFill>
            </a:endParaRPr>
          </a:p>
          <a:p>
            <a:endParaRPr lang="en-US" altLang="zh-CN" b="1">
              <a:solidFill>
                <a:schemeClr val="bg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47625"/>
            <a:ext cx="12027535" cy="2338070"/>
          </a:xfrm>
          <a:prstGeom prst="rect">
            <a:avLst/>
          </a:prstGeom>
          <a:noFill/>
        </p:spPr>
        <p:txBody>
          <a:bodyPr wrap="square" rtlCol="0">
            <a:spAutoFit/>
          </a:bodyPr>
          <a:p>
            <a:pPr algn="ctr"/>
            <a:r>
              <a:rPr lang="en-US" altLang="zh-CN" sz="2000" b="1">
                <a:solidFill>
                  <a:srgbClr val="EFFE00"/>
                </a:solidFill>
                <a:effectLst>
                  <a:outerShdw blurRad="38100" dist="19050" dir="2700000" algn="tl" rotWithShape="0">
                    <a:schemeClr val="dk1">
                      <a:alpha val="40000"/>
                    </a:schemeClr>
                  </a:outerShdw>
                </a:effectLst>
                <a:sym typeface="+mn-ea"/>
              </a:rPr>
              <a:t>=======</a:t>
            </a:r>
            <a:r>
              <a:rPr sz="2000" b="1">
                <a:solidFill>
                  <a:srgbClr val="EFFE00"/>
                </a:solidFill>
                <a:effectLst>
                  <a:outerShdw blurRad="38100" dist="19050" dir="2700000" algn="tl" rotWithShape="0">
                    <a:schemeClr val="dk1">
                      <a:alpha val="40000"/>
                    </a:schemeClr>
                  </a:outerShdw>
                </a:effectLst>
                <a:sym typeface="+mn-ea"/>
              </a:rPr>
              <a:t>Mybatis</a:t>
            </a:r>
            <a:r>
              <a:rPr lang="zh-CN" sz="2000" b="1">
                <a:solidFill>
                  <a:srgbClr val="EFFE00"/>
                </a:solidFill>
                <a:effectLst>
                  <a:outerShdw blurRad="38100" dist="19050" dir="2700000" algn="tl" rotWithShape="0">
                    <a:schemeClr val="dk1">
                      <a:alpha val="40000"/>
                    </a:schemeClr>
                  </a:outerShdw>
                </a:effectLst>
                <a:sym typeface="+mn-ea"/>
              </a:rPr>
              <a:t>中使用</a:t>
            </a:r>
            <a:r>
              <a:rPr lang="en-US" altLang="zh-CN" sz="2000" b="1">
                <a:solidFill>
                  <a:srgbClr val="EFFE00"/>
                </a:solidFill>
                <a:effectLst>
                  <a:outerShdw blurRad="38100" dist="19050" dir="2700000" algn="tl" rotWithShape="0">
                    <a:schemeClr val="dk1">
                      <a:alpha val="40000"/>
                    </a:schemeClr>
                  </a:outerShdw>
                </a:effectLst>
                <a:sym typeface="+mn-ea"/>
              </a:rPr>
              <a:t>log4j</a:t>
            </a:r>
            <a:r>
              <a:rPr lang="zh-CN" altLang="en-US" sz="2000" b="1">
                <a:solidFill>
                  <a:srgbClr val="EFFE00"/>
                </a:solidFill>
                <a:effectLst>
                  <a:outerShdw blurRad="38100" dist="19050" dir="2700000" algn="tl" rotWithShape="0">
                    <a:schemeClr val="dk1">
                      <a:alpha val="40000"/>
                    </a:schemeClr>
                  </a:outerShdw>
                </a:effectLst>
                <a:sym typeface="+mn-ea"/>
              </a:rPr>
              <a:t>日志</a:t>
            </a:r>
            <a:r>
              <a:rPr lang="en-US" altLang="zh-CN" sz="2000" b="1">
                <a:solidFill>
                  <a:srgbClr val="EFFE00"/>
                </a:solidFill>
                <a:effectLst>
                  <a:outerShdw blurRad="38100" dist="19050" dir="2700000" algn="tl" rotWithShape="0">
                    <a:schemeClr val="dk1">
                      <a:alpha val="40000"/>
                    </a:schemeClr>
                  </a:outerShdw>
                </a:effectLst>
                <a:sym typeface="+mn-ea"/>
              </a:rPr>
              <a:t>========</a:t>
            </a:r>
            <a:endParaRPr lang="en-US" altLang="zh-CN" sz="2000" b="1">
              <a:solidFill>
                <a:srgbClr val="EFFE00"/>
              </a:solidFill>
              <a:effectLst>
                <a:outerShdw blurRad="38100" dist="19050" dir="2700000" algn="tl" rotWithShape="0">
                  <a:schemeClr val="dk1">
                    <a:alpha val="40000"/>
                  </a:schemeClr>
                </a:outerShdw>
              </a:effectLst>
              <a:sym typeface="+mn-ea"/>
            </a:endParaRPr>
          </a:p>
          <a:p>
            <a:pPr algn="ctr"/>
            <a:r>
              <a:rPr lang="en-US" altLang="zh-CN" b="1" u="sng">
                <a:solidFill>
                  <a:srgbClr val="EFFE00"/>
                </a:solidFill>
                <a:effectLst>
                  <a:outerShdw blurRad="38100" dist="19050" dir="2700000" algn="tl" rotWithShape="0">
                    <a:schemeClr val="dk1">
                      <a:alpha val="40000"/>
                    </a:schemeClr>
                  </a:outerShdw>
                </a:effectLst>
                <a:sym typeface="+mn-ea"/>
              </a:rPr>
              <a:t>https://blog.csdn.net/Java_stud/article/details/80806217</a:t>
            </a:r>
            <a:endParaRPr lang="en-US" altLang="zh-CN" b="1">
              <a:solidFill>
                <a:srgbClr val="EFFE00"/>
              </a:solidFill>
              <a:effectLst>
                <a:outerShdw blurRad="38100" dist="19050" dir="2700000" algn="tl" rotWithShape="0">
                  <a:schemeClr val="dk1">
                    <a:alpha val="40000"/>
                  </a:schemeClr>
                </a:outerShdw>
              </a:effectLst>
              <a:sym typeface="+mn-ea"/>
            </a:endParaRPr>
          </a:p>
          <a:p>
            <a:pPr algn="l"/>
            <a:r>
              <a:rPr lang="en-US" altLang="zh-CN" b="1">
                <a:solidFill>
                  <a:schemeClr val="bg1"/>
                </a:solidFill>
                <a:sym typeface="+mn-ea"/>
              </a:rPr>
              <a:t>1</a:t>
            </a:r>
            <a:r>
              <a:rPr lang="zh-CN" altLang="en-US" b="1">
                <a:solidFill>
                  <a:schemeClr val="bg1"/>
                </a:solidFill>
                <a:sym typeface="+mn-ea"/>
              </a:rPr>
              <a:t>、需要</a:t>
            </a:r>
            <a:r>
              <a:rPr lang="en-US" altLang="zh-CN" b="1">
                <a:solidFill>
                  <a:schemeClr val="bg1"/>
                </a:solidFill>
                <a:sym typeface="+mn-ea"/>
              </a:rPr>
              <a:t>			</a:t>
            </a:r>
            <a:r>
              <a:rPr lang="zh-CN" altLang="en-US" b="1">
                <a:solidFill>
                  <a:schemeClr val="bg1"/>
                </a:solidFill>
                <a:sym typeface="+mn-ea"/>
              </a:rPr>
              <a:t>此</a:t>
            </a:r>
            <a:r>
              <a:rPr lang="en-US" altLang="zh-CN" b="1">
                <a:solidFill>
                  <a:schemeClr val="bg1"/>
                </a:solidFill>
                <a:sym typeface="+mn-ea"/>
              </a:rPr>
              <a:t>jar</a:t>
            </a:r>
            <a:r>
              <a:rPr lang="zh-CN" altLang="en-US" b="1">
                <a:solidFill>
                  <a:schemeClr val="bg1"/>
                </a:solidFill>
                <a:sym typeface="+mn-ea"/>
              </a:rPr>
              <a:t>包，在</a:t>
            </a:r>
            <a:r>
              <a:rPr lang="en-US" altLang="zh-CN" b="1">
                <a:solidFill>
                  <a:schemeClr val="bg1"/>
                </a:solidFill>
                <a:sym typeface="+mn-ea"/>
              </a:rPr>
              <a:t>maven</a:t>
            </a:r>
            <a:r>
              <a:rPr lang="zh-CN" altLang="en-US" b="1">
                <a:solidFill>
                  <a:schemeClr val="bg1"/>
                </a:solidFill>
                <a:sym typeface="+mn-ea"/>
              </a:rPr>
              <a:t>中配置好下载就行</a:t>
            </a:r>
            <a:endParaRPr lang="zh-CN" altLang="en-US" b="1">
              <a:solidFill>
                <a:schemeClr val="bg1"/>
              </a:solidFill>
              <a:sym typeface="+mn-ea"/>
            </a:endParaRPr>
          </a:p>
          <a:p>
            <a:pPr algn="l"/>
            <a:r>
              <a:rPr lang="en-US" altLang="zh-CN" b="1">
                <a:solidFill>
                  <a:schemeClr val="bg1"/>
                </a:solidFill>
                <a:sym typeface="+mn-ea"/>
              </a:rPr>
              <a:t>2</a:t>
            </a:r>
            <a:r>
              <a:rPr lang="zh-CN" altLang="en-US" b="1">
                <a:solidFill>
                  <a:schemeClr val="bg1"/>
                </a:solidFill>
                <a:sym typeface="+mn-ea"/>
              </a:rPr>
              <a:t>、编写</a:t>
            </a:r>
            <a:r>
              <a:rPr lang="en-US" altLang="zh-CN" b="1">
                <a:solidFill>
                  <a:schemeClr val="bg1"/>
                </a:solidFill>
                <a:sym typeface="+mn-ea"/>
              </a:rPr>
              <a:t>log4j.properties</a:t>
            </a:r>
            <a:r>
              <a:rPr lang="zh-CN" altLang="en-US" b="1">
                <a:solidFill>
                  <a:schemeClr val="bg1"/>
                </a:solidFill>
                <a:sym typeface="+mn-ea"/>
              </a:rPr>
              <a:t>文件：</a:t>
            </a:r>
            <a:endParaRPr lang="zh-CN" altLang="en-US" b="1">
              <a:solidFill>
                <a:schemeClr val="bg1"/>
              </a:solidFill>
              <a:sym typeface="+mn-ea"/>
            </a:endParaRPr>
          </a:p>
          <a:p>
            <a:pPr algn="l"/>
            <a:r>
              <a:rPr lang="zh-CN" altLang="en-US" b="1">
                <a:solidFill>
                  <a:schemeClr val="bg1"/>
                </a:solidFill>
                <a:sym typeface="+mn-ea"/>
              </a:rPr>
              <a:t>    一些详细配置：</a:t>
            </a:r>
            <a:endParaRPr lang="zh-CN" altLang="en-US" b="1">
              <a:solidFill>
                <a:schemeClr val="bg1"/>
              </a:solidFill>
              <a:sym typeface="+mn-ea"/>
            </a:endParaRPr>
          </a:p>
          <a:p>
            <a:pPr algn="l"/>
            <a:r>
              <a:rPr lang="zh-CN" altLang="en-US" b="1">
                <a:solidFill>
                  <a:schemeClr val="bg1"/>
                </a:solidFill>
                <a:sym typeface="+mn-ea"/>
              </a:rPr>
              <a:t>    </a:t>
            </a:r>
            <a:r>
              <a:rPr lang="zh-CN" altLang="en-US" b="1" u="sng">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https://www.cnblogs.com/ITtangtang/p/3926665.html</a:t>
            </a:r>
            <a:endParaRPr lang="zh-CN" altLang="en-US" b="1" u="sng">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pPr algn="l"/>
            <a:r>
              <a:rPr lang="zh-CN" altLang="en-US" b="1">
                <a:solidFill>
                  <a:schemeClr val="bg1"/>
                </a:solidFill>
                <a:sym typeface="+mn-ea"/>
              </a:rPr>
              <a:t>3、在核心配置文件</a:t>
            </a:r>
            <a:r>
              <a:rPr lang="en-US" altLang="zh-CN" b="1">
                <a:solidFill>
                  <a:schemeClr val="bg1"/>
                </a:solidFill>
                <a:sym typeface="+mn-ea"/>
              </a:rPr>
              <a:t>SqlMapConfig.xml</a:t>
            </a:r>
            <a:r>
              <a:rPr lang="zh-CN" altLang="en-US" b="1">
                <a:solidFill>
                  <a:schemeClr val="bg1"/>
                </a:solidFill>
                <a:sym typeface="+mn-ea"/>
              </a:rPr>
              <a:t>中配置</a:t>
            </a:r>
            <a:r>
              <a:rPr lang="en-US" altLang="zh-CN" b="1">
                <a:solidFill>
                  <a:schemeClr val="bg1"/>
                </a:solidFill>
                <a:sym typeface="+mn-ea"/>
              </a:rPr>
              <a:t>log4j</a:t>
            </a:r>
            <a:r>
              <a:rPr lang="zh-CN" altLang="en-US" b="1">
                <a:solidFill>
                  <a:schemeClr val="bg1"/>
                </a:solidFill>
                <a:sym typeface="+mn-ea"/>
              </a:rPr>
              <a:t>：</a:t>
            </a:r>
            <a:endParaRPr lang="zh-CN" altLang="en-US" b="1">
              <a:solidFill>
                <a:schemeClr val="bg1"/>
              </a:solidFill>
              <a:sym typeface="+mn-ea"/>
            </a:endParaRPr>
          </a:p>
          <a:p>
            <a:pPr algn="l"/>
            <a:r>
              <a:rPr lang="en-US" altLang="zh-CN" b="1">
                <a:solidFill>
                  <a:schemeClr val="bg1"/>
                </a:solidFill>
                <a:sym typeface="+mn-ea"/>
              </a:rPr>
              <a:t>	</a:t>
            </a:r>
            <a:endParaRPr lang="en-US" altLang="zh-CN" b="1">
              <a:solidFill>
                <a:schemeClr val="bg1"/>
              </a:solidFill>
              <a:sym typeface="+mn-ea"/>
            </a:endParaRPr>
          </a:p>
        </p:txBody>
      </p:sp>
      <p:pic>
        <p:nvPicPr>
          <p:cNvPr id="2" name="图片 1"/>
          <p:cNvPicPr>
            <a:picLocks noChangeAspect="1"/>
          </p:cNvPicPr>
          <p:nvPr/>
        </p:nvPicPr>
        <p:blipFill>
          <a:blip r:embed="rId1"/>
          <a:stretch>
            <a:fillRect/>
          </a:stretch>
        </p:blipFill>
        <p:spPr>
          <a:xfrm>
            <a:off x="1081405" y="698500"/>
            <a:ext cx="1476375" cy="228600"/>
          </a:xfrm>
          <a:prstGeom prst="rect">
            <a:avLst/>
          </a:prstGeom>
        </p:spPr>
      </p:pic>
      <p:pic>
        <p:nvPicPr>
          <p:cNvPr id="3" name="图片 2"/>
          <p:cNvPicPr>
            <a:picLocks noChangeAspect="1"/>
          </p:cNvPicPr>
          <p:nvPr/>
        </p:nvPicPr>
        <p:blipFill>
          <a:blip r:embed="rId2"/>
          <a:stretch>
            <a:fillRect/>
          </a:stretch>
        </p:blipFill>
        <p:spPr>
          <a:xfrm>
            <a:off x="6379845" y="927100"/>
            <a:ext cx="5729605" cy="975360"/>
          </a:xfrm>
          <a:prstGeom prst="rect">
            <a:avLst/>
          </a:prstGeom>
        </p:spPr>
      </p:pic>
      <p:cxnSp>
        <p:nvCxnSpPr>
          <p:cNvPr id="5" name="直接箭头连接符 4"/>
          <p:cNvCxnSpPr>
            <a:endCxn id="3" idx="1"/>
          </p:cNvCxnSpPr>
          <p:nvPr/>
        </p:nvCxnSpPr>
        <p:spPr>
          <a:xfrm>
            <a:off x="3184525" y="1092200"/>
            <a:ext cx="3195320" cy="322580"/>
          </a:xfrm>
          <a:prstGeom prst="straightConnector1">
            <a:avLst/>
          </a:prstGeom>
          <a:ln w="28575" cmpd="sng">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6687185" y="1902460"/>
            <a:ext cx="5114290" cy="981075"/>
          </a:xfrm>
          <a:prstGeom prst="rect">
            <a:avLst/>
          </a:prstGeom>
        </p:spPr>
      </p:pic>
      <p:cxnSp>
        <p:nvCxnSpPr>
          <p:cNvPr id="8" name="直接箭头连接符 7"/>
          <p:cNvCxnSpPr>
            <a:endCxn id="6" idx="1"/>
          </p:cNvCxnSpPr>
          <p:nvPr/>
        </p:nvCxnSpPr>
        <p:spPr>
          <a:xfrm>
            <a:off x="5269865" y="1932305"/>
            <a:ext cx="1417320" cy="461010"/>
          </a:xfrm>
          <a:prstGeom prst="straightConnector1">
            <a:avLst/>
          </a:prstGeom>
          <a:ln w="28575" cmpd="sng">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5723890"/>
          </a:xfrm>
          <a:prstGeom prst="rect">
            <a:avLst/>
          </a:prstGeom>
          <a:noFill/>
        </p:spPr>
        <p:txBody>
          <a:bodyPr wrap="square" rtlCol="0">
            <a:spAutoFit/>
          </a:bodyPr>
          <a:p>
            <a:pPr algn="ctr"/>
            <a:r>
              <a:rPr lang="en-US" altLang="zh-CN" sz="2400" b="1">
                <a:solidFill>
                  <a:srgbClr val="EFFE00"/>
                </a:solidFill>
                <a:effectLst>
                  <a:outerShdw blurRad="38100" dist="19050" dir="2700000" algn="tl" rotWithShape="0">
                    <a:schemeClr val="dk1">
                      <a:alpha val="40000"/>
                    </a:schemeClr>
                  </a:outerShdw>
                </a:effectLst>
                <a:sym typeface="+mn-ea"/>
              </a:rPr>
              <a:t>=======</a:t>
            </a:r>
            <a:r>
              <a:rPr sz="2400" b="1">
                <a:solidFill>
                  <a:srgbClr val="EFFE00"/>
                </a:solidFill>
                <a:effectLst>
                  <a:outerShdw blurRad="38100" dist="19050" dir="2700000" algn="tl" rotWithShape="0">
                    <a:schemeClr val="dk1">
                      <a:alpha val="40000"/>
                    </a:schemeClr>
                  </a:outerShdw>
                </a:effectLst>
                <a:sym typeface="+mn-ea"/>
              </a:rPr>
              <a:t>整合Spring+SpringMVC+Mybatis+Maven+Mysql</a:t>
            </a:r>
            <a:r>
              <a:rPr lang="en-US" altLang="zh-CN" sz="2400" b="1">
                <a:solidFill>
                  <a:srgbClr val="EFFE00"/>
                </a:solidFill>
                <a:effectLst>
                  <a:outerShdw blurRad="38100" dist="19050" dir="2700000" algn="tl" rotWithShape="0">
                    <a:schemeClr val="dk1">
                      <a:alpha val="40000"/>
                    </a:schemeClr>
                  </a:outerShdw>
                </a:effectLst>
                <a:sym typeface="+mn-ea"/>
              </a:rPr>
              <a:t>========</a:t>
            </a:r>
            <a:endParaRPr lang="en-US" altLang="zh-CN" sz="2400" b="1">
              <a:solidFill>
                <a:srgbClr val="EFFE00"/>
              </a:solidFill>
              <a:effectLst>
                <a:outerShdw blurRad="38100" dist="19050" dir="2700000" algn="tl" rotWithShape="0">
                  <a:schemeClr val="dk1">
                    <a:alpha val="40000"/>
                  </a:schemeClr>
                </a:outerShdw>
              </a:effectLst>
              <a:sym typeface="+mn-ea"/>
            </a:endParaRPr>
          </a:p>
          <a:p>
            <a:pPr algn="l"/>
            <a:r>
              <a:rPr lang="zh-CN" altLang="en-US" b="1">
                <a:solidFill>
                  <a:schemeClr val="bg1"/>
                </a:solidFill>
                <a:effectLst>
                  <a:outerShdw blurRad="38100" dist="19050" dir="2700000" algn="tl" rotWithShape="0">
                    <a:schemeClr val="dk1">
                      <a:alpha val="40000"/>
                    </a:schemeClr>
                  </a:outerShdw>
                </a:effectLst>
                <a:sym typeface="+mn-ea"/>
              </a:rPr>
              <a:t>以一个用户登陆来演示</a:t>
            </a:r>
            <a:r>
              <a:rPr lang="en-US" altLang="zh-CN" b="1">
                <a:solidFill>
                  <a:schemeClr val="bg1"/>
                </a:solidFill>
                <a:effectLst>
                  <a:outerShdw blurRad="38100" dist="19050" dir="2700000" algn="tl" rotWithShape="0">
                    <a:schemeClr val="dk1">
                      <a:alpha val="40000"/>
                    </a:schemeClr>
                  </a:outerShdw>
                </a:effectLst>
                <a:sym typeface="+mn-ea"/>
              </a:rPr>
              <a:t>SSM</a:t>
            </a:r>
            <a:r>
              <a:rPr lang="zh-CN" altLang="en-US" b="1">
                <a:solidFill>
                  <a:schemeClr val="bg1"/>
                </a:solidFill>
                <a:effectLst>
                  <a:outerShdw blurRad="38100" dist="19050" dir="2700000" algn="tl" rotWithShape="0">
                    <a:schemeClr val="dk1">
                      <a:alpha val="40000"/>
                    </a:schemeClr>
                  </a:outerShdw>
                </a:effectLst>
                <a:sym typeface="+mn-ea"/>
              </a:rPr>
              <a:t>的整合。</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1</a:t>
            </a:r>
            <a:r>
              <a:rPr lang="zh-CN" altLang="en-US" b="1">
                <a:solidFill>
                  <a:schemeClr val="bg1"/>
                </a:solidFill>
                <a:effectLst>
                  <a:outerShdw blurRad="38100" dist="19050" dir="2700000" algn="tl" rotWithShape="0">
                    <a:schemeClr val="dk1">
                      <a:alpha val="40000"/>
                    </a:schemeClr>
                  </a:outerShdw>
                </a:effectLst>
                <a:sym typeface="+mn-ea"/>
              </a:rPr>
              <a:t>、数据库中建立一个用户表（用户名，密码等）</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2</a:t>
            </a:r>
            <a:r>
              <a:rPr lang="zh-CN" altLang="en-US" b="1">
                <a:solidFill>
                  <a:schemeClr val="bg1"/>
                </a:solidFill>
                <a:effectLst>
                  <a:outerShdw blurRad="38100" dist="19050" dir="2700000" algn="tl" rotWithShape="0">
                    <a:schemeClr val="dk1">
                      <a:alpha val="40000"/>
                    </a:schemeClr>
                  </a:outerShdw>
                </a:effectLst>
                <a:sym typeface="+mn-ea"/>
              </a:rPr>
              <a:t>、创建</a:t>
            </a:r>
            <a:r>
              <a:rPr lang="en-US" altLang="zh-CN" b="1">
                <a:solidFill>
                  <a:schemeClr val="bg1"/>
                </a:solidFill>
                <a:effectLst>
                  <a:outerShdw blurRad="38100" dist="19050" dir="2700000" algn="tl" rotWithShape="0">
                    <a:schemeClr val="dk1">
                      <a:alpha val="40000"/>
                    </a:schemeClr>
                  </a:outerShdw>
                </a:effectLst>
                <a:sym typeface="+mn-ea"/>
              </a:rPr>
              <a:t>maven</a:t>
            </a:r>
            <a:r>
              <a:rPr lang="zh-CN" altLang="en-US" b="1">
                <a:solidFill>
                  <a:schemeClr val="bg1"/>
                </a:solidFill>
                <a:effectLst>
                  <a:outerShdw blurRad="38100" dist="19050" dir="2700000" algn="tl" rotWithShape="0">
                    <a:schemeClr val="dk1">
                      <a:alpha val="40000"/>
                    </a:schemeClr>
                  </a:outerShdw>
                </a:effectLst>
                <a:sym typeface="+mn-ea"/>
              </a:rPr>
              <a:t>项目，并且配置好</a:t>
            </a:r>
            <a:r>
              <a:rPr lang="en-US" altLang="zh-CN" b="1">
                <a:solidFill>
                  <a:schemeClr val="bg1"/>
                </a:solidFill>
                <a:effectLst>
                  <a:outerShdw blurRad="38100" dist="19050" dir="2700000" algn="tl" rotWithShape="0">
                    <a:schemeClr val="dk1">
                      <a:alpha val="40000"/>
                    </a:schemeClr>
                  </a:outerShdw>
                </a:effectLst>
                <a:sym typeface="+mn-ea"/>
              </a:rPr>
              <a:t>pom.xml</a:t>
            </a:r>
            <a:r>
              <a:rPr lang="zh-CN" altLang="en-US" b="1">
                <a:solidFill>
                  <a:schemeClr val="bg1"/>
                </a:solidFill>
                <a:effectLst>
                  <a:outerShdw blurRad="38100" dist="19050" dir="2700000" algn="tl" rotWithShape="0">
                    <a:schemeClr val="dk1">
                      <a:alpha val="40000"/>
                    </a:schemeClr>
                  </a:outerShdw>
                </a:effectLst>
                <a:sym typeface="+mn-ea"/>
              </a:rPr>
              <a:t>（即把所需的</a:t>
            </a:r>
            <a:r>
              <a:rPr lang="en-US" altLang="zh-CN" b="1">
                <a:solidFill>
                  <a:schemeClr val="bg1"/>
                </a:solidFill>
                <a:effectLst>
                  <a:outerShdw blurRad="38100" dist="19050" dir="2700000" algn="tl" rotWithShape="0">
                    <a:schemeClr val="dk1">
                      <a:alpha val="40000"/>
                    </a:schemeClr>
                  </a:outerShdw>
                </a:effectLst>
                <a:sym typeface="+mn-ea"/>
              </a:rPr>
              <a:t>jar</a:t>
            </a:r>
            <a:r>
              <a:rPr lang="zh-CN" altLang="en-US" b="1">
                <a:solidFill>
                  <a:schemeClr val="bg1"/>
                </a:solidFill>
                <a:effectLst>
                  <a:outerShdw blurRad="38100" dist="19050" dir="2700000" algn="tl" rotWithShape="0">
                    <a:schemeClr val="dk1">
                      <a:alpha val="40000"/>
                    </a:schemeClr>
                  </a:outerShdw>
                </a:effectLst>
                <a:sym typeface="+mn-ea"/>
              </a:rPr>
              <a:t>包导入进去）</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3</a:t>
            </a:r>
            <a:r>
              <a:rPr lang="zh-CN" altLang="en-US" b="1">
                <a:solidFill>
                  <a:schemeClr val="bg1"/>
                </a:solidFill>
                <a:effectLst>
                  <a:outerShdw blurRad="38100" dist="19050" dir="2700000" algn="tl" rotWithShape="0">
                    <a:schemeClr val="dk1">
                      <a:alpha val="40000"/>
                    </a:schemeClr>
                  </a:outerShdw>
                </a:effectLst>
                <a:sym typeface="+mn-ea"/>
              </a:rPr>
              <a:t>、整合</a:t>
            </a:r>
            <a:r>
              <a:rPr lang="en-US" altLang="zh-CN" b="1">
                <a:solidFill>
                  <a:schemeClr val="bg1"/>
                </a:solidFill>
                <a:effectLst>
                  <a:outerShdw blurRad="38100" dist="19050" dir="2700000" algn="tl" rotWithShape="0">
                    <a:schemeClr val="dk1">
                      <a:alpha val="40000"/>
                    </a:schemeClr>
                  </a:outerShdw>
                </a:effectLst>
                <a:sym typeface="+mn-ea"/>
              </a:rPr>
              <a:t>Spring</a:t>
            </a:r>
            <a:r>
              <a:rPr lang="zh-CN" altLang="en-US" b="1">
                <a:solidFill>
                  <a:schemeClr val="bg1"/>
                </a:solidFill>
                <a:effectLst>
                  <a:outerShdw blurRad="38100" dist="19050" dir="2700000" algn="tl" rotWithShape="0">
                    <a:schemeClr val="dk1">
                      <a:alpha val="40000"/>
                    </a:schemeClr>
                  </a:outerShdw>
                </a:effectLst>
                <a:sym typeface="+mn-ea"/>
              </a:rPr>
              <a:t>与</a:t>
            </a:r>
            <a:r>
              <a:rPr lang="en-US" altLang="zh-CN" b="1">
                <a:solidFill>
                  <a:schemeClr val="bg1"/>
                </a:solidFill>
                <a:effectLst>
                  <a:outerShdw blurRad="38100" dist="19050" dir="2700000" algn="tl" rotWithShape="0">
                    <a:schemeClr val="dk1">
                      <a:alpha val="40000"/>
                    </a:schemeClr>
                  </a:outerShdw>
                </a:effectLst>
                <a:sym typeface="+mn-ea"/>
              </a:rPr>
              <a:t>MyBatis</a:t>
            </a:r>
            <a:endParaRPr lang="en-US" altLang="zh-CN"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1</a:t>
            </a:r>
            <a:r>
              <a:rPr lang="zh-CN" altLang="en-US" b="1">
                <a:solidFill>
                  <a:schemeClr val="bg1"/>
                </a:solidFill>
                <a:effectLst>
                  <a:outerShdw blurRad="38100" dist="19050" dir="2700000" algn="tl" rotWithShape="0">
                    <a:schemeClr val="dk1">
                      <a:alpha val="40000"/>
                    </a:schemeClr>
                  </a:outerShdw>
                </a:effectLst>
                <a:sym typeface="+mn-ea"/>
              </a:rPr>
              <a:t>）数据库属性文件</a:t>
            </a:r>
            <a:r>
              <a:rPr lang="en-US" altLang="zh-CN" b="1">
                <a:solidFill>
                  <a:schemeClr val="bg1"/>
                </a:solidFill>
                <a:effectLst>
                  <a:outerShdw blurRad="38100" dist="19050" dir="2700000" algn="tl" rotWithShape="0">
                    <a:schemeClr val="dk1">
                      <a:alpha val="40000"/>
                    </a:schemeClr>
                  </a:outerShdw>
                </a:effectLst>
                <a:sym typeface="+mn-ea"/>
              </a:rPr>
              <a:t>jdbc.properties</a:t>
            </a:r>
            <a:endParaRPr lang="en-US" altLang="zh-CN"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2</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mybatis</a:t>
            </a:r>
            <a:r>
              <a:rPr lang="zh-CN" altLang="en-US" b="1">
                <a:solidFill>
                  <a:schemeClr val="bg1"/>
                </a:solidFill>
                <a:effectLst>
                  <a:outerShdw blurRad="38100" dist="19050" dir="2700000" algn="tl" rotWithShape="0">
                    <a:schemeClr val="dk1">
                      <a:alpha val="40000"/>
                    </a:schemeClr>
                  </a:outerShdw>
                </a:effectLst>
                <a:sym typeface="+mn-ea"/>
              </a:rPr>
              <a:t>的全局配置文件</a:t>
            </a:r>
            <a:r>
              <a:rPr lang="en-US" altLang="zh-CN" b="1">
                <a:solidFill>
                  <a:schemeClr val="bg1"/>
                </a:solidFill>
                <a:effectLst>
                  <a:outerShdw blurRad="38100" dist="19050" dir="2700000" algn="tl" rotWithShape="0">
                    <a:schemeClr val="dk1">
                      <a:alpha val="40000"/>
                    </a:schemeClr>
                  </a:outerShdw>
                </a:effectLst>
                <a:sym typeface="+mn-ea"/>
              </a:rPr>
              <a:t>mybatis-config.xml</a:t>
            </a:r>
            <a:r>
              <a:rPr lang="zh-CN" altLang="en-US" b="1">
                <a:solidFill>
                  <a:schemeClr val="bg1"/>
                </a:solidFill>
                <a:effectLst>
                  <a:outerShdw blurRad="38100" dist="19050" dir="2700000" algn="tl" rotWithShape="0">
                    <a:schemeClr val="dk1">
                      <a:alpha val="40000"/>
                    </a:schemeClr>
                  </a:outerShdw>
                </a:effectLst>
                <a:sym typeface="+mn-ea"/>
              </a:rPr>
              <a:t>（整合之后，就像纯粹是给实体类起别名的）</a:t>
            </a:r>
            <a:endParaRPr lang="en-US" altLang="zh-CN" b="1">
              <a:solidFill>
                <a:schemeClr val="bg1"/>
              </a:solidFill>
              <a:effectLst>
                <a:outerShdw blurRad="38100" dist="19050" dir="2700000" algn="tl" rotWithShape="0">
                  <a:schemeClr val="dk1">
                    <a:alpha val="40000"/>
                  </a:schemeClr>
                </a:outerShdw>
              </a:effectLst>
              <a:sym typeface="+mn-ea"/>
            </a:endParaRPr>
          </a:p>
          <a:p>
            <a:pPr algn="l"/>
            <a:r>
              <a:rPr lang="zh-CN" altLang="en-US" b="1">
                <a:solidFill>
                  <a:schemeClr val="bg1"/>
                </a:solidFill>
                <a:effectLst>
                  <a:outerShdw blurRad="38100" dist="19050" dir="2700000" algn="tl" rotWithShape="0">
                    <a:schemeClr val="dk1">
                      <a:alpha val="40000"/>
                    </a:schemeClr>
                  </a:outerShdw>
                </a:effectLst>
                <a:sym typeface="+mn-ea"/>
              </a:rPr>
              <a:t>    （</a:t>
            </a:r>
            <a:r>
              <a:rPr lang="en-US" altLang="zh-CN" b="1">
                <a:solidFill>
                  <a:schemeClr val="bg1"/>
                </a:solidFill>
                <a:effectLst>
                  <a:outerShdw blurRad="38100" dist="19050" dir="2700000" algn="tl" rotWithShape="0">
                    <a:schemeClr val="dk1">
                      <a:alpha val="40000"/>
                    </a:schemeClr>
                  </a:outerShdw>
                </a:effectLst>
                <a:sym typeface="+mn-ea"/>
              </a:rPr>
              <a:t>3</a:t>
            </a:r>
            <a:r>
              <a:rPr lang="zh-CN" altLang="en-US" b="1">
                <a:solidFill>
                  <a:schemeClr val="bg1"/>
                </a:solidFill>
                <a:effectLst>
                  <a:outerShdw blurRad="38100" dist="19050" dir="2700000" algn="tl" rotWithShape="0">
                    <a:schemeClr val="dk1">
                      <a:alpha val="40000"/>
                    </a:schemeClr>
                  </a:outerShdw>
                </a:effectLst>
                <a:sym typeface="+mn-ea"/>
              </a:rPr>
              <a:t>）重要的整合配置文件</a:t>
            </a:r>
            <a:r>
              <a:rPr lang="en-US" altLang="zh-CN" b="1">
                <a:solidFill>
                  <a:schemeClr val="bg1"/>
                </a:solidFill>
                <a:effectLst>
                  <a:outerShdw blurRad="38100" dist="19050" dir="2700000" algn="tl" rotWithShape="0">
                    <a:schemeClr val="dk1">
                      <a:alpha val="40000"/>
                    </a:schemeClr>
                  </a:outerShdw>
                </a:effectLst>
                <a:sym typeface="+mn-ea"/>
              </a:rPr>
              <a:t>spring-</a:t>
            </a:r>
            <a:r>
              <a:rPr lang="en-US" altLang="zh-CN" b="1">
                <a:solidFill>
                  <a:schemeClr val="bg1"/>
                </a:solidFill>
                <a:effectLst>
                  <a:outerShdw blurRad="38100" dist="19050" dir="2700000" algn="tl" rotWithShape="0">
                    <a:schemeClr val="dk1">
                      <a:alpha val="40000"/>
                    </a:schemeClr>
                  </a:outerShdw>
                </a:effectLst>
                <a:sym typeface="+mn-ea"/>
              </a:rPr>
              <a:t>mybatis</a:t>
            </a:r>
            <a:r>
              <a:rPr lang="en-US" altLang="zh-CN" b="1">
                <a:solidFill>
                  <a:schemeClr val="bg1"/>
                </a:solidFill>
                <a:effectLst>
                  <a:outerShdw blurRad="38100" dist="19050" dir="2700000" algn="tl" rotWithShape="0">
                    <a:schemeClr val="dk1">
                      <a:alpha val="40000"/>
                    </a:schemeClr>
                  </a:outerShdw>
                </a:effectLst>
                <a:sym typeface="+mn-ea"/>
              </a:rPr>
              <a:t>.xml</a:t>
            </a:r>
            <a:r>
              <a:rPr lang="zh-CN" altLang="en-US" b="1">
                <a:solidFill>
                  <a:schemeClr val="bg1"/>
                </a:solidFill>
                <a:effectLst>
                  <a:outerShdw blurRad="38100" dist="19050" dir="2700000" algn="tl" rotWithShape="0">
                    <a:schemeClr val="dk1">
                      <a:alpha val="40000"/>
                    </a:schemeClr>
                  </a:outerShdw>
                </a:effectLst>
                <a:sym typeface="+mn-ea"/>
              </a:rPr>
              <a:t>（主要有配置数据库、主动扫描和注入一些bean）</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zh-CN" altLang="en-US" b="1">
                <a:solidFill>
                  <a:schemeClr val="bg1"/>
                </a:solidFill>
                <a:effectLst>
                  <a:outerShdw blurRad="38100" dist="19050" dir="2700000" algn="tl" rotWithShape="0">
                    <a:schemeClr val="dk1">
                      <a:alpha val="40000"/>
                    </a:schemeClr>
                  </a:outerShdw>
                </a:effectLst>
                <a:sym typeface="+mn-ea"/>
              </a:rPr>
              <a:t>    （</a:t>
            </a:r>
            <a:r>
              <a:rPr lang="en-US" altLang="zh-CN" b="1">
                <a:solidFill>
                  <a:schemeClr val="bg1"/>
                </a:solidFill>
                <a:effectLst>
                  <a:outerShdw blurRad="38100" dist="19050" dir="2700000" algn="tl" rotWithShape="0">
                    <a:schemeClr val="dk1">
                      <a:alpha val="40000"/>
                    </a:schemeClr>
                  </a:outerShdw>
                </a:effectLst>
                <a:sym typeface="+mn-ea"/>
              </a:rPr>
              <a:t>4</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mybatis</a:t>
            </a:r>
            <a:r>
              <a:rPr lang="zh-CN" altLang="en-US" b="1">
                <a:solidFill>
                  <a:schemeClr val="bg1"/>
                </a:solidFill>
                <a:effectLst>
                  <a:outerShdw blurRad="38100" dist="19050" dir="2700000" algn="tl" rotWithShape="0">
                    <a:schemeClr val="dk1">
                      <a:alpha val="40000"/>
                    </a:schemeClr>
                  </a:outerShdw>
                </a:effectLst>
                <a:sym typeface="+mn-ea"/>
              </a:rPr>
              <a:t>的日志配置文件</a:t>
            </a:r>
            <a:r>
              <a:rPr lang="en-US" altLang="zh-CN" b="1">
                <a:solidFill>
                  <a:schemeClr val="bg1"/>
                </a:solidFill>
                <a:effectLst>
                  <a:outerShdw blurRad="38100" dist="19050" dir="2700000" algn="tl" rotWithShape="0">
                    <a:schemeClr val="dk1">
                      <a:alpha val="40000"/>
                    </a:schemeClr>
                  </a:outerShdw>
                </a:effectLst>
                <a:sym typeface="+mn-ea"/>
              </a:rPr>
              <a:t>log4j.properties</a:t>
            </a:r>
            <a:endParaRPr lang="en-US" altLang="zh-CN"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5</a:t>
            </a:r>
            <a:r>
              <a:rPr lang="zh-CN" altLang="en-US" b="1">
                <a:solidFill>
                  <a:schemeClr val="bg1"/>
                </a:solidFill>
                <a:effectLst>
                  <a:outerShdw blurRad="38100" dist="19050" dir="2700000" algn="tl" rotWithShape="0">
                    <a:schemeClr val="dk1">
                      <a:alpha val="40000"/>
                    </a:schemeClr>
                  </a:outerShdw>
                </a:effectLst>
                <a:sym typeface="+mn-ea"/>
              </a:rPr>
              <a:t>）创建实体类，对应表中的字段（</a:t>
            </a:r>
            <a:r>
              <a:rPr lang="en-US" altLang="zh-CN" b="1">
                <a:solidFill>
                  <a:schemeClr val="bg1"/>
                </a:solidFill>
                <a:effectLst>
                  <a:outerShdw blurRad="38100" dist="19050" dir="2700000" algn="tl" rotWithShape="0">
                    <a:schemeClr val="dk1">
                      <a:alpha val="40000"/>
                    </a:schemeClr>
                  </a:outerShdw>
                </a:effectLst>
                <a:sym typeface="+mn-ea"/>
              </a:rPr>
              <a:t>User.java</a:t>
            </a:r>
            <a:r>
              <a:rPr lang="zh-CN" altLang="en-US" b="1">
                <a:solidFill>
                  <a:schemeClr val="bg1"/>
                </a:solidFill>
                <a:effectLst>
                  <a:outerShdw blurRad="38100" dist="19050" dir="2700000" algn="tl" rotWithShape="0">
                    <a:schemeClr val="dk1">
                      <a:alpha val="40000"/>
                    </a:schemeClr>
                  </a:outerShdw>
                </a:effectLst>
                <a:sym typeface="+mn-ea"/>
              </a:rPr>
              <a:t>）</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6</a:t>
            </a:r>
            <a:r>
              <a:rPr lang="zh-CN" altLang="en-US" b="1">
                <a:solidFill>
                  <a:schemeClr val="bg1"/>
                </a:solidFill>
                <a:effectLst>
                  <a:outerShdw blurRad="38100" dist="19050" dir="2700000" algn="tl" rotWithShape="0">
                    <a:schemeClr val="dk1">
                      <a:alpha val="40000"/>
                    </a:schemeClr>
                  </a:outerShdw>
                </a:effectLst>
                <a:sym typeface="+mn-ea"/>
              </a:rPr>
              <a:t>）创建项目的</a:t>
            </a:r>
            <a:r>
              <a:rPr lang="en-US" altLang="zh-CN" b="1">
                <a:solidFill>
                  <a:schemeClr val="bg1"/>
                </a:solidFill>
                <a:effectLst>
                  <a:outerShdw blurRad="38100" dist="19050" dir="2700000" algn="tl" rotWithShape="0">
                    <a:schemeClr val="dk1">
                      <a:alpha val="40000"/>
                    </a:schemeClr>
                  </a:outerShdw>
                </a:effectLst>
                <a:sym typeface="+mn-ea"/>
              </a:rPr>
              <a:t>DAO</a:t>
            </a:r>
            <a:r>
              <a:rPr lang="zh-CN" altLang="en-US" b="1">
                <a:solidFill>
                  <a:schemeClr val="bg1"/>
                </a:solidFill>
                <a:effectLst>
                  <a:outerShdw blurRad="38100" dist="19050" dir="2700000" algn="tl" rotWithShape="0">
                    <a:schemeClr val="dk1">
                      <a:alpha val="40000"/>
                    </a:schemeClr>
                  </a:outerShdw>
                </a:effectLst>
                <a:sym typeface="+mn-ea"/>
              </a:rPr>
              <a:t>数据层（也可以叫</a:t>
            </a:r>
            <a:r>
              <a:rPr lang="en-US" altLang="zh-CN" b="1">
                <a:solidFill>
                  <a:schemeClr val="bg1"/>
                </a:solidFill>
                <a:effectLst>
                  <a:outerShdw blurRad="38100" dist="19050" dir="2700000" algn="tl" rotWithShape="0">
                    <a:schemeClr val="dk1">
                      <a:alpha val="40000"/>
                    </a:schemeClr>
                  </a:outerShdw>
                </a:effectLst>
                <a:sym typeface="+mn-ea"/>
              </a:rPr>
              <a:t>mapper</a:t>
            </a:r>
            <a:r>
              <a:rPr lang="zh-CN" altLang="en-US" b="1">
                <a:solidFill>
                  <a:schemeClr val="bg1"/>
                </a:solidFill>
                <a:effectLst>
                  <a:outerShdw blurRad="38100" dist="19050" dir="2700000" algn="tl" rotWithShape="0">
                    <a:schemeClr val="dk1">
                      <a:alpha val="40000"/>
                    </a:schemeClr>
                  </a:outerShdw>
                </a:effectLst>
                <a:sym typeface="+mn-ea"/>
              </a:rPr>
              <a:t>层了</a:t>
            </a:r>
            <a:r>
              <a:rPr lang="zh-CN" altLang="en-US" b="1">
                <a:solidFill>
                  <a:schemeClr val="bg1"/>
                </a:solidFill>
                <a:effectLst>
                  <a:outerShdw blurRad="38100" dist="19050" dir="2700000" algn="tl" rotWithShape="0">
                    <a:schemeClr val="dk1">
                      <a:alpha val="40000"/>
                    </a:schemeClr>
                  </a:outerShdw>
                </a:effectLst>
                <a:sym typeface="+mn-ea"/>
              </a:rPr>
              <a:t>），和</a:t>
            </a:r>
            <a:r>
              <a:rPr lang="en-US" altLang="zh-CN" b="1">
                <a:solidFill>
                  <a:schemeClr val="bg1"/>
                </a:solidFill>
                <a:effectLst>
                  <a:outerShdw blurRad="38100" dist="19050" dir="2700000" algn="tl" rotWithShape="0">
                    <a:schemeClr val="dk1">
                      <a:alpha val="40000"/>
                    </a:schemeClr>
                  </a:outerShdw>
                </a:effectLst>
                <a:sym typeface="+mn-ea"/>
              </a:rPr>
              <a:t>Service</a:t>
            </a:r>
            <a:r>
              <a:rPr lang="zh-CN" altLang="en-US" b="1">
                <a:solidFill>
                  <a:schemeClr val="bg1"/>
                </a:solidFill>
                <a:effectLst>
                  <a:outerShdw blurRad="38100" dist="19050" dir="2700000" algn="tl" rotWithShape="0">
                    <a:schemeClr val="dk1">
                      <a:alpha val="40000"/>
                    </a:schemeClr>
                  </a:outerShdw>
                </a:effectLst>
                <a:sym typeface="+mn-ea"/>
              </a:rPr>
              <a:t>服务层。</a:t>
            </a:r>
            <a:endParaRPr lang="en-US" altLang="zh-CN"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|-DAO</a:t>
            </a:r>
            <a:r>
              <a:rPr lang="zh-CN" altLang="en-US" b="1">
                <a:solidFill>
                  <a:schemeClr val="bg1"/>
                </a:solidFill>
                <a:effectLst>
                  <a:outerShdw blurRad="38100" dist="19050" dir="2700000" algn="tl" rotWithShape="0">
                    <a:schemeClr val="dk1">
                      <a:alpha val="40000"/>
                    </a:schemeClr>
                  </a:outerShdw>
                </a:effectLst>
                <a:sym typeface="+mn-ea"/>
              </a:rPr>
              <a:t>层：</a:t>
            </a:r>
            <a:r>
              <a:rPr lang="en-US" altLang="zh-CN" b="1">
                <a:solidFill>
                  <a:schemeClr val="bg1"/>
                </a:solidFill>
                <a:effectLst>
                  <a:outerShdw blurRad="38100" dist="19050" dir="2700000" algn="tl" rotWithShape="0">
                    <a:schemeClr val="dk1">
                      <a:alpha val="40000"/>
                    </a:schemeClr>
                  </a:outerShdw>
                </a:effectLst>
                <a:sym typeface="+mn-ea"/>
              </a:rPr>
              <a:t>DAO</a:t>
            </a:r>
            <a:r>
              <a:rPr lang="zh-CN" altLang="en-US" b="1">
                <a:solidFill>
                  <a:schemeClr val="bg1"/>
                </a:solidFill>
                <a:effectLst>
                  <a:outerShdw blurRad="38100" dist="19050" dir="2700000" algn="tl" rotWithShape="0">
                    <a:schemeClr val="dk1">
                      <a:alpha val="40000"/>
                    </a:schemeClr>
                  </a:outerShdw>
                </a:effectLst>
                <a:sym typeface="+mn-ea"/>
              </a:rPr>
              <a:t>接口（其实就是</a:t>
            </a:r>
            <a:r>
              <a:rPr lang="en-US" altLang="zh-CN" b="1">
                <a:solidFill>
                  <a:schemeClr val="bg1"/>
                </a:solidFill>
                <a:effectLst>
                  <a:outerShdw blurRad="38100" dist="19050" dir="2700000" algn="tl" rotWithShape="0">
                    <a:schemeClr val="dk1">
                      <a:alpha val="40000"/>
                    </a:schemeClr>
                  </a:outerShdw>
                </a:effectLst>
                <a:sym typeface="+mn-ea"/>
              </a:rPr>
              <a:t>MyBatis</a:t>
            </a:r>
            <a:r>
              <a:rPr lang="zh-CN" altLang="en-US" b="1">
                <a:solidFill>
                  <a:schemeClr val="bg1"/>
                </a:solidFill>
                <a:effectLst>
                  <a:outerShdw blurRad="38100" dist="19050" dir="2700000" algn="tl" rotWithShape="0">
                    <a:schemeClr val="dk1">
                      <a:alpha val="40000"/>
                    </a:schemeClr>
                  </a:outerShdw>
                </a:effectLst>
                <a:sym typeface="+mn-ea"/>
              </a:rPr>
              <a:t>中对应的</a:t>
            </a:r>
            <a:r>
              <a:rPr lang="en-US" altLang="zh-CN" b="1">
                <a:solidFill>
                  <a:schemeClr val="bg1"/>
                </a:solidFill>
                <a:effectLst>
                  <a:outerShdw blurRad="38100" dist="19050" dir="2700000" algn="tl" rotWithShape="0">
                    <a:schemeClr val="dk1">
                      <a:alpha val="40000"/>
                    </a:schemeClr>
                  </a:outerShdw>
                </a:effectLst>
                <a:sym typeface="+mn-ea"/>
              </a:rPr>
              <a:t>UserM</a:t>
            </a:r>
            <a:r>
              <a:rPr lang="en-US" altLang="zh-CN" b="1">
                <a:solidFill>
                  <a:schemeClr val="bg1"/>
                </a:solidFill>
                <a:effectLst>
                  <a:outerShdw blurRad="38100" dist="19050" dir="2700000" algn="tl" rotWithShape="0">
                    <a:schemeClr val="dk1">
                      <a:alpha val="40000"/>
                    </a:schemeClr>
                  </a:outerShdw>
                </a:effectLst>
                <a:sym typeface="+mn-ea"/>
              </a:rPr>
              <a:t>apper</a:t>
            </a:r>
            <a:r>
              <a:rPr lang="zh-CN" altLang="en-US" b="1">
                <a:solidFill>
                  <a:schemeClr val="bg1"/>
                </a:solidFill>
                <a:effectLst>
                  <a:outerShdw blurRad="38100" dist="19050" dir="2700000" algn="tl" rotWithShape="0">
                    <a:schemeClr val="dk1">
                      <a:alpha val="40000"/>
                    </a:schemeClr>
                  </a:outerShdw>
                </a:effectLst>
                <a:sym typeface="+mn-ea"/>
              </a:rPr>
              <a:t>接口，只声明数据库的操作方法）</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a:t>
            </a:r>
            <a:r>
              <a:rPr lang="zh-CN" altLang="en-US" b="1">
                <a:solidFill>
                  <a:schemeClr val="bg1"/>
                </a:solidFill>
                <a:effectLst>
                  <a:outerShdw blurRad="38100" dist="19050" dir="2700000" algn="tl" rotWithShape="0">
                    <a:schemeClr val="dk1">
                      <a:alpha val="40000"/>
                    </a:schemeClr>
                  </a:outerShdw>
                </a:effectLst>
                <a:sym typeface="+mn-ea"/>
              </a:rPr>
              <a:t>其实原本还有</a:t>
            </a:r>
            <a:r>
              <a:rPr lang="en-US" altLang="zh-CN" b="1">
                <a:solidFill>
                  <a:schemeClr val="bg1"/>
                </a:solidFill>
                <a:effectLst>
                  <a:outerShdw blurRad="38100" dist="19050" dir="2700000" algn="tl" rotWithShape="0">
                    <a:schemeClr val="dk1">
                      <a:alpha val="40000"/>
                    </a:schemeClr>
                  </a:outerShdw>
                </a:effectLst>
                <a:sym typeface="+mn-ea"/>
              </a:rPr>
              <a:t>DAO</a:t>
            </a:r>
            <a:r>
              <a:rPr lang="zh-CN" altLang="en-US" b="1">
                <a:solidFill>
                  <a:schemeClr val="bg1"/>
                </a:solidFill>
                <a:effectLst>
                  <a:outerShdw blurRad="38100" dist="19050" dir="2700000" algn="tl" rotWithShape="0">
                    <a:schemeClr val="dk1">
                      <a:alpha val="40000"/>
                    </a:schemeClr>
                  </a:outerShdw>
                </a:effectLst>
                <a:sym typeface="+mn-ea"/>
              </a:rPr>
              <a:t>的实现类，因为在对应的</a:t>
            </a:r>
            <a:r>
              <a:rPr lang="en-US" altLang="zh-CN" b="1">
                <a:solidFill>
                  <a:schemeClr val="bg1"/>
                </a:solidFill>
                <a:effectLst>
                  <a:outerShdw blurRad="38100" dist="19050" dir="2700000" algn="tl" rotWithShape="0">
                    <a:schemeClr val="dk1">
                      <a:alpha val="40000"/>
                    </a:schemeClr>
                  </a:outerShdw>
                </a:effectLst>
                <a:sym typeface="+mn-ea"/>
              </a:rPr>
              <a:t>UserMapper.xml</a:t>
            </a:r>
            <a:r>
              <a:rPr lang="zh-CN" altLang="en-US" b="1">
                <a:solidFill>
                  <a:schemeClr val="bg1"/>
                </a:solidFill>
                <a:effectLst>
                  <a:outerShdw blurRad="38100" dist="19050" dir="2700000" algn="tl" rotWithShape="0">
                    <a:schemeClr val="dk1">
                      <a:alpha val="40000"/>
                    </a:schemeClr>
                  </a:outerShdw>
                </a:effectLst>
                <a:sym typeface="+mn-ea"/>
              </a:rPr>
              <a:t>中配置好了</a:t>
            </a:r>
            <a:r>
              <a:rPr lang="en-US" altLang="zh-CN" b="1">
                <a:solidFill>
                  <a:schemeClr val="bg1"/>
                </a:solidFill>
                <a:effectLst>
                  <a:outerShdw blurRad="38100" dist="19050" dir="2700000" algn="tl" rotWithShape="0">
                    <a:schemeClr val="dk1">
                      <a:alpha val="40000"/>
                    </a:schemeClr>
                  </a:outerShdw>
                </a:effectLst>
                <a:sym typeface="+mn-ea"/>
              </a:rPr>
              <a:t>SQL</a:t>
            </a:r>
            <a:r>
              <a:rPr lang="zh-CN" altLang="en-US" b="1">
                <a:solidFill>
                  <a:schemeClr val="bg1"/>
                </a:solidFill>
                <a:effectLst>
                  <a:outerShdw blurRad="38100" dist="19050" dir="2700000" algn="tl" rotWithShape="0">
                    <a:schemeClr val="dk1">
                      <a:alpha val="40000"/>
                    </a:schemeClr>
                  </a:outerShdw>
                </a:effectLst>
                <a:sym typeface="+mn-ea"/>
              </a:rPr>
              <a:t>语句，所有不需要了。</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|-Service</a:t>
            </a:r>
            <a:r>
              <a:rPr lang="zh-CN" altLang="en-US" b="1">
                <a:solidFill>
                  <a:schemeClr val="bg1"/>
                </a:solidFill>
                <a:effectLst>
                  <a:outerShdw blurRad="38100" dist="19050" dir="2700000" algn="tl" rotWithShape="0">
                    <a:schemeClr val="dk1">
                      <a:alpha val="40000"/>
                    </a:schemeClr>
                  </a:outerShdw>
                </a:effectLst>
                <a:sym typeface="+mn-ea"/>
              </a:rPr>
              <a:t>层：</a:t>
            </a:r>
            <a:r>
              <a:rPr lang="en-US" altLang="zh-CN" b="1">
                <a:solidFill>
                  <a:schemeClr val="bg1"/>
                </a:solidFill>
                <a:effectLst>
                  <a:outerShdw blurRad="38100" dist="19050" dir="2700000" algn="tl" rotWithShape="0">
                    <a:schemeClr val="dk1">
                      <a:alpha val="40000"/>
                    </a:schemeClr>
                  </a:outerShdw>
                </a:effectLst>
                <a:sym typeface="+mn-ea"/>
              </a:rPr>
              <a:t>Service</a:t>
            </a:r>
            <a:r>
              <a:rPr lang="zh-CN" altLang="en-US" b="1">
                <a:solidFill>
                  <a:schemeClr val="bg1"/>
                </a:solidFill>
                <a:effectLst>
                  <a:outerShdw blurRad="38100" dist="19050" dir="2700000" algn="tl" rotWithShape="0">
                    <a:schemeClr val="dk1">
                      <a:alpha val="40000"/>
                    </a:schemeClr>
                  </a:outerShdw>
                </a:effectLst>
                <a:sym typeface="+mn-ea"/>
              </a:rPr>
              <a:t>接口（</a:t>
            </a:r>
            <a:r>
              <a:rPr lang="en-US" altLang="zh-CN" b="1">
                <a:solidFill>
                  <a:schemeClr val="bg1"/>
                </a:solidFill>
                <a:effectLst>
                  <a:outerShdw blurRad="38100" dist="19050" dir="2700000" algn="tl" rotWithShape="0">
                    <a:schemeClr val="dk1">
                      <a:alpha val="40000"/>
                    </a:schemeClr>
                  </a:outerShdw>
                </a:effectLst>
                <a:sym typeface="+mn-ea"/>
              </a:rPr>
              <a:t>UserService</a:t>
            </a:r>
            <a:r>
              <a:rPr lang="zh-CN" altLang="en-US" b="1">
                <a:solidFill>
                  <a:schemeClr val="bg1"/>
                </a:solidFill>
                <a:effectLst>
                  <a:outerShdw blurRad="38100" dist="19050" dir="2700000" algn="tl" rotWithShape="0">
                    <a:schemeClr val="dk1">
                      <a:alpha val="40000"/>
                    </a:schemeClr>
                  </a:outerShdw>
                </a:effectLst>
                <a:sym typeface="+mn-ea"/>
              </a:rPr>
              <a:t>）以及</a:t>
            </a:r>
            <a:r>
              <a:rPr lang="en-US" altLang="zh-CN" b="1">
                <a:solidFill>
                  <a:schemeClr val="bg1"/>
                </a:solidFill>
                <a:effectLst>
                  <a:outerShdw blurRad="38100" dist="19050" dir="2700000" algn="tl" rotWithShape="0">
                    <a:schemeClr val="dk1">
                      <a:alpha val="40000"/>
                    </a:schemeClr>
                  </a:outerShdw>
                </a:effectLst>
                <a:sym typeface="+mn-ea"/>
              </a:rPr>
              <a:t>Service</a:t>
            </a:r>
            <a:r>
              <a:rPr lang="zh-CN" altLang="en-US" b="1">
                <a:solidFill>
                  <a:schemeClr val="bg1"/>
                </a:solidFill>
                <a:effectLst>
                  <a:outerShdw blurRad="38100" dist="19050" dir="2700000" algn="tl" rotWithShape="0">
                    <a:schemeClr val="dk1">
                      <a:alpha val="40000"/>
                    </a:schemeClr>
                  </a:outerShdw>
                </a:effectLst>
                <a:sym typeface="+mn-ea"/>
              </a:rPr>
              <a:t>实现类（</a:t>
            </a:r>
            <a:r>
              <a:rPr lang="en-US" altLang="zh-CN" b="1">
                <a:solidFill>
                  <a:schemeClr val="bg1"/>
                </a:solidFill>
                <a:effectLst>
                  <a:outerShdw blurRad="38100" dist="19050" dir="2700000" algn="tl" rotWithShape="0">
                    <a:schemeClr val="dk1">
                      <a:alpha val="40000"/>
                    </a:schemeClr>
                  </a:outerShdw>
                </a:effectLst>
                <a:sym typeface="+mn-ea"/>
              </a:rPr>
              <a:t>UserServiceImpl</a:t>
            </a:r>
            <a:r>
              <a:rPr lang="zh-CN" altLang="en-US" b="1">
                <a:solidFill>
                  <a:schemeClr val="bg1"/>
                </a:solidFill>
                <a:effectLst>
                  <a:outerShdw blurRad="38100" dist="19050" dir="2700000" algn="tl" rotWithShape="0">
                    <a:schemeClr val="dk1">
                      <a:alpha val="40000"/>
                    </a:schemeClr>
                  </a:outerShdw>
                </a:effectLst>
                <a:sym typeface="+mn-ea"/>
              </a:rPr>
              <a:t>）</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a:t>
            </a:r>
            <a:r>
              <a:rPr lang="zh-CN" altLang="en-US" b="1">
                <a:solidFill>
                  <a:srgbClr val="FF0000"/>
                </a:solidFill>
                <a:effectLst>
                  <a:outerShdw blurRad="38100" dist="19050" dir="2700000" algn="tl" rotWithShape="0">
                    <a:schemeClr val="dk1">
                      <a:alpha val="40000"/>
                    </a:schemeClr>
                  </a:outerShdw>
                </a:effectLst>
                <a:sym typeface="+mn-ea"/>
              </a:rPr>
              <a:t>上述都需要使用注解配置 来实现扫描到</a:t>
            </a:r>
            <a:r>
              <a:rPr lang="en-US" altLang="zh-CN" b="1">
                <a:solidFill>
                  <a:srgbClr val="FF0000"/>
                </a:solidFill>
                <a:effectLst>
                  <a:outerShdw blurRad="38100" dist="19050" dir="2700000" algn="tl" rotWithShape="0">
                    <a:schemeClr val="dk1">
                      <a:alpha val="40000"/>
                    </a:schemeClr>
                  </a:outerShdw>
                </a:effectLst>
                <a:sym typeface="+mn-ea"/>
              </a:rPr>
              <a:t>Spring</a:t>
            </a:r>
            <a:r>
              <a:rPr lang="zh-CN" altLang="en-US" b="1">
                <a:solidFill>
                  <a:srgbClr val="FF0000"/>
                </a:solidFill>
                <a:effectLst>
                  <a:outerShdw blurRad="38100" dist="19050" dir="2700000" algn="tl" rotWithShape="0">
                    <a:schemeClr val="dk1">
                      <a:alpha val="40000"/>
                    </a:schemeClr>
                  </a:outerShdw>
                </a:effectLst>
                <a:sym typeface="+mn-ea"/>
              </a:rPr>
              <a:t>容器中 或 实现注入</a:t>
            </a:r>
            <a:endParaRPr lang="zh-CN" altLang="en-US" b="1">
              <a:solidFill>
                <a:srgbClr val="FF0000"/>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7</a:t>
            </a:r>
            <a:r>
              <a:rPr lang="zh-CN" altLang="en-US" b="1">
                <a:solidFill>
                  <a:schemeClr val="bg1"/>
                </a:solidFill>
                <a:effectLst>
                  <a:outerShdw blurRad="38100" dist="19050" dir="2700000" algn="tl" rotWithShape="0">
                    <a:schemeClr val="dk1">
                      <a:alpha val="40000"/>
                    </a:schemeClr>
                  </a:outerShdw>
                </a:effectLst>
                <a:sym typeface="+mn-ea"/>
              </a:rPr>
              <a:t>）创建</a:t>
            </a:r>
            <a:r>
              <a:rPr lang="en-US" altLang="zh-CN" b="1">
                <a:solidFill>
                  <a:schemeClr val="bg1"/>
                </a:solidFill>
                <a:effectLst>
                  <a:outerShdw blurRad="38100" dist="19050" dir="2700000" algn="tl" rotWithShape="0">
                    <a:schemeClr val="dk1">
                      <a:alpha val="40000"/>
                    </a:schemeClr>
                  </a:outerShdw>
                </a:effectLst>
                <a:sym typeface="+mn-ea"/>
              </a:rPr>
              <a:t>User</a:t>
            </a:r>
            <a:r>
              <a:rPr lang="zh-CN" altLang="en-US" b="1">
                <a:solidFill>
                  <a:schemeClr val="bg1"/>
                </a:solidFill>
                <a:effectLst>
                  <a:outerShdw blurRad="38100" dist="19050" dir="2700000" algn="tl" rotWithShape="0">
                    <a:schemeClr val="dk1">
                      <a:alpha val="40000"/>
                    </a:schemeClr>
                  </a:outerShdw>
                </a:effectLst>
                <a:sym typeface="+mn-ea"/>
              </a:rPr>
              <a:t>对应映射文件</a:t>
            </a:r>
            <a:r>
              <a:rPr lang="en-US" altLang="zh-CN" b="1">
                <a:solidFill>
                  <a:schemeClr val="bg1"/>
                </a:solidFill>
                <a:effectLst>
                  <a:outerShdw blurRad="38100" dist="19050" dir="2700000" algn="tl" rotWithShape="0">
                    <a:schemeClr val="dk1">
                      <a:alpha val="40000"/>
                    </a:schemeClr>
                  </a:outerShdw>
                </a:effectLst>
                <a:sym typeface="+mn-ea"/>
              </a:rPr>
              <a:t>——</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UserMapper.xml</a:t>
            </a:r>
            <a:r>
              <a:rPr lang="zh-CN" altLang="en-US" b="1">
                <a:solidFill>
                  <a:schemeClr val="bg1"/>
                </a:solidFill>
                <a:effectLst>
                  <a:outerShdw blurRad="38100" dist="19050" dir="2700000" algn="tl" rotWithShape="0">
                    <a:schemeClr val="dk1">
                      <a:alpha val="40000"/>
                    </a:schemeClr>
                  </a:outerShdw>
                </a:effectLst>
                <a:sym typeface="+mn-ea"/>
              </a:rPr>
              <a:t>配置文件，注意要与</a:t>
            </a:r>
            <a:r>
              <a:rPr lang="en-US" altLang="zh-CN" b="1">
                <a:solidFill>
                  <a:schemeClr val="bg1"/>
                </a:solidFill>
                <a:effectLst>
                  <a:outerShdw blurRad="38100" dist="19050" dir="2700000" algn="tl" rotWithShape="0">
                    <a:schemeClr val="dk1">
                      <a:alpha val="40000"/>
                    </a:schemeClr>
                  </a:outerShdw>
                </a:effectLst>
                <a:sym typeface="+mn-ea"/>
              </a:rPr>
              <a:t>UserMapper.java</a:t>
            </a:r>
            <a:r>
              <a:rPr lang="zh-CN" altLang="en-US" b="1">
                <a:solidFill>
                  <a:schemeClr val="bg1"/>
                </a:solidFill>
                <a:effectLst>
                  <a:outerShdw blurRad="38100" dist="19050" dir="2700000" algn="tl" rotWithShape="0">
                    <a:schemeClr val="dk1">
                      <a:alpha val="40000"/>
                    </a:schemeClr>
                  </a:outerShdw>
                </a:effectLst>
                <a:sym typeface="+mn-ea"/>
              </a:rPr>
              <a:t>放在一起，即都放在</a:t>
            </a:r>
            <a:r>
              <a:rPr lang="en-US" altLang="zh-CN" b="1">
                <a:solidFill>
                  <a:schemeClr val="bg1"/>
                </a:solidFill>
                <a:effectLst>
                  <a:outerShdw blurRad="38100" dist="19050" dir="2700000" algn="tl" rotWithShape="0">
                    <a:schemeClr val="dk1">
                      <a:alpha val="40000"/>
                    </a:schemeClr>
                  </a:outerShdw>
                </a:effectLst>
                <a:sym typeface="+mn-ea"/>
              </a:rPr>
              <a:t>dao	</a:t>
            </a:r>
            <a:r>
              <a:rPr lang="zh-CN" altLang="en-US" b="1">
                <a:solidFill>
                  <a:schemeClr val="bg1"/>
                </a:solidFill>
                <a:effectLst>
                  <a:outerShdw blurRad="38100" dist="19050" dir="2700000" algn="tl" rotWithShape="0">
                    <a:schemeClr val="dk1">
                      <a:alpha val="40000"/>
                    </a:schemeClr>
                  </a:outerShdw>
                </a:effectLst>
                <a:sym typeface="+mn-ea"/>
              </a:rPr>
              <a:t>层包中，因为这样保证路径一样，并且要在</a:t>
            </a:r>
            <a:r>
              <a:rPr lang="en-US" altLang="zh-CN" b="1">
                <a:solidFill>
                  <a:schemeClr val="bg1"/>
                </a:solidFill>
                <a:effectLst>
                  <a:outerShdw blurRad="38100" dist="19050" dir="2700000" algn="tl" rotWithShape="0">
                    <a:schemeClr val="dk1">
                      <a:alpha val="40000"/>
                    </a:schemeClr>
                  </a:outerShdw>
                </a:effectLst>
                <a:sym typeface="+mn-ea"/>
              </a:rPr>
              <a:t>Maven</a:t>
            </a:r>
            <a:r>
              <a:rPr lang="zh-CN" altLang="en-US" b="1">
                <a:solidFill>
                  <a:schemeClr val="bg1"/>
                </a:solidFill>
                <a:effectLst>
                  <a:outerShdw blurRad="38100" dist="19050" dir="2700000" algn="tl" rotWithShape="0">
                    <a:schemeClr val="dk1">
                      <a:alpha val="40000"/>
                    </a:schemeClr>
                  </a:outerShdw>
                </a:effectLst>
                <a:sym typeface="+mn-ea"/>
              </a:rPr>
              <a:t>项目中加配置，保证能扫描到</a:t>
            </a:r>
            <a:r>
              <a:rPr lang="en-US" altLang="zh-CN" b="1">
                <a:solidFill>
                  <a:schemeClr val="bg1"/>
                </a:solidFill>
                <a:effectLst>
                  <a:outerShdw blurRad="38100" dist="19050" dir="2700000" algn="tl" rotWithShape="0">
                    <a:schemeClr val="dk1">
                      <a:alpha val="40000"/>
                    </a:schemeClr>
                  </a:outerShdw>
                </a:effectLst>
                <a:sym typeface="+mn-ea"/>
              </a:rPr>
              <a:t>src/main/java</a:t>
            </a:r>
            <a:r>
              <a:rPr lang="zh-CN" altLang="en-US" b="1">
                <a:solidFill>
                  <a:schemeClr val="bg1"/>
                </a:solidFill>
                <a:effectLst>
                  <a:outerShdw blurRad="38100" dist="19050" dir="2700000" algn="tl" rotWithShape="0">
                    <a:schemeClr val="dk1">
                      <a:alpha val="40000"/>
                    </a:schemeClr>
                  </a:outerShdw>
                </a:effectLst>
                <a:sym typeface="+mn-ea"/>
              </a:rPr>
              <a:t>中的 </a:t>
            </a:r>
            <a:r>
              <a:rPr lang="en-US" altLang="zh-CN" b="1">
                <a:solidFill>
                  <a:schemeClr val="bg1"/>
                </a:solidFill>
                <a:effectLst>
                  <a:outerShdw blurRad="38100" dist="19050" dir="2700000" algn="tl" rotWithShape="0">
                    <a:schemeClr val="dk1">
                      <a:alpha val="40000"/>
                    </a:schemeClr>
                  </a:outerShdw>
                </a:effectLst>
                <a:sym typeface="+mn-ea"/>
              </a:rPr>
              <a:t>.xml</a:t>
            </a:r>
            <a:r>
              <a:rPr lang="zh-CN" altLang="en-US" b="1">
                <a:solidFill>
                  <a:schemeClr val="bg1"/>
                </a:solidFill>
                <a:effectLst>
                  <a:outerShdw blurRad="38100" dist="19050" dir="2700000" algn="tl" rotWithShape="0">
                    <a:schemeClr val="dk1">
                      <a:alpha val="40000"/>
                    </a:schemeClr>
                  </a:outerShdw>
                </a:effectLst>
                <a:sym typeface="+mn-ea"/>
              </a:rPr>
              <a:t>文件。</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8</a:t>
            </a:r>
            <a:r>
              <a:rPr lang="zh-CN" altLang="en-US" b="1">
                <a:solidFill>
                  <a:schemeClr val="bg1"/>
                </a:solidFill>
                <a:effectLst>
                  <a:outerShdw blurRad="38100" dist="19050" dir="2700000" algn="tl" rotWithShape="0">
                    <a:schemeClr val="dk1">
                      <a:alpha val="40000"/>
                    </a:schemeClr>
                  </a:outerShdw>
                </a:effectLst>
                <a:sym typeface="+mn-ea"/>
              </a:rPr>
              <a:t>）接下来开始整合</a:t>
            </a:r>
            <a:r>
              <a:rPr lang="en-US" altLang="zh-CN" b="1">
                <a:solidFill>
                  <a:schemeClr val="bg1"/>
                </a:solidFill>
                <a:effectLst>
                  <a:outerShdw blurRad="38100" dist="19050" dir="2700000" algn="tl" rotWithShape="0">
                    <a:schemeClr val="dk1">
                      <a:alpha val="40000"/>
                    </a:schemeClr>
                  </a:outerShdw>
                </a:effectLst>
                <a:sym typeface="+mn-ea"/>
              </a:rPr>
              <a:t>SpringMVC</a:t>
            </a:r>
            <a:r>
              <a:rPr lang="zh-CN" altLang="en-US" b="1">
                <a:solidFill>
                  <a:schemeClr val="bg1"/>
                </a:solidFill>
                <a:effectLst>
                  <a:outerShdw blurRad="38100" dist="19050" dir="2700000" algn="tl" rotWithShape="0">
                    <a:schemeClr val="dk1">
                      <a:alpha val="40000"/>
                    </a:schemeClr>
                  </a:outerShdw>
                </a:effectLst>
                <a:sym typeface="+mn-ea"/>
              </a:rPr>
              <a:t>：写</a:t>
            </a:r>
            <a:r>
              <a:rPr lang="en-US" altLang="zh-CN" b="1">
                <a:solidFill>
                  <a:schemeClr val="bg1"/>
                </a:solidFill>
                <a:effectLst>
                  <a:outerShdw blurRad="38100" dist="19050" dir="2700000" algn="tl" rotWithShape="0">
                    <a:schemeClr val="dk1">
                      <a:alpha val="40000"/>
                    </a:schemeClr>
                  </a:outerShdw>
                </a:effectLst>
                <a:sym typeface="+mn-ea"/>
              </a:rPr>
              <a:t>s</a:t>
            </a:r>
            <a:r>
              <a:rPr lang="en-US" altLang="zh-CN" b="1">
                <a:solidFill>
                  <a:schemeClr val="bg1"/>
                </a:solidFill>
                <a:effectLst>
                  <a:outerShdw blurRad="38100" dist="19050" dir="2700000" algn="tl" rotWithShape="0">
                    <a:schemeClr val="dk1">
                      <a:alpha val="40000"/>
                    </a:schemeClr>
                  </a:outerShdw>
                </a:effectLst>
                <a:sym typeface="+mn-ea"/>
              </a:rPr>
              <a:t>pring-mvc.xml</a:t>
            </a:r>
            <a:r>
              <a:rPr lang="zh-CN" altLang="en-US" b="1">
                <a:solidFill>
                  <a:schemeClr val="bg1"/>
                </a:solidFill>
                <a:effectLst>
                  <a:outerShdw blurRad="38100" dist="19050" dir="2700000" algn="tl" rotWithShape="0">
                    <a:schemeClr val="dk1">
                      <a:alpha val="40000"/>
                    </a:schemeClr>
                  </a:outerShdw>
                </a:effectLst>
                <a:sym typeface="+mn-ea"/>
              </a:rPr>
              <a:t>和</a:t>
            </a:r>
            <a:r>
              <a:rPr lang="en-US" altLang="zh-CN" b="1">
                <a:solidFill>
                  <a:schemeClr val="bg1"/>
                </a:solidFill>
                <a:effectLst>
                  <a:outerShdw blurRad="38100" dist="19050" dir="2700000" algn="tl" rotWithShape="0">
                    <a:schemeClr val="dk1">
                      <a:alpha val="40000"/>
                    </a:schemeClr>
                  </a:outerShdw>
                </a:effectLst>
                <a:sym typeface="+mn-ea"/>
              </a:rPr>
              <a:t>web.xml</a:t>
            </a:r>
            <a:r>
              <a:rPr lang="zh-CN" altLang="en-US" b="1">
                <a:solidFill>
                  <a:schemeClr val="bg1"/>
                </a:solidFill>
                <a:effectLst>
                  <a:outerShdw blurRad="38100" dist="19050" dir="2700000" algn="tl" rotWithShape="0">
                    <a:schemeClr val="dk1">
                      <a:alpha val="40000"/>
                    </a:schemeClr>
                  </a:outerShdw>
                </a:effectLst>
                <a:sym typeface="+mn-ea"/>
              </a:rPr>
              <a:t>配置文件</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zh-CN" altLang="en-US" b="1">
                <a:solidFill>
                  <a:schemeClr val="bg1"/>
                </a:solidFill>
                <a:effectLst>
                  <a:outerShdw blurRad="38100" dist="19050" dir="2700000" algn="tl" rotWithShape="0">
                    <a:schemeClr val="dk1">
                      <a:alpha val="40000"/>
                    </a:schemeClr>
                  </a:outerShdw>
                </a:effectLst>
                <a:sym typeface="+mn-ea"/>
              </a:rPr>
              <a:t>    （</a:t>
            </a:r>
            <a:r>
              <a:rPr lang="en-US" altLang="zh-CN" b="1">
                <a:solidFill>
                  <a:schemeClr val="bg1"/>
                </a:solidFill>
                <a:effectLst>
                  <a:outerShdw blurRad="38100" dist="19050" dir="2700000" algn="tl" rotWithShape="0">
                    <a:schemeClr val="dk1">
                      <a:alpha val="40000"/>
                    </a:schemeClr>
                  </a:outerShdw>
                </a:effectLst>
                <a:sym typeface="+mn-ea"/>
              </a:rPr>
              <a:t>9</a:t>
            </a:r>
            <a:r>
              <a:rPr lang="zh-CN" altLang="en-US" b="1">
                <a:solidFill>
                  <a:schemeClr val="bg1"/>
                </a:solidFill>
                <a:effectLst>
                  <a:outerShdw blurRad="38100" dist="19050" dir="2700000" algn="tl" rotWithShape="0">
                    <a:schemeClr val="dk1">
                      <a:alpha val="40000"/>
                    </a:schemeClr>
                  </a:outerShdw>
                </a:effectLst>
                <a:sym typeface="+mn-ea"/>
              </a:rPr>
              <a:t>）最后写</a:t>
            </a:r>
            <a:r>
              <a:rPr lang="en-US" altLang="zh-CN" b="1">
                <a:solidFill>
                  <a:schemeClr val="bg1"/>
                </a:solidFill>
                <a:effectLst>
                  <a:outerShdw blurRad="38100" dist="19050" dir="2700000" algn="tl" rotWithShape="0">
                    <a:schemeClr val="dk1">
                      <a:alpha val="40000"/>
                    </a:schemeClr>
                  </a:outerShdw>
                </a:effectLst>
                <a:sym typeface="+mn-ea"/>
              </a:rPr>
              <a:t>Controller</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JSP</a:t>
            </a:r>
            <a:r>
              <a:rPr lang="zh-CN" altLang="en-US" b="1">
                <a:solidFill>
                  <a:schemeClr val="bg1"/>
                </a:solidFill>
                <a:effectLst>
                  <a:outerShdw blurRad="38100" dist="19050" dir="2700000" algn="tl" rotWithShape="0">
                    <a:schemeClr val="dk1">
                      <a:alpha val="40000"/>
                    </a:schemeClr>
                  </a:outerShdw>
                </a:effectLst>
                <a:sym typeface="+mn-ea"/>
              </a:rPr>
              <a:t>页面。</a:t>
            </a:r>
            <a:endParaRPr lang="zh-CN" altLang="en-US" b="1">
              <a:solidFill>
                <a:schemeClr val="bg1"/>
              </a:solidFill>
              <a:effectLst>
                <a:outerShdw blurRad="38100" dist="19050" dir="2700000" algn="tl" rotWithShape="0">
                  <a:schemeClr val="dk1">
                    <a:alpha val="40000"/>
                  </a:schemeClr>
                </a:outerShdw>
              </a:effectLst>
              <a:sym typeface="+mn-ea"/>
            </a:endParaRPr>
          </a:p>
          <a:p>
            <a:pPr algn="l"/>
            <a:r>
              <a:rPr lang="en-US" altLang="zh-CN" b="1">
                <a:solidFill>
                  <a:schemeClr val="bg1"/>
                </a:solidFill>
                <a:effectLst>
                  <a:outerShdw blurRad="38100" dist="19050" dir="2700000" algn="tl" rotWithShape="0">
                    <a:schemeClr val="dk1">
                      <a:alpha val="40000"/>
                    </a:schemeClr>
                  </a:outerShdw>
                </a:effectLst>
                <a:sym typeface="+mn-ea"/>
              </a:rPr>
              <a:t>    </a:t>
            </a:r>
            <a:r>
              <a:rPr lang="zh-CN" altLang="en-US" b="1">
                <a:solidFill>
                  <a:schemeClr val="bg1"/>
                </a:solidFill>
                <a:effectLst>
                  <a:outerShdw blurRad="38100" dist="19050" dir="2700000" algn="tl" rotWithShape="0">
                    <a:schemeClr val="dk1">
                      <a:alpha val="40000"/>
                    </a:schemeClr>
                  </a:outerShdw>
                </a:effectLst>
                <a:sym typeface="+mn-ea"/>
              </a:rPr>
              <a:t>（</a:t>
            </a:r>
            <a:r>
              <a:rPr lang="en-US" altLang="zh-CN" b="1">
                <a:solidFill>
                  <a:schemeClr val="bg1"/>
                </a:solidFill>
                <a:effectLst>
                  <a:outerShdw blurRad="38100" dist="19050" dir="2700000" algn="tl" rotWithShape="0">
                    <a:schemeClr val="dk1">
                      <a:alpha val="40000"/>
                    </a:schemeClr>
                  </a:outerShdw>
                </a:effectLst>
                <a:sym typeface="+mn-ea"/>
              </a:rPr>
              <a:t>10</a:t>
            </a:r>
            <a:r>
              <a:rPr lang="zh-CN" altLang="en-US" b="1">
                <a:solidFill>
                  <a:schemeClr val="bg1"/>
                </a:solidFill>
                <a:effectLst>
                  <a:outerShdw blurRad="38100" dist="19050" dir="2700000" algn="tl" rotWithShape="0">
                    <a:schemeClr val="dk1">
                      <a:alpha val="40000"/>
                    </a:schemeClr>
                  </a:outerShdw>
                </a:effectLst>
                <a:sym typeface="+mn-ea"/>
              </a:rPr>
              <a:t>）测试，完成！！</a:t>
            </a:r>
            <a:endParaRPr lang="zh-CN" altLang="en-US" b="1">
              <a:solidFill>
                <a:schemeClr val="bg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 y="77470"/>
            <a:ext cx="12094845" cy="3692525"/>
          </a:xfrm>
          <a:prstGeom prst="rect">
            <a:avLst/>
          </a:prstGeom>
          <a:noFill/>
        </p:spPr>
        <p:txBody>
          <a:bodyPr wrap="square" rtlCol="0">
            <a:spAutoFit/>
          </a:bodyPr>
          <a:p>
            <a:r>
              <a:rPr lang="en-US" altLang="zh-CN" b="1">
                <a:solidFill>
                  <a:schemeClr val="bg1"/>
                </a:solidFill>
              </a:rPr>
              <a:t>	</a:t>
            </a:r>
            <a:r>
              <a:rPr lang="zh-CN" altLang="en-US" b="1">
                <a:solidFill>
                  <a:schemeClr val="bg1"/>
                </a:solidFill>
              </a:rPr>
              <a:t>按钮：</a:t>
            </a:r>
            <a:endParaRPr lang="zh-CN" altLang="en-US" b="1">
              <a:solidFill>
                <a:schemeClr val="bg1"/>
              </a:solidFill>
            </a:endParaRPr>
          </a:p>
          <a:p>
            <a:r>
              <a:rPr lang="en-US" altLang="zh-CN" b="1">
                <a:solidFill>
                  <a:schemeClr val="bg1"/>
                </a:solidFill>
              </a:rPr>
              <a:t>	</a:t>
            </a:r>
            <a:r>
              <a:rPr lang="en-US" altLang="zh-CN" b="1">
                <a:solidFill>
                  <a:schemeClr val="bg1"/>
                </a:solidFill>
                <a:sym typeface="+mn-ea"/>
              </a:rPr>
              <a:t>	</a:t>
            </a:r>
            <a:r>
              <a:rPr lang="zh-CN" altLang="en-US" b="1">
                <a:solidFill>
                  <a:schemeClr val="bg1"/>
                </a:solidFill>
                <a:sym typeface="+mn-ea"/>
              </a:rPr>
              <a:t>提交按钮：&lt;input type="submit" value="提交"&gt;</a:t>
            </a:r>
            <a:endParaRPr lang="zh-CN" altLang="en-US" b="1">
              <a:solidFill>
                <a:schemeClr val="bg1"/>
              </a:solidFill>
              <a:sym typeface="+mn-ea"/>
            </a:endParaRPr>
          </a:p>
          <a:p>
            <a:r>
              <a:rPr lang="zh-CN" altLang="en-US" b="1">
                <a:solidFill>
                  <a:schemeClr val="bg1"/>
                </a:solidFill>
                <a:sym typeface="+mn-ea"/>
              </a:rPr>
              <a:t>		重置按钮：&lt;input type="reset" value="重置"&gt;</a:t>
            </a:r>
            <a:endParaRPr lang="zh-CN" altLang="en-US" b="1">
              <a:solidFill>
                <a:schemeClr val="bg1"/>
              </a:solidFill>
              <a:sym typeface="+mn-ea"/>
            </a:endParaRPr>
          </a:p>
          <a:p>
            <a:r>
              <a:rPr lang="zh-CN" altLang="en-US" b="1">
                <a:solidFill>
                  <a:schemeClr val="bg1"/>
                </a:solidFill>
                <a:sym typeface="+mn-ea"/>
              </a:rPr>
              <a:t>		普通按钮：&lt;input type="button" value="取消"&gt;（通过</a:t>
            </a:r>
            <a:r>
              <a:rPr lang="en-US" altLang="zh-CN" b="1">
                <a:solidFill>
                  <a:schemeClr val="bg1"/>
                </a:solidFill>
                <a:sym typeface="+mn-ea"/>
              </a:rPr>
              <a:t>JS</a:t>
            </a:r>
            <a:r>
              <a:rPr lang="zh-CN" altLang="en-US" b="1">
                <a:solidFill>
                  <a:schemeClr val="bg1"/>
                </a:solidFill>
                <a:sym typeface="+mn-ea"/>
              </a:rPr>
              <a:t>控制功能）</a:t>
            </a:r>
            <a:endParaRPr lang="zh-CN" altLang="en-US" b="1">
              <a:solidFill>
                <a:schemeClr val="bg1"/>
              </a:solidFill>
              <a:sym typeface="+mn-ea"/>
            </a:endParaRPr>
          </a:p>
          <a:p>
            <a:r>
              <a:rPr lang="en-US" altLang="zh-CN" b="1">
                <a:solidFill>
                  <a:schemeClr val="bg1"/>
                </a:solidFill>
              </a:rPr>
              <a:t>	</a:t>
            </a:r>
            <a:r>
              <a:rPr lang="zh-CN" altLang="en-US" b="1">
                <a:solidFill>
                  <a:schemeClr val="bg1"/>
                </a:solidFill>
              </a:rPr>
              <a:t>下拉框：</a:t>
            </a:r>
            <a:r>
              <a:rPr lang="en-US" altLang="zh-CN" b="1">
                <a:solidFill>
                  <a:schemeClr val="bg1"/>
                </a:solidFill>
              </a:rPr>
              <a:t>&lt;select&gt;</a:t>
            </a:r>
            <a:endParaRPr lang="en-US" altLang="zh-CN" b="1">
              <a:solidFill>
                <a:schemeClr val="bg1"/>
              </a:solidFill>
            </a:endParaRPr>
          </a:p>
          <a:p>
            <a:r>
              <a:rPr lang="en-US" altLang="zh-CN" b="1">
                <a:solidFill>
                  <a:schemeClr val="bg1"/>
                </a:solidFill>
              </a:rPr>
              <a:t>			&lt;option value=”1”&gt;-</a:t>
            </a:r>
            <a:r>
              <a:rPr lang="zh-CN" altLang="en-US" b="1">
                <a:solidFill>
                  <a:schemeClr val="bg1"/>
                </a:solidFill>
              </a:rPr>
              <a:t>请选择</a:t>
            </a:r>
            <a:r>
              <a:rPr lang="en-US" altLang="zh-CN" b="1">
                <a:solidFill>
                  <a:schemeClr val="bg1"/>
                </a:solidFill>
              </a:rPr>
              <a:t>-&lt;/option&gt;</a:t>
            </a:r>
            <a:endParaRPr lang="en-US" altLang="zh-CN" b="1">
              <a:solidFill>
                <a:schemeClr val="bg1"/>
              </a:solidFill>
            </a:endParaRPr>
          </a:p>
          <a:p>
            <a:r>
              <a:rPr lang="en-US" altLang="zh-CN" b="1">
                <a:solidFill>
                  <a:schemeClr val="bg1"/>
                </a:solidFill>
                <a:sym typeface="+mn-ea"/>
              </a:rPr>
              <a:t>			&lt;option value=”2”&gt;</a:t>
            </a:r>
            <a:r>
              <a:rPr lang="zh-CN" altLang="en-US" b="1">
                <a:solidFill>
                  <a:schemeClr val="bg1"/>
                </a:solidFill>
                <a:sym typeface="+mn-ea"/>
              </a:rPr>
              <a:t>山东</a:t>
            </a:r>
            <a:r>
              <a:rPr lang="en-US" altLang="zh-CN" b="1">
                <a:solidFill>
                  <a:schemeClr val="bg1"/>
                </a:solidFill>
                <a:sym typeface="+mn-ea"/>
              </a:rPr>
              <a:t>&lt;/option&gt;</a:t>
            </a:r>
            <a:endParaRPr lang="en-US" altLang="zh-CN" b="1">
              <a:solidFill>
                <a:schemeClr val="bg1"/>
              </a:solidFill>
              <a:sym typeface="+mn-ea"/>
            </a:endParaRPr>
          </a:p>
          <a:p>
            <a:r>
              <a:rPr lang="en-US" altLang="zh-CN" b="1">
                <a:solidFill>
                  <a:schemeClr val="bg1"/>
                </a:solidFill>
                <a:sym typeface="+mn-ea"/>
              </a:rPr>
              <a:t>			&lt;option value=”3”&gt;</a:t>
            </a:r>
            <a:r>
              <a:rPr lang="zh-CN" altLang="en-US" b="1">
                <a:solidFill>
                  <a:schemeClr val="bg1"/>
                </a:solidFill>
                <a:sym typeface="+mn-ea"/>
              </a:rPr>
              <a:t>江西</a:t>
            </a:r>
            <a:r>
              <a:rPr lang="en-US" altLang="zh-CN" b="1">
                <a:solidFill>
                  <a:schemeClr val="bg1"/>
                </a:solidFill>
                <a:sym typeface="+mn-ea"/>
              </a:rPr>
              <a:t>&lt;/option&gt;</a:t>
            </a:r>
            <a:endParaRPr lang="en-US" altLang="zh-CN" b="1">
              <a:solidFill>
                <a:schemeClr val="bg1"/>
              </a:solidFill>
              <a:sym typeface="+mn-ea"/>
            </a:endParaRPr>
          </a:p>
          <a:p>
            <a:r>
              <a:rPr lang="en-US" altLang="zh-CN" b="1">
                <a:solidFill>
                  <a:schemeClr val="bg1"/>
                </a:solidFill>
              </a:rPr>
              <a:t>		&lt;/select&gt;</a:t>
            </a:r>
            <a:endParaRPr lang="en-US" altLang="zh-CN" b="1">
              <a:solidFill>
                <a:schemeClr val="bg1"/>
              </a:solidFill>
            </a:endParaRPr>
          </a:p>
          <a:p>
            <a:r>
              <a:rPr lang="en-US" altLang="zh-CN" b="1">
                <a:solidFill>
                  <a:schemeClr val="bg1"/>
                </a:solidFill>
              </a:rPr>
              <a:t>	</a:t>
            </a:r>
            <a:r>
              <a:rPr lang="zh-CN" altLang="en-US" b="1">
                <a:solidFill>
                  <a:schemeClr val="bg1"/>
                </a:solidFill>
              </a:rPr>
              <a:t>不可编辑的灰色文本框：</a:t>
            </a:r>
            <a:r>
              <a:rPr lang="en-US" altLang="zh-CN" b="1">
                <a:solidFill>
                  <a:schemeClr val="bg1"/>
                </a:solidFill>
              </a:rPr>
              <a:t>&lt;input type=”text” </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rPr>
              <a:t>disabled=”disabled”</a:t>
            </a:r>
            <a:r>
              <a:rPr lang="en-US" altLang="zh-CN" b="1">
                <a:solidFill>
                  <a:schemeClr val="bg1"/>
                </a:solidFill>
              </a:rPr>
              <a:t> value=”aaa”&gt;</a:t>
            </a:r>
            <a:endParaRPr lang="en-US" altLang="zh-CN" b="1">
              <a:solidFill>
                <a:schemeClr val="bg1"/>
              </a:solidFill>
            </a:endParaRPr>
          </a:p>
          <a:p>
            <a:endParaRPr lang="en-US" altLang="zh-CN" b="1">
              <a:solidFill>
                <a:schemeClr val="bg1"/>
              </a:solidFill>
            </a:endParaRPr>
          </a:p>
          <a:p>
            <a:endParaRPr lang="en-US" altLang="zh-CN" b="1">
              <a:solidFill>
                <a:schemeClr val="bg1"/>
              </a:solidFill>
            </a:endParaRPr>
          </a:p>
          <a:p>
            <a:endParaRPr lang="en-US" altLang="zh-CN" b="1">
              <a:solidFill>
                <a:schemeClr val="bg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2390" y="2306955"/>
            <a:ext cx="12047220" cy="829945"/>
          </a:xfrm>
          <a:prstGeom prst="rect">
            <a:avLst/>
          </a:prstGeom>
          <a:noFill/>
        </p:spPr>
        <p:txBody>
          <a:bodyPr wrap="square" rtlCol="0">
            <a:spAutoFit/>
          </a:bodyPr>
          <a:p>
            <a:pPr algn="ctr"/>
            <a:r>
              <a:rPr lang="en-US" altLang="zh-CN" sz="4800" b="1">
                <a:solidFill>
                  <a:schemeClr val="bg1"/>
                </a:solidFill>
              </a:rPr>
              <a:t>CSS</a:t>
            </a:r>
            <a:r>
              <a:rPr lang="zh-CN" altLang="en-US" sz="4800" b="1">
                <a:solidFill>
                  <a:schemeClr val="bg1"/>
                </a:solidFill>
              </a:rPr>
              <a:t>概述、简介以及使用</a:t>
            </a:r>
            <a:endParaRPr lang="zh-CN" altLang="en-US" sz="4800" b="1">
              <a:solidFill>
                <a:schemeClr val="bg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5885" y="87630"/>
            <a:ext cx="11960225" cy="6462395"/>
          </a:xfrm>
          <a:prstGeom prst="rect">
            <a:avLst/>
          </a:prstGeom>
          <a:noFill/>
        </p:spPr>
        <p:txBody>
          <a:bodyPr wrap="square" rtlCol="0">
            <a:spAutoFit/>
          </a:bodyPr>
          <a:p>
            <a:r>
              <a:rPr lang="zh-CN" altLang="en-US" b="1">
                <a:solidFill>
                  <a:schemeClr val="bg1"/>
                </a:solidFill>
              </a:rPr>
              <a:t>什么是</a:t>
            </a:r>
            <a:r>
              <a:rPr lang="en-US" altLang="zh-CN" b="1">
                <a:solidFill>
                  <a:schemeClr val="bg1"/>
                </a:solidFill>
              </a:rPr>
              <a:t>CSS</a:t>
            </a:r>
            <a:r>
              <a:rPr lang="zh-CN" altLang="en-US" b="1">
                <a:solidFill>
                  <a:schemeClr val="bg1"/>
                </a:solidFill>
              </a:rPr>
              <a:t>（</a:t>
            </a:r>
            <a:r>
              <a:rPr lang="en-US" altLang="zh-CN" b="1">
                <a:solidFill>
                  <a:schemeClr val="bg1"/>
                </a:solidFill>
              </a:rPr>
              <a:t>CSS</a:t>
            </a:r>
            <a:r>
              <a:rPr lang="zh-CN" altLang="en-US" b="1">
                <a:solidFill>
                  <a:schemeClr val="bg1"/>
                </a:solidFill>
              </a:rPr>
              <a:t>是给</a:t>
            </a:r>
            <a:r>
              <a:rPr lang="en-US" altLang="zh-CN" b="1">
                <a:solidFill>
                  <a:schemeClr val="bg1"/>
                </a:solidFill>
              </a:rPr>
              <a:t>HTML</a:t>
            </a:r>
            <a:r>
              <a:rPr lang="zh-CN" altLang="en-US" b="1">
                <a:solidFill>
                  <a:schemeClr val="bg1"/>
                </a:solidFill>
              </a:rPr>
              <a:t>化妆的）：</a:t>
            </a:r>
            <a:endParaRPr lang="zh-CN" altLang="en-US" b="1">
              <a:solidFill>
                <a:schemeClr val="bg1"/>
              </a:solidFill>
            </a:endParaRPr>
          </a:p>
          <a:p>
            <a:r>
              <a:rPr lang="en-US" altLang="zh-CN" b="1">
                <a:solidFill>
                  <a:schemeClr val="bg1"/>
                </a:solidFill>
              </a:rPr>
              <a:t>	CSS</a:t>
            </a:r>
            <a:r>
              <a:rPr lang="zh-CN" altLang="en-US" b="1">
                <a:solidFill>
                  <a:schemeClr val="bg1"/>
                </a:solidFill>
              </a:rPr>
              <a:t>指层叠样式表；</a:t>
            </a:r>
            <a:r>
              <a:rPr lang="en-US" altLang="zh-CN" b="1">
                <a:solidFill>
                  <a:schemeClr val="bg1"/>
                </a:solidFill>
              </a:rPr>
              <a:t>	</a:t>
            </a:r>
            <a:r>
              <a:rPr lang="zh-CN" altLang="en-US" b="1">
                <a:solidFill>
                  <a:schemeClr val="bg1"/>
                </a:solidFill>
              </a:rPr>
              <a:t>样式定义如何显示</a:t>
            </a:r>
            <a:r>
              <a:rPr lang="en-US" altLang="zh-CN" b="1">
                <a:solidFill>
                  <a:schemeClr val="bg1"/>
                </a:solidFill>
              </a:rPr>
              <a:t>HTML</a:t>
            </a:r>
            <a:r>
              <a:rPr lang="zh-CN" altLang="en-US" b="1">
                <a:solidFill>
                  <a:schemeClr val="bg1"/>
                </a:solidFill>
              </a:rPr>
              <a:t>元素；</a:t>
            </a:r>
            <a:r>
              <a:rPr lang="en-US" altLang="zh-CN" b="1">
                <a:solidFill>
                  <a:schemeClr val="bg1"/>
                </a:solidFill>
              </a:rPr>
              <a:t>	</a:t>
            </a:r>
            <a:r>
              <a:rPr lang="zh-CN" altLang="en-US" b="1">
                <a:solidFill>
                  <a:schemeClr val="bg1"/>
                </a:solidFill>
              </a:rPr>
              <a:t>样式通常存储在样式表中。</a:t>
            </a:r>
            <a:endParaRPr lang="zh-CN" altLang="en-US" b="1">
              <a:solidFill>
                <a:schemeClr val="bg1"/>
              </a:solidFill>
            </a:endParaRPr>
          </a:p>
          <a:p>
            <a:endParaRPr lang="zh-CN" altLang="en-US" b="1">
              <a:solidFill>
                <a:schemeClr val="bg1"/>
              </a:solidFill>
            </a:endParaRPr>
          </a:p>
          <a:p>
            <a:r>
              <a:rPr lang="zh-CN" altLang="en-US" b="1">
                <a:solidFill>
                  <a:schemeClr val="bg1"/>
                </a:solidFill>
              </a:rPr>
              <a:t>使用</a:t>
            </a:r>
            <a:r>
              <a:rPr lang="en-US" altLang="zh-CN" b="1">
                <a:solidFill>
                  <a:schemeClr val="bg1"/>
                </a:solidFill>
              </a:rPr>
              <a:t>CSS</a:t>
            </a:r>
            <a:r>
              <a:rPr lang="zh-CN" altLang="en-US" b="1">
                <a:solidFill>
                  <a:schemeClr val="bg1"/>
                </a:solidFill>
              </a:rPr>
              <a:t>：</a:t>
            </a:r>
            <a:endParaRPr lang="zh-CN" altLang="en-US" b="1">
              <a:solidFill>
                <a:schemeClr val="bg1"/>
              </a:solidFill>
            </a:endParaRPr>
          </a:p>
          <a:p>
            <a:r>
              <a:rPr lang="en-US" altLang="zh-CN" b="1">
                <a:solidFill>
                  <a:schemeClr val="bg1"/>
                </a:solidFill>
              </a:rPr>
              <a:t>	1</a:t>
            </a:r>
            <a:r>
              <a:rPr lang="zh-CN" altLang="en-US" b="1">
                <a:solidFill>
                  <a:schemeClr val="bg1"/>
                </a:solidFill>
              </a:rPr>
              <a:t>、</a:t>
            </a:r>
            <a:r>
              <a:rPr lang="zh-CN" altLang="en-US" b="1">
                <a:solidFill>
                  <a:schemeClr val="bg1"/>
                </a:solidFill>
                <a:sym typeface="+mn-ea"/>
              </a:rPr>
              <a:t>内联方式：样式定义在单个的</a:t>
            </a:r>
            <a:r>
              <a:rPr lang="en-US" altLang="zh-CN" b="1">
                <a:solidFill>
                  <a:schemeClr val="bg1"/>
                </a:solidFill>
                <a:sym typeface="+mn-ea"/>
              </a:rPr>
              <a:t>HTML</a:t>
            </a:r>
            <a:r>
              <a:rPr lang="zh-CN" altLang="en-US" b="1">
                <a:solidFill>
                  <a:schemeClr val="bg1"/>
                </a:solidFill>
                <a:sym typeface="+mn-ea"/>
              </a:rPr>
              <a:t>元素中。（</a:t>
            </a:r>
            <a:r>
              <a:rPr lang="en-US" altLang="zh-CN" b="1">
                <a:solidFill>
                  <a:schemeClr val="bg1"/>
                </a:solidFill>
                <a:sym typeface="+mn-ea"/>
              </a:rPr>
              <a:t>style</a:t>
            </a:r>
            <a:r>
              <a:rPr lang="zh-CN" altLang="en-US" b="1">
                <a:solidFill>
                  <a:schemeClr val="bg1"/>
                </a:solidFill>
                <a:sym typeface="+mn-ea"/>
              </a:rPr>
              <a:t>属性中写样式）</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、内部样式表：样式定义在</a:t>
            </a:r>
            <a:r>
              <a:rPr lang="en-US" altLang="zh-CN" b="1">
                <a:solidFill>
                  <a:schemeClr val="bg1"/>
                </a:solidFill>
                <a:sym typeface="+mn-ea"/>
              </a:rPr>
              <a:t>HTML</a:t>
            </a:r>
            <a:r>
              <a:rPr lang="zh-CN" altLang="en-US" b="1">
                <a:solidFill>
                  <a:schemeClr val="bg1"/>
                </a:solidFill>
                <a:sym typeface="+mn-ea"/>
              </a:rPr>
              <a:t>页的头元素中。</a:t>
            </a:r>
            <a:r>
              <a:rPr lang="en-US" altLang="zh-CN" b="1">
                <a:solidFill>
                  <a:schemeClr val="bg1"/>
                </a:solidFill>
                <a:sym typeface="+mn-ea"/>
              </a:rPr>
              <a:t>(</a:t>
            </a:r>
            <a:r>
              <a:rPr lang="zh-CN" altLang="en-US" b="1">
                <a:solidFill>
                  <a:schemeClr val="bg1"/>
                </a:solidFill>
                <a:sym typeface="+mn-ea"/>
              </a:rPr>
              <a:t>在</a:t>
            </a:r>
            <a:r>
              <a:rPr lang="en-US" altLang="zh-CN" b="1">
                <a:solidFill>
                  <a:schemeClr val="bg1"/>
                </a:solidFill>
                <a:sym typeface="+mn-ea"/>
              </a:rPr>
              <a:t>&lt;head&gt;</a:t>
            </a:r>
            <a:r>
              <a:rPr lang="zh-CN" altLang="en-US" b="1">
                <a:solidFill>
                  <a:schemeClr val="bg1"/>
                </a:solidFill>
                <a:sym typeface="+mn-ea"/>
              </a:rPr>
              <a:t>元素中</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例如：</a:t>
            </a:r>
            <a:r>
              <a:rPr lang="en-US" altLang="zh-CN" b="1">
                <a:solidFill>
                  <a:schemeClr val="bg1"/>
                </a:solidFill>
                <a:sym typeface="+mn-ea"/>
              </a:rPr>
              <a:t>&lt;head&gt;</a:t>
            </a:r>
            <a:endParaRPr lang="en-US" altLang="zh-CN" b="1">
              <a:solidFill>
                <a:schemeClr val="bg1"/>
              </a:solidFill>
              <a:sym typeface="+mn-ea"/>
            </a:endParaRPr>
          </a:p>
          <a:p>
            <a:r>
              <a:rPr lang="en-US" altLang="zh-CN" b="1">
                <a:solidFill>
                  <a:schemeClr val="bg1"/>
                </a:solidFill>
                <a:sym typeface="+mn-ea"/>
              </a:rPr>
              <a:t>				&lt;style type=”text/css”&gt;</a:t>
            </a:r>
            <a:endParaRPr lang="en-US" altLang="zh-CN" b="1">
              <a:solidFill>
                <a:schemeClr val="bg1"/>
              </a:solidFill>
              <a:sym typeface="+mn-ea"/>
            </a:endParaRPr>
          </a:p>
          <a:p>
            <a:r>
              <a:rPr lang="en-US" altLang="zh-CN" b="1">
                <a:solidFill>
                  <a:schemeClr val="bg1"/>
                </a:solidFill>
                <a:sym typeface="+mn-ea"/>
              </a:rPr>
              <a:t>					h2{</a:t>
            </a:r>
            <a:endParaRPr lang="en-US" altLang="zh-CN" b="1">
              <a:solidFill>
                <a:schemeClr val="bg1"/>
              </a:solidFill>
              <a:sym typeface="+mn-ea"/>
            </a:endParaRPr>
          </a:p>
          <a:p>
            <a:r>
              <a:rPr lang="en-US" altLang="zh-CN" b="1">
                <a:solidFill>
                  <a:schemeClr val="bg1"/>
                </a:solidFill>
                <a:sym typeface="+mn-ea"/>
              </a:rPr>
              <a:t>						color:red;</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&lt;/style&gt;</a:t>
            </a:r>
            <a:endParaRPr lang="en-US" altLang="zh-CN" b="1">
              <a:solidFill>
                <a:schemeClr val="bg1"/>
              </a:solidFill>
              <a:sym typeface="+mn-ea"/>
            </a:endParaRPr>
          </a:p>
          <a:p>
            <a:r>
              <a:rPr lang="en-US" altLang="zh-CN" b="1">
                <a:solidFill>
                  <a:schemeClr val="bg1"/>
                </a:solidFill>
                <a:sym typeface="+mn-ea"/>
              </a:rPr>
              <a:t>		           &lt;/head&gt;</a:t>
            </a:r>
            <a:endParaRPr lang="en-US" altLang="zh-CN"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、外部样式表：将样式定义在一个外部的</a:t>
            </a:r>
            <a:r>
              <a:rPr lang="en-US" altLang="zh-CN" b="1">
                <a:solidFill>
                  <a:schemeClr val="bg1"/>
                </a:solidFill>
                <a:sym typeface="+mn-ea"/>
              </a:rPr>
              <a:t>CSS</a:t>
            </a:r>
            <a:r>
              <a:rPr lang="zh-CN" altLang="en-US" b="1">
                <a:solidFill>
                  <a:schemeClr val="bg1"/>
                </a:solidFill>
                <a:sym typeface="+mn-ea"/>
              </a:rPr>
              <a:t>文件中</a:t>
            </a:r>
            <a:r>
              <a:rPr lang="en-US" altLang="zh-CN" b="1">
                <a:solidFill>
                  <a:schemeClr val="bg1"/>
                </a:solidFill>
                <a:sym typeface="+mn-ea"/>
              </a:rPr>
              <a:t>(.css</a:t>
            </a:r>
            <a:r>
              <a:rPr lang="zh-CN" altLang="en-US" b="1">
                <a:solidFill>
                  <a:schemeClr val="bg1"/>
                </a:solidFill>
                <a:sym typeface="+mn-ea"/>
              </a:rPr>
              <a:t>文件</a:t>
            </a:r>
            <a:r>
              <a:rPr lang="en-US" altLang="zh-CN" b="1">
                <a:solidFill>
                  <a:schemeClr val="bg1"/>
                </a:solidFill>
                <a:sym typeface="+mn-ea"/>
              </a:rPr>
              <a:t>)</a:t>
            </a:r>
            <a:r>
              <a:rPr lang="zh-CN" altLang="en-US" b="1">
                <a:solidFill>
                  <a:schemeClr val="bg1"/>
                </a:solidFill>
                <a:sym typeface="+mn-ea"/>
              </a:rPr>
              <a:t>，由</a:t>
            </a:r>
            <a:r>
              <a:rPr lang="en-US" altLang="zh-CN" b="1">
                <a:solidFill>
                  <a:schemeClr val="bg1"/>
                </a:solidFill>
                <a:sym typeface="+mn-ea"/>
              </a:rPr>
              <a:t>HTML</a:t>
            </a:r>
            <a:r>
              <a:rPr lang="zh-CN" altLang="en-US" b="1">
                <a:solidFill>
                  <a:schemeClr val="bg1"/>
                </a:solidFill>
                <a:sym typeface="+mn-ea"/>
              </a:rPr>
              <a:t>页面引用样式表文件</a:t>
            </a:r>
            <a:endParaRPr lang="zh-CN" altLang="en-US" b="1">
              <a:solidFill>
                <a:schemeClr val="bg1"/>
              </a:solidFill>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做项目的时候一定使用的是外部样式表。</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a:t>
            </a:r>
            <a:r>
              <a:rPr lang="zh-CN" altLang="en-US" b="1">
                <a:solidFill>
                  <a:schemeClr val="bg1"/>
                </a:solidFill>
                <a:sym typeface="+mn-ea"/>
              </a:rPr>
              <a:t>使用</a:t>
            </a:r>
            <a:r>
              <a:rPr lang="en-US" altLang="zh-CN" b="1">
                <a:solidFill>
                  <a:schemeClr val="bg1"/>
                </a:solidFill>
                <a:sym typeface="+mn-ea"/>
              </a:rPr>
              <a:t>&lt;link&gt;</a:t>
            </a:r>
            <a:r>
              <a:rPr lang="zh-CN" altLang="en-US" b="1">
                <a:solidFill>
                  <a:schemeClr val="bg1"/>
                </a:solidFill>
                <a:sym typeface="+mn-ea"/>
              </a:rPr>
              <a:t>标签引用</a:t>
            </a:r>
            <a:r>
              <a:rPr lang="en-US" altLang="zh-CN" b="1">
                <a:solidFill>
                  <a:schemeClr val="bg1"/>
                </a:solidFill>
                <a:sym typeface="+mn-ea"/>
              </a:rPr>
              <a:t>.css</a:t>
            </a:r>
            <a:r>
              <a:rPr lang="zh-CN" altLang="en-US" b="1">
                <a:solidFill>
                  <a:schemeClr val="bg1"/>
                </a:solidFill>
                <a:sym typeface="+mn-ea"/>
              </a:rPr>
              <a:t>文件&lt;link rel="stylesheet" type="text/css" href="css/demo3.css"&gt;</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CSS</a:t>
            </a:r>
            <a:r>
              <a:rPr lang="zh-CN" altLang="en-US" b="1">
                <a:solidFill>
                  <a:schemeClr val="bg1"/>
                </a:solidFill>
                <a:sym typeface="+mn-ea"/>
              </a:rPr>
              <a:t>语法：</a:t>
            </a:r>
            <a:endParaRPr lang="zh-CN" altLang="en-US" b="1">
              <a:solidFill>
                <a:schemeClr val="bg1"/>
              </a:solidFill>
              <a:sym typeface="+mn-ea"/>
            </a:endParaRPr>
          </a:p>
          <a:p>
            <a:r>
              <a:rPr lang="en-US" altLang="zh-CN" b="1">
                <a:solidFill>
                  <a:schemeClr val="bg1"/>
                </a:solidFill>
                <a:sym typeface="+mn-ea"/>
              </a:rPr>
              <a:t>	CSS</a:t>
            </a:r>
            <a:r>
              <a:rPr lang="zh-CN" altLang="en-US" b="1">
                <a:solidFill>
                  <a:schemeClr val="bg1"/>
                </a:solidFill>
                <a:sym typeface="+mn-ea"/>
              </a:rPr>
              <a:t>语法规范：多个样式规则组成，每个样式规则有两个部分：选择器和样式声明</a:t>
            </a:r>
            <a:endParaRPr lang="zh-CN" altLang="en-US" b="1">
              <a:solidFill>
                <a:schemeClr val="bg1"/>
              </a:solidFill>
              <a:sym typeface="+mn-ea"/>
            </a:endParaRPr>
          </a:p>
          <a:p>
            <a:r>
              <a:rPr lang="en-US" altLang="zh-CN" b="1">
                <a:sym typeface="+mn-ea"/>
              </a:rPr>
              <a:t>	</a:t>
            </a:r>
            <a:endParaRPr lang="en-US" altLang="zh-CN" b="1">
              <a:sym typeface="+mn-ea"/>
            </a:endParaRPr>
          </a:p>
          <a:p>
            <a:endParaRPr lang="zh-CN" altLang="en-US" b="1">
              <a:sym typeface="+mn-ea"/>
            </a:endParaRPr>
          </a:p>
          <a:p>
            <a:endParaRPr lang="zh-CN" altLang="en-US" b="1">
              <a:sym typeface="+mn-ea"/>
            </a:endParaRPr>
          </a:p>
          <a:p>
            <a:r>
              <a:rPr lang="en-US" altLang="zh-CN" b="1">
                <a:sym typeface="+mn-ea"/>
              </a:rPr>
              <a:t>	</a:t>
            </a:r>
            <a:r>
              <a:rPr lang="zh-CN" altLang="en-US" b="1">
                <a:sym typeface="+mn-ea"/>
              </a:rPr>
              <a:t>选择器</a:t>
            </a:r>
            <a:r>
              <a:rPr lang="en-US" altLang="zh-CN" b="1">
                <a:sym typeface="+mn-ea"/>
              </a:rPr>
              <a:t>	     </a:t>
            </a:r>
            <a:r>
              <a:rPr lang="zh-CN" altLang="en-US" b="1">
                <a:sym typeface="+mn-ea"/>
              </a:rPr>
              <a:t>声明</a:t>
            </a:r>
            <a:r>
              <a:rPr lang="en-US" altLang="zh-CN" b="1">
                <a:sym typeface="+mn-ea"/>
              </a:rPr>
              <a:t>	          </a:t>
            </a:r>
            <a:r>
              <a:rPr lang="zh-CN" altLang="en-US" b="1">
                <a:sym typeface="+mn-ea"/>
              </a:rPr>
              <a:t>声明</a:t>
            </a:r>
            <a:r>
              <a:rPr lang="en-US" altLang="zh-CN" b="1">
                <a:sym typeface="+mn-ea"/>
              </a:rPr>
              <a:t>		</a:t>
            </a:r>
            <a:r>
              <a:rPr lang="zh-CN" altLang="en-US" b="1">
                <a:sym typeface="+mn-ea"/>
              </a:rPr>
              <a:t>属性</a:t>
            </a:r>
            <a:r>
              <a:rPr lang="en-US" altLang="zh-CN" b="1">
                <a:sym typeface="+mn-ea"/>
              </a:rPr>
              <a:t>	</a:t>
            </a:r>
            <a:r>
              <a:rPr lang="zh-CN" altLang="en-US" b="1">
                <a:sym typeface="+mn-ea"/>
              </a:rPr>
              <a:t>值</a:t>
            </a:r>
            <a:endParaRPr lang="zh-CN" altLang="en-US" b="1">
              <a:sym typeface="+mn-ea"/>
            </a:endParaRPr>
          </a:p>
        </p:txBody>
      </p:sp>
      <p:sp>
        <p:nvSpPr>
          <p:cNvPr id="3" name="圆角矩形 2"/>
          <p:cNvSpPr/>
          <p:nvPr/>
        </p:nvSpPr>
        <p:spPr>
          <a:xfrm>
            <a:off x="1140460" y="5372100"/>
            <a:ext cx="591820" cy="425450"/>
          </a:xfrm>
          <a:prstGeom prst="round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h1</a:t>
            </a:r>
            <a:endParaRPr lang="en-US" altLang="zh-CN" b="1">
              <a:solidFill>
                <a:schemeClr val="tx1"/>
              </a:solidFill>
            </a:endParaRPr>
          </a:p>
        </p:txBody>
      </p:sp>
      <p:sp>
        <p:nvSpPr>
          <p:cNvPr id="4" name="圆角矩形 3"/>
          <p:cNvSpPr/>
          <p:nvPr/>
        </p:nvSpPr>
        <p:spPr>
          <a:xfrm>
            <a:off x="1809115" y="5372100"/>
            <a:ext cx="3056890" cy="425450"/>
          </a:xfrm>
          <a:prstGeom prst="round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{color:red;   font-size:14px;}</a:t>
            </a:r>
            <a:endParaRPr lang="en-US" altLang="zh-CN" b="1">
              <a:solidFill>
                <a:schemeClr val="tx1"/>
              </a:solidFill>
            </a:endParaRPr>
          </a:p>
        </p:txBody>
      </p:sp>
      <p:cxnSp>
        <p:nvCxnSpPr>
          <p:cNvPr id="5" name="直接箭头连接符 4"/>
          <p:cNvCxnSpPr/>
          <p:nvPr/>
        </p:nvCxnSpPr>
        <p:spPr>
          <a:xfrm flipH="1">
            <a:off x="1433195" y="5797550"/>
            <a:ext cx="5715" cy="33782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2435860" y="5739130"/>
            <a:ext cx="81280" cy="3962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942465" y="5720080"/>
            <a:ext cx="96710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142615" y="5720080"/>
            <a:ext cx="15557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3837940" y="5720080"/>
            <a:ext cx="41910" cy="4737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3509010" y="5681345"/>
            <a:ext cx="2146300" cy="638175"/>
          </a:xfrm>
          <a:prstGeom prst="bentConnector3">
            <a:avLst>
              <a:gd name="adj1" fmla="val 29"/>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p:nvPr/>
        </p:nvCxnSpPr>
        <p:spPr>
          <a:xfrm>
            <a:off x="4446905" y="5691505"/>
            <a:ext cx="2233295" cy="743585"/>
          </a:xfrm>
          <a:prstGeom prst="bentConnector3">
            <a:avLst>
              <a:gd name="adj1" fmla="val 91157"/>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7625"/>
            <a:ext cx="12027535" cy="368300"/>
          </a:xfrm>
          <a:prstGeom prst="rect">
            <a:avLst/>
          </a:prstGeom>
          <a:noFill/>
        </p:spPr>
        <p:txBody>
          <a:bodyPr wrap="square" rtlCol="0">
            <a:spAutoFit/>
          </a:bodyPr>
          <a:p>
            <a:r>
              <a:rPr lang="zh-CN" altLang="en-US" b="1">
                <a:solidFill>
                  <a:schemeClr val="bg1"/>
                </a:solidFill>
                <a:sym typeface="+mn-ea"/>
              </a:rPr>
              <a:t>学习</a:t>
            </a:r>
            <a:endParaRPr lang="zh-CN" altLang="en-US" b="1">
              <a:solidFill>
                <a:schemeClr val="bg1"/>
              </a:solidFill>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625" y="78105"/>
            <a:ext cx="11979275" cy="7570470"/>
          </a:xfrm>
          <a:prstGeom prst="rect">
            <a:avLst/>
          </a:prstGeom>
          <a:noFill/>
        </p:spPr>
        <p:txBody>
          <a:bodyPr wrap="square" rtlCol="0">
            <a:spAutoFit/>
          </a:bodyPr>
          <a:p>
            <a:r>
              <a:rPr lang="en-US" altLang="zh-CN" b="1">
                <a:solidFill>
                  <a:schemeClr val="bg1"/>
                </a:solidFill>
              </a:rPr>
              <a:t>CSS</a:t>
            </a:r>
            <a:r>
              <a:rPr lang="zh-CN" altLang="en-US" b="1">
                <a:solidFill>
                  <a:schemeClr val="bg1"/>
                </a:solidFill>
              </a:rPr>
              <a:t>规则特性：</a:t>
            </a:r>
            <a:endParaRPr lang="zh-CN" altLang="en-US" b="1">
              <a:solidFill>
                <a:schemeClr val="bg1"/>
              </a:solidFill>
            </a:endParaRPr>
          </a:p>
          <a:p>
            <a:r>
              <a:rPr lang="en-US" altLang="zh-CN" b="1">
                <a:solidFill>
                  <a:schemeClr val="bg1"/>
                </a:solidFill>
              </a:rPr>
              <a:t>	-</a:t>
            </a:r>
            <a:r>
              <a:rPr lang="zh-CN" altLang="en-US" b="1">
                <a:solidFill>
                  <a:schemeClr val="bg1"/>
                </a:solidFill>
              </a:rPr>
              <a:t>继承性：父元素的</a:t>
            </a:r>
            <a:r>
              <a:rPr lang="en-US" altLang="zh-CN" b="1">
                <a:solidFill>
                  <a:schemeClr val="bg1"/>
                </a:solidFill>
              </a:rPr>
              <a:t>CSS</a:t>
            </a:r>
            <a:r>
              <a:rPr lang="zh-CN" altLang="en-US" b="1">
                <a:solidFill>
                  <a:schemeClr val="bg1"/>
                </a:solidFill>
              </a:rPr>
              <a:t>的声明可以被子元素继承，如字体、颜色等。</a:t>
            </a:r>
            <a:endParaRPr lang="zh-CN" altLang="en-US" b="1">
              <a:solidFill>
                <a:schemeClr val="bg1"/>
              </a:solidFill>
            </a:endParaRPr>
          </a:p>
          <a:p>
            <a:r>
              <a:rPr lang="en-US" altLang="zh-CN" b="1">
                <a:solidFill>
                  <a:schemeClr val="bg1"/>
                </a:solidFill>
              </a:rPr>
              <a:t>	-</a:t>
            </a:r>
            <a:r>
              <a:rPr lang="zh-CN" altLang="en-US" b="1">
                <a:solidFill>
                  <a:schemeClr val="bg1"/>
                </a:solidFill>
              </a:rPr>
              <a:t>层叠性：同一元素若存在多个</a:t>
            </a:r>
            <a:r>
              <a:rPr lang="en-US" altLang="zh-CN" b="1">
                <a:solidFill>
                  <a:schemeClr val="bg1"/>
                </a:solidFill>
              </a:rPr>
              <a:t>CSS</a:t>
            </a:r>
            <a:r>
              <a:rPr lang="zh-CN" altLang="en-US" b="1">
                <a:solidFill>
                  <a:schemeClr val="bg1"/>
                </a:solidFill>
              </a:rPr>
              <a:t>规则，对于不冲突的声明可以叠加。</a:t>
            </a:r>
            <a:endParaRPr lang="zh-CN" altLang="en-US" b="1">
              <a:solidFill>
                <a:schemeClr val="bg1"/>
              </a:solidFill>
            </a:endParaRPr>
          </a:p>
          <a:p>
            <a:r>
              <a:rPr lang="en-US" altLang="zh-CN" b="1">
                <a:solidFill>
                  <a:schemeClr val="bg1"/>
                </a:solidFill>
              </a:rPr>
              <a:t>	-</a:t>
            </a:r>
            <a:r>
              <a:rPr lang="zh-CN" altLang="en-US" b="1">
                <a:solidFill>
                  <a:schemeClr val="bg1"/>
                </a:solidFill>
              </a:rPr>
              <a:t>优先级：同一元素若存在多个</a:t>
            </a:r>
            <a:r>
              <a:rPr lang="en-US" altLang="zh-CN" b="1">
                <a:solidFill>
                  <a:schemeClr val="bg1"/>
                </a:solidFill>
              </a:rPr>
              <a:t>CSS</a:t>
            </a:r>
            <a:r>
              <a:rPr lang="zh-CN" altLang="en-US" b="1">
                <a:solidFill>
                  <a:schemeClr val="bg1"/>
                </a:solidFill>
              </a:rPr>
              <a:t>规则，对于冲突的声明以优先级高者为准。</a:t>
            </a:r>
            <a:endParaRPr lang="zh-CN" altLang="en-US" b="1">
              <a:solidFill>
                <a:schemeClr val="bg1"/>
              </a:solidFill>
            </a:endParaRPr>
          </a:p>
          <a:p>
            <a:r>
              <a:rPr lang="en-US" altLang="zh-CN" b="1">
                <a:solidFill>
                  <a:schemeClr val="bg1"/>
                </a:solidFill>
              </a:rPr>
              <a:t>		</a:t>
            </a:r>
            <a:r>
              <a:rPr lang="zh-CN" altLang="en-US" b="1">
                <a:solidFill>
                  <a:schemeClr val="bg1"/>
                </a:solidFill>
              </a:rPr>
              <a:t>优先级介绍：</a:t>
            </a:r>
            <a:r>
              <a:rPr lang="en-US" altLang="zh-CN" b="1">
                <a:solidFill>
                  <a:schemeClr val="bg1"/>
                </a:solidFill>
              </a:rPr>
              <a:t>			      </a:t>
            </a:r>
            <a:r>
              <a:rPr lang="zh-CN" altLang="en-US" b="1">
                <a:solidFill>
                  <a:schemeClr val="bg1"/>
                </a:solidFill>
              </a:rPr>
              <a:t>就近原则：</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r>
              <a:rPr lang="en-US" altLang="zh-CN" b="1">
                <a:solidFill>
                  <a:schemeClr val="bg1"/>
                </a:solidFill>
              </a:rPr>
              <a:t>CSS</a:t>
            </a:r>
            <a:r>
              <a:rPr lang="zh-CN" altLang="en-US" b="1">
                <a:solidFill>
                  <a:schemeClr val="bg1"/>
                </a:solidFill>
              </a:rPr>
              <a:t>选择器：</a:t>
            </a:r>
            <a:endParaRPr lang="zh-CN" altLang="en-US" b="1">
              <a:solidFill>
                <a:schemeClr val="bg1"/>
              </a:solidFill>
            </a:endParaRPr>
          </a:p>
          <a:p>
            <a:r>
              <a:rPr lang="en-US" altLang="zh-CN" b="1">
                <a:solidFill>
                  <a:schemeClr val="bg1"/>
                </a:solidFill>
              </a:rPr>
              <a:t>	</a:t>
            </a:r>
            <a:r>
              <a:rPr lang="zh-CN" altLang="en-US" b="1">
                <a:solidFill>
                  <a:schemeClr val="bg1"/>
                </a:solidFill>
              </a:rPr>
              <a:t>（</a:t>
            </a:r>
            <a:r>
              <a:rPr lang="en-US" altLang="zh-CN" b="1">
                <a:solidFill>
                  <a:schemeClr val="bg1"/>
                </a:solidFill>
              </a:rPr>
              <a:t>1</a:t>
            </a:r>
            <a:r>
              <a:rPr lang="zh-CN" altLang="en-US" b="1">
                <a:solidFill>
                  <a:schemeClr val="bg1"/>
                </a:solidFill>
              </a:rPr>
              <a:t>）元素选择器：通过元素名来选择</a:t>
            </a:r>
            <a:r>
              <a:rPr lang="en-US" altLang="zh-CN" b="1">
                <a:solidFill>
                  <a:schemeClr val="bg1"/>
                </a:solidFill>
              </a:rPr>
              <a:t>css</a:t>
            </a:r>
            <a:r>
              <a:rPr lang="zh-CN" altLang="en-US" b="1">
                <a:solidFill>
                  <a:schemeClr val="bg1"/>
                </a:solidFill>
              </a:rPr>
              <a:t>作用的目标。比如：</a:t>
            </a:r>
            <a:r>
              <a:rPr lang="en-US" altLang="zh-CN" b="1">
                <a:solidFill>
                  <a:schemeClr val="bg1"/>
                </a:solidFill>
              </a:rPr>
              <a:t>&lt;p&gt;</a:t>
            </a:r>
            <a:r>
              <a:rPr lang="zh-CN" altLang="en-US" b="1">
                <a:solidFill>
                  <a:schemeClr val="bg1"/>
                </a:solidFill>
              </a:rPr>
              <a:t>、</a:t>
            </a:r>
            <a:r>
              <a:rPr lang="en-US" altLang="zh-CN" b="1">
                <a:solidFill>
                  <a:schemeClr val="bg1"/>
                </a:solidFill>
              </a:rPr>
              <a:t>&lt;h1&gt;</a:t>
            </a:r>
            <a:r>
              <a:rPr lang="zh-CN" altLang="en-US" b="1">
                <a:solidFill>
                  <a:schemeClr val="bg1"/>
                </a:solidFill>
              </a:rPr>
              <a:t>等 </a:t>
            </a:r>
            <a:endParaRPr lang="zh-CN" altLang="en-US" b="1">
              <a:solidFill>
                <a:schemeClr val="bg1"/>
              </a:solidFill>
            </a:endParaRPr>
          </a:p>
          <a:p>
            <a:r>
              <a:rPr lang="en-US" altLang="zh-CN" b="1">
                <a:solidFill>
                  <a:schemeClr val="tx1"/>
                </a:solidFill>
              </a:rPr>
              <a:t>		</a:t>
            </a:r>
            <a:r>
              <a:rPr lang="zh-CN" altLang="en-US" b="1">
                <a:solidFill>
                  <a:srgbClr val="FF0000"/>
                </a:solidFill>
              </a:rPr>
              <a:t>如果页面中有多个相同的元素需要重用同样的效果，建议使用元素选择器。</a:t>
            </a:r>
            <a:endParaRPr lang="zh-CN" altLang="en-US" b="1">
              <a:solidFill>
                <a:srgbClr val="FF0000"/>
              </a:solidFill>
            </a:endParaRPr>
          </a:p>
          <a:p>
            <a:r>
              <a:rPr lang="en-US" altLang="zh-CN" b="1">
                <a:solidFill>
                  <a:schemeClr val="tx1"/>
                </a:solidFill>
              </a:rPr>
              <a:t>	</a:t>
            </a:r>
            <a:r>
              <a:rPr lang="en-US" altLang="zh-CN" b="1">
                <a:solidFill>
                  <a:schemeClr val="bg1"/>
                </a:solidFill>
              </a:rPr>
              <a:t>	p{</a:t>
            </a:r>
            <a:endParaRPr lang="en-US" altLang="zh-CN" b="1">
              <a:solidFill>
                <a:schemeClr val="bg1"/>
              </a:solidFill>
            </a:endParaRPr>
          </a:p>
          <a:p>
            <a:r>
              <a:rPr lang="en-US" altLang="zh-CN" b="1">
                <a:solidFill>
                  <a:schemeClr val="bg1"/>
                </a:solidFill>
              </a:rPr>
              <a:t>			color:blue;</a:t>
            </a:r>
            <a:endParaRPr lang="en-US" altLang="zh-CN" b="1">
              <a:solidFill>
                <a:schemeClr val="bg1"/>
              </a:solidFill>
            </a:endParaRPr>
          </a:p>
          <a:p>
            <a:r>
              <a:rPr lang="en-US" altLang="zh-CN" b="1">
                <a:solidFill>
                  <a:schemeClr val="bg1"/>
                </a:solidFill>
              </a:rPr>
              <a:t>		}</a:t>
            </a:r>
            <a:endParaRPr lang="en-US" altLang="zh-CN" b="1">
              <a:solidFill>
                <a:schemeClr val="bg1"/>
              </a:solidFill>
            </a:endParaRPr>
          </a:p>
          <a:p>
            <a:r>
              <a:rPr lang="en-US" altLang="zh-CN" b="1">
                <a:solidFill>
                  <a:schemeClr val="bg1"/>
                </a:solidFill>
              </a:rPr>
              <a:t>	</a:t>
            </a:r>
            <a:r>
              <a:rPr lang="zh-CN" altLang="en-US" b="1">
                <a:solidFill>
                  <a:schemeClr val="bg1"/>
                </a:solidFill>
              </a:rPr>
              <a:t>（</a:t>
            </a:r>
            <a:r>
              <a:rPr lang="en-US" altLang="zh-CN" b="1">
                <a:solidFill>
                  <a:schemeClr val="bg1"/>
                </a:solidFill>
              </a:rPr>
              <a:t>2</a:t>
            </a:r>
            <a:r>
              <a:rPr lang="zh-CN" altLang="en-US" b="1">
                <a:solidFill>
                  <a:schemeClr val="bg1"/>
                </a:solidFill>
              </a:rPr>
              <a:t>）类选择器：所有能够附带</a:t>
            </a:r>
            <a:r>
              <a:rPr lang="en-US" altLang="zh-CN" b="1">
                <a:solidFill>
                  <a:schemeClr val="bg1"/>
                </a:solidFill>
              </a:rPr>
              <a:t>class</a:t>
            </a:r>
            <a:r>
              <a:rPr lang="zh-CN" altLang="en-US" b="1">
                <a:solidFill>
                  <a:schemeClr val="bg1"/>
                </a:solidFill>
              </a:rPr>
              <a:t>属性的元素都可以使用此样式声明。</a:t>
            </a:r>
            <a:endParaRPr lang="zh-CN" altLang="en-US" b="1">
              <a:solidFill>
                <a:schemeClr val="bg1"/>
              </a:solidFill>
            </a:endParaRPr>
          </a:p>
          <a:p>
            <a:r>
              <a:rPr lang="en-US" altLang="zh-CN" b="1">
                <a:solidFill>
                  <a:schemeClr val="bg1"/>
                </a:solidFill>
              </a:rPr>
              <a:t>		-</a:t>
            </a:r>
            <a:r>
              <a:rPr lang="zh-CN" altLang="en-US" b="1">
                <a:solidFill>
                  <a:schemeClr val="bg1"/>
                </a:solidFill>
              </a:rPr>
              <a:t>将元素的</a:t>
            </a:r>
            <a:r>
              <a:rPr lang="en-US" altLang="zh-CN" b="1">
                <a:solidFill>
                  <a:schemeClr val="bg1"/>
                </a:solidFill>
              </a:rPr>
              <a:t>class</a:t>
            </a:r>
            <a:r>
              <a:rPr lang="zh-CN" altLang="en-US" b="1">
                <a:solidFill>
                  <a:schemeClr val="bg1"/>
                </a:solidFill>
              </a:rPr>
              <a:t>属性的值设置为样式类名。</a:t>
            </a:r>
            <a:endParaRPr lang="zh-CN" altLang="en-US" b="1">
              <a:solidFill>
                <a:schemeClr val="bg1"/>
              </a:solidFill>
            </a:endParaRPr>
          </a:p>
          <a:p>
            <a:r>
              <a:rPr lang="en-US" altLang="zh-CN" b="1">
                <a:solidFill>
                  <a:srgbClr val="FF0000"/>
                </a:solidFill>
              </a:rPr>
              <a:t>		</a:t>
            </a:r>
            <a:r>
              <a:rPr lang="zh-CN" altLang="en-US" b="1">
                <a:solidFill>
                  <a:srgbClr val="FF0000"/>
                </a:solidFill>
              </a:rPr>
              <a:t>如果页面中有多个不同的元素需要重用同样的效果，建议使用类选择器。</a:t>
            </a:r>
            <a:endParaRPr lang="zh-CN" altLang="en-US" b="1">
              <a:solidFill>
                <a:srgbClr val="FF0000"/>
              </a:solidFill>
            </a:endParaRPr>
          </a:p>
          <a:p>
            <a:r>
              <a:rPr lang="en-US" altLang="zh-CN" b="1">
                <a:solidFill>
                  <a:schemeClr val="tx1"/>
                </a:solidFill>
              </a:rPr>
              <a:t>		</a:t>
            </a:r>
            <a:r>
              <a:rPr lang="en-US" altLang="zh-CN" b="1">
                <a:solidFill>
                  <a:schemeClr val="bg1"/>
                </a:solidFill>
              </a:rPr>
              <a:t>&lt;h2 class=”important”&gt;</a:t>
            </a:r>
            <a:r>
              <a:rPr lang="zh-CN" altLang="en-US" b="1">
                <a:solidFill>
                  <a:schemeClr val="bg1"/>
                </a:solidFill>
              </a:rPr>
              <a:t>二级标题</a:t>
            </a:r>
            <a:r>
              <a:rPr lang="en-US" altLang="zh-CN" b="1">
                <a:solidFill>
                  <a:schemeClr val="bg1"/>
                </a:solidFill>
              </a:rPr>
              <a:t>&lt;/h2&gt;</a:t>
            </a:r>
            <a:endParaRPr lang="en-US" altLang="zh-CN" b="1">
              <a:solidFill>
                <a:schemeClr val="bg1"/>
              </a:solidFill>
            </a:endParaRPr>
          </a:p>
          <a:p>
            <a:r>
              <a:rPr lang="en-US" altLang="zh-CN" b="1">
                <a:solidFill>
                  <a:schemeClr val="bg1"/>
                </a:solidFill>
              </a:rPr>
              <a:t>		&lt;h3 class=”important”&gt;</a:t>
            </a:r>
            <a:r>
              <a:rPr lang="zh-CN" altLang="en-US" b="1">
                <a:solidFill>
                  <a:schemeClr val="bg1"/>
                </a:solidFill>
              </a:rPr>
              <a:t>三级标题</a:t>
            </a:r>
            <a:r>
              <a:rPr lang="en-US" altLang="zh-CN" b="1">
                <a:solidFill>
                  <a:schemeClr val="bg1"/>
                </a:solidFill>
              </a:rPr>
              <a:t>&lt;/h3&gt;</a:t>
            </a:r>
            <a:endParaRPr lang="en-US" altLang="zh-CN" b="1">
              <a:solidFill>
                <a:schemeClr val="bg1"/>
              </a:solidFill>
            </a:endParaRPr>
          </a:p>
          <a:p>
            <a:r>
              <a:rPr lang="en-US" altLang="zh-CN" b="1">
                <a:solidFill>
                  <a:schemeClr val="bg1"/>
                </a:solidFill>
              </a:rPr>
              <a:t>		.important{</a:t>
            </a:r>
            <a:endParaRPr lang="en-US" altLang="zh-CN" b="1">
              <a:solidFill>
                <a:schemeClr val="bg1"/>
              </a:solidFill>
            </a:endParaRPr>
          </a:p>
          <a:p>
            <a:r>
              <a:rPr lang="en-US" altLang="zh-CN" b="1">
                <a:solidFill>
                  <a:schemeClr val="bg1"/>
                </a:solidFill>
              </a:rPr>
              <a:t>			color:blue ;	</a:t>
            </a:r>
            <a:endParaRPr lang="en-US" altLang="zh-CN" b="1">
              <a:solidFill>
                <a:schemeClr val="bg1"/>
              </a:solidFill>
            </a:endParaRPr>
          </a:p>
          <a:p>
            <a:r>
              <a:rPr lang="en-US" altLang="zh-CN" b="1">
                <a:solidFill>
                  <a:schemeClr val="bg1"/>
                </a:solidFill>
              </a:rPr>
              <a:t>		}</a:t>
            </a:r>
            <a:endParaRPr lang="en-US" altLang="zh-CN" b="1">
              <a:solidFill>
                <a:schemeClr val="bg1"/>
              </a:solidFill>
            </a:endParaRPr>
          </a:p>
          <a:p>
            <a:r>
              <a:rPr lang="en-US" altLang="zh-CN" b="1">
                <a:solidFill>
                  <a:schemeClr val="tx1"/>
                </a:solidFill>
              </a:rPr>
              <a:t>	</a:t>
            </a:r>
            <a:endParaRPr lang="en-US" altLang="zh-CN" b="1">
              <a:solidFill>
                <a:schemeClr val="tx1"/>
              </a:solidFill>
            </a:endParaRPr>
          </a:p>
          <a:p>
            <a:r>
              <a:rPr lang="en-US" altLang="zh-CN" b="1">
                <a:solidFill>
                  <a:schemeClr val="tx1"/>
                </a:solidFill>
              </a:rPr>
              <a:t>	</a:t>
            </a:r>
            <a:endParaRPr lang="en-US" altLang="zh-CN" b="1">
              <a:solidFill>
                <a:schemeClr val="tx1"/>
              </a:solidFill>
            </a:endParaRPr>
          </a:p>
        </p:txBody>
      </p:sp>
      <p:pic>
        <p:nvPicPr>
          <p:cNvPr id="3" name="图片 2"/>
          <p:cNvPicPr>
            <a:picLocks noChangeAspect="1"/>
          </p:cNvPicPr>
          <p:nvPr/>
        </p:nvPicPr>
        <p:blipFill>
          <a:blip r:embed="rId1"/>
          <a:stretch>
            <a:fillRect/>
          </a:stretch>
        </p:blipFill>
        <p:spPr>
          <a:xfrm>
            <a:off x="3576955" y="1224280"/>
            <a:ext cx="2243455" cy="1964055"/>
          </a:xfrm>
          <a:prstGeom prst="rect">
            <a:avLst/>
          </a:prstGeom>
        </p:spPr>
      </p:pic>
      <p:pic>
        <p:nvPicPr>
          <p:cNvPr id="4" name="图片 3"/>
          <p:cNvPicPr>
            <a:picLocks noChangeAspect="1"/>
          </p:cNvPicPr>
          <p:nvPr/>
        </p:nvPicPr>
        <p:blipFill>
          <a:blip r:embed="rId2"/>
          <a:stretch>
            <a:fillRect/>
          </a:stretch>
        </p:blipFill>
        <p:spPr>
          <a:xfrm>
            <a:off x="7431405" y="1224280"/>
            <a:ext cx="2226310" cy="21043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7625" y="78105"/>
            <a:ext cx="11979275" cy="6462395"/>
          </a:xfrm>
          <a:prstGeom prst="rect">
            <a:avLst/>
          </a:prstGeom>
          <a:noFill/>
        </p:spPr>
        <p:txBody>
          <a:bodyPr wrap="square" rtlCol="0">
            <a:spAutoFit/>
          </a:bodyPr>
          <a:p>
            <a:r>
              <a:rPr lang="en-US" altLang="zh-CN" b="1">
                <a:solidFill>
                  <a:schemeClr val="tx1"/>
                </a:solidFill>
              </a:rPr>
              <a:t>	</a:t>
            </a:r>
            <a:r>
              <a:rPr lang="zh-CN" altLang="en-US" b="1">
                <a:solidFill>
                  <a:schemeClr val="bg1"/>
                </a:solidFill>
              </a:rPr>
              <a:t>（</a:t>
            </a:r>
            <a:r>
              <a:rPr lang="en-US" altLang="zh-CN" b="1">
                <a:solidFill>
                  <a:schemeClr val="bg1"/>
                </a:solidFill>
              </a:rPr>
              <a:t>3</a:t>
            </a:r>
            <a:r>
              <a:rPr lang="zh-CN" altLang="en-US" b="1">
                <a:solidFill>
                  <a:schemeClr val="bg1"/>
                </a:solidFill>
              </a:rPr>
              <a:t>）</a:t>
            </a:r>
            <a:r>
              <a:rPr lang="en-US" altLang="zh-CN" b="1">
                <a:solidFill>
                  <a:schemeClr val="bg1"/>
                </a:solidFill>
              </a:rPr>
              <a:t>id</a:t>
            </a:r>
            <a:r>
              <a:rPr lang="zh-CN" altLang="en-US" b="1">
                <a:solidFill>
                  <a:schemeClr val="bg1"/>
                </a:solidFill>
              </a:rPr>
              <a:t>选择器：仅作用于</a:t>
            </a:r>
            <a:r>
              <a:rPr lang="en-US" altLang="zh-CN" b="1">
                <a:solidFill>
                  <a:schemeClr val="bg1"/>
                </a:solidFill>
              </a:rPr>
              <a:t>id</a:t>
            </a:r>
            <a:r>
              <a:rPr lang="zh-CN" altLang="en-US" b="1">
                <a:solidFill>
                  <a:schemeClr val="bg1"/>
                </a:solidFill>
              </a:rPr>
              <a:t>属性的值，语法为：</a:t>
            </a:r>
            <a:r>
              <a:rPr lang="en-US" altLang="zh-CN" b="1">
                <a:solidFill>
                  <a:schemeClr val="bg1"/>
                </a:solidFill>
              </a:rPr>
              <a:t>#id{}</a:t>
            </a:r>
            <a:endParaRPr lang="en-US" altLang="zh-CN" b="1">
              <a:solidFill>
                <a:schemeClr val="bg1"/>
              </a:solidFill>
            </a:endParaRPr>
          </a:p>
          <a:p>
            <a:r>
              <a:rPr lang="en-US" altLang="zh-CN" b="1">
                <a:solidFill>
                  <a:schemeClr val="bg1"/>
                </a:solidFill>
              </a:rPr>
              <a:t>		&lt;div id=”d1”&gt;</a:t>
            </a:r>
            <a:r>
              <a:rPr lang="zh-CN" altLang="en-US" b="1">
                <a:solidFill>
                  <a:schemeClr val="bg1"/>
                </a:solidFill>
              </a:rPr>
              <a:t>分区一</a:t>
            </a:r>
            <a:r>
              <a:rPr lang="en-US" altLang="zh-CN" b="1">
                <a:solidFill>
                  <a:schemeClr val="bg1"/>
                </a:solidFill>
              </a:rPr>
              <a:t>&lt;/div&gt;</a:t>
            </a:r>
            <a:endParaRPr lang="en-US" altLang="zh-CN" b="1">
              <a:solidFill>
                <a:schemeClr val="bg1"/>
              </a:solidFill>
            </a:endParaRPr>
          </a:p>
          <a:p>
            <a:r>
              <a:rPr lang="en-US" altLang="zh-CN" b="1">
                <a:solidFill>
                  <a:schemeClr val="bg1"/>
                </a:solidFill>
              </a:rPr>
              <a:t>		#d1{</a:t>
            </a:r>
            <a:endParaRPr lang="en-US" altLang="zh-CN" b="1">
              <a:solidFill>
                <a:schemeClr val="bg1"/>
              </a:solidFill>
            </a:endParaRPr>
          </a:p>
          <a:p>
            <a:r>
              <a:rPr lang="en-US" altLang="zh-CN" b="1">
                <a:solidFill>
                  <a:schemeClr val="bg1"/>
                </a:solidFill>
              </a:rPr>
              <a:t>			color:red;</a:t>
            </a:r>
            <a:endParaRPr lang="en-US" altLang="zh-CN" b="1">
              <a:solidFill>
                <a:schemeClr val="bg1"/>
              </a:solidFill>
            </a:endParaRPr>
          </a:p>
          <a:p>
            <a:r>
              <a:rPr lang="en-US" altLang="zh-CN" b="1">
                <a:solidFill>
                  <a:schemeClr val="bg1"/>
                </a:solidFill>
              </a:rPr>
              <a:t>		}</a:t>
            </a:r>
            <a:endParaRPr lang="en-US" altLang="zh-CN" b="1">
              <a:solidFill>
                <a:schemeClr val="bg1"/>
              </a:solidFill>
            </a:endParaRPr>
          </a:p>
          <a:p>
            <a:r>
              <a:rPr lang="en-US" altLang="zh-CN" b="1">
                <a:solidFill>
                  <a:schemeClr val="bg1"/>
                </a:solidFill>
              </a:rPr>
              <a:t>	</a:t>
            </a:r>
            <a:r>
              <a:rPr lang="zh-CN" altLang="en-US" b="1">
                <a:solidFill>
                  <a:schemeClr val="bg1"/>
                </a:solidFill>
              </a:rPr>
              <a:t>（</a:t>
            </a:r>
            <a:r>
              <a:rPr lang="en-US" altLang="zh-CN" b="1">
                <a:solidFill>
                  <a:schemeClr val="bg1"/>
                </a:solidFill>
              </a:rPr>
              <a:t>4</a:t>
            </a:r>
            <a:r>
              <a:rPr lang="zh-CN" altLang="en-US" b="1">
                <a:solidFill>
                  <a:schemeClr val="bg1"/>
                </a:solidFill>
              </a:rPr>
              <a:t>）选择器组：以逗号隔开，将一些相同的规则作用于多个元素。</a:t>
            </a:r>
            <a:endParaRPr lang="zh-CN" altLang="en-US" b="1">
              <a:solidFill>
                <a:schemeClr val="bg1"/>
              </a:solidFill>
            </a:endParaRPr>
          </a:p>
          <a:p>
            <a:r>
              <a:rPr lang="en-US" altLang="zh-CN" b="1">
                <a:solidFill>
                  <a:schemeClr val="bg1"/>
                </a:solidFill>
              </a:rPr>
              <a:t>		.important,div,h1,#hfour,p{</a:t>
            </a:r>
            <a:endParaRPr lang="en-US" altLang="zh-CN" b="1">
              <a:solidFill>
                <a:schemeClr val="bg1"/>
              </a:solidFill>
            </a:endParaRPr>
          </a:p>
          <a:p>
            <a:r>
              <a:rPr lang="en-US" altLang="zh-CN" b="1">
                <a:solidFill>
                  <a:schemeClr val="bg1"/>
                </a:solidFill>
              </a:rPr>
              <a:t>			font-size: 50px;</a:t>
            </a:r>
            <a:endParaRPr lang="en-US" altLang="zh-CN" b="1">
              <a:solidFill>
                <a:schemeClr val="bg1"/>
              </a:solidFill>
            </a:endParaRPr>
          </a:p>
          <a:p>
            <a:r>
              <a:rPr lang="en-US" altLang="zh-CN" b="1">
                <a:solidFill>
                  <a:schemeClr val="bg1"/>
                </a:solidFill>
              </a:rPr>
              <a:t>		}</a:t>
            </a:r>
            <a:endParaRPr lang="en-US" altLang="zh-CN" b="1">
              <a:solidFill>
                <a:schemeClr val="bg1"/>
              </a:solidFill>
            </a:endParaRPr>
          </a:p>
          <a:p>
            <a:r>
              <a:rPr lang="en-US" altLang="zh-CN" b="1">
                <a:solidFill>
                  <a:schemeClr val="bg1"/>
                </a:solidFill>
              </a:rPr>
              <a:t>	</a:t>
            </a:r>
            <a:r>
              <a:rPr lang="zh-CN" altLang="en-US" b="1">
                <a:solidFill>
                  <a:schemeClr val="bg1"/>
                </a:solidFill>
              </a:rPr>
              <a:t>（</a:t>
            </a:r>
            <a:r>
              <a:rPr lang="en-US" altLang="zh-CN" b="1">
                <a:solidFill>
                  <a:schemeClr val="bg1"/>
                </a:solidFill>
              </a:rPr>
              <a:t>5</a:t>
            </a:r>
            <a:r>
              <a:rPr lang="zh-CN" altLang="en-US" b="1">
                <a:solidFill>
                  <a:schemeClr val="bg1"/>
                </a:solidFill>
              </a:rPr>
              <a:t>）派生选择器：派生选择器用来选择子元素，分为两种</a:t>
            </a:r>
            <a:endParaRPr lang="zh-CN" altLang="en-US" b="1">
              <a:solidFill>
                <a:schemeClr val="bg1"/>
              </a:solidFill>
            </a:endParaRPr>
          </a:p>
          <a:p>
            <a:r>
              <a:rPr lang="en-US" altLang="zh-CN" b="1">
                <a:solidFill>
                  <a:schemeClr val="bg1"/>
                </a:solidFill>
              </a:rPr>
              <a:t>		--</a:t>
            </a:r>
            <a:r>
              <a:rPr lang="zh-CN" altLang="en-US" b="1">
                <a:solidFill>
                  <a:schemeClr val="bg1"/>
                </a:solidFill>
              </a:rPr>
              <a:t>后代选择器：选择某元素的所有后代（子孙）元素</a:t>
            </a:r>
            <a:endParaRPr lang="zh-CN" altLang="en-US" b="1">
              <a:solidFill>
                <a:schemeClr val="bg1"/>
              </a:solidFill>
            </a:endParaRPr>
          </a:p>
          <a:p>
            <a:pPr lvl="2"/>
            <a:r>
              <a:rPr lang="en-US" altLang="zh-CN" b="1">
                <a:solidFill>
                  <a:schemeClr val="bg1"/>
                </a:solidFill>
              </a:rPr>
              <a:t>		(</a:t>
            </a:r>
            <a:r>
              <a:rPr lang="zh-CN" altLang="en-US" b="1">
                <a:solidFill>
                  <a:schemeClr val="bg1"/>
                </a:solidFill>
              </a:rPr>
              <a:t>在</a:t>
            </a:r>
            <a:r>
              <a:rPr lang="en-US" altLang="zh-CN" b="1">
                <a:solidFill>
                  <a:schemeClr val="bg1"/>
                </a:solidFill>
              </a:rPr>
              <a:t>p1</a:t>
            </a:r>
            <a:r>
              <a:rPr lang="zh-CN" altLang="en-US" b="1">
                <a:solidFill>
                  <a:schemeClr val="bg1"/>
                </a:solidFill>
              </a:rPr>
              <a:t>下选择所有的</a:t>
            </a:r>
            <a:r>
              <a:rPr lang="en-US" altLang="zh-CN" b="1">
                <a:solidFill>
                  <a:schemeClr val="bg1"/>
                </a:solidFill>
              </a:rPr>
              <a:t>b</a:t>
            </a:r>
            <a:r>
              <a:rPr lang="zh-CN" altLang="en-US" b="1">
                <a:solidFill>
                  <a:schemeClr val="bg1"/>
                </a:solidFill>
              </a:rPr>
              <a:t>元素</a:t>
            </a:r>
            <a:r>
              <a:rPr lang="en-US" altLang="zh-CN" b="1">
                <a:solidFill>
                  <a:schemeClr val="bg1"/>
                </a:solidFill>
              </a:rPr>
              <a:t>)</a:t>
            </a:r>
            <a:endParaRPr lang="en-US" altLang="zh-CN" b="1">
              <a:solidFill>
                <a:schemeClr val="bg1"/>
              </a:solidFill>
            </a:endParaRPr>
          </a:p>
          <a:p>
            <a:pPr lvl="2"/>
            <a:r>
              <a:rPr lang="en-US" altLang="zh-CN" b="1">
                <a:solidFill>
                  <a:schemeClr val="bg1"/>
                </a:solidFill>
              </a:rPr>
              <a:t>		#p1 b{</a:t>
            </a:r>
            <a:endParaRPr lang="en-US" altLang="zh-CN" b="1">
              <a:solidFill>
                <a:schemeClr val="bg1"/>
              </a:solidFill>
            </a:endParaRPr>
          </a:p>
          <a:p>
            <a:pPr lvl="2"/>
            <a:r>
              <a:rPr lang="en-US" altLang="zh-CN" b="1">
                <a:solidFill>
                  <a:schemeClr val="bg1"/>
                </a:solidFill>
              </a:rPr>
              <a:t>			color:red;</a:t>
            </a:r>
            <a:endParaRPr lang="en-US" altLang="zh-CN" b="1">
              <a:solidFill>
                <a:schemeClr val="bg1"/>
              </a:solidFill>
            </a:endParaRPr>
          </a:p>
          <a:p>
            <a:pPr lvl="2"/>
            <a:r>
              <a:rPr lang="en-US" altLang="zh-CN" b="1">
                <a:solidFill>
                  <a:schemeClr val="bg1"/>
                </a:solidFill>
              </a:rPr>
              <a:t>		}</a:t>
            </a:r>
            <a:endParaRPr lang="en-US" altLang="zh-CN" b="1">
              <a:solidFill>
                <a:schemeClr val="bg1"/>
              </a:solidFill>
            </a:endParaRPr>
          </a:p>
          <a:p>
            <a:r>
              <a:rPr lang="en-US" altLang="zh-CN" b="1">
                <a:solidFill>
                  <a:schemeClr val="bg1"/>
                </a:solidFill>
              </a:rPr>
              <a:t>		--</a:t>
            </a:r>
            <a:r>
              <a:rPr lang="zh-CN" altLang="en-US" b="1">
                <a:solidFill>
                  <a:schemeClr val="bg1"/>
                </a:solidFill>
              </a:rPr>
              <a:t>子元素选择器：选择某元素的所有子元素</a:t>
            </a:r>
            <a:endParaRPr lang="zh-CN" altLang="en-US" b="1">
              <a:solidFill>
                <a:schemeClr val="bg1"/>
              </a:solidFill>
            </a:endParaRPr>
          </a:p>
          <a:p>
            <a:pPr lvl="2"/>
            <a:r>
              <a:rPr lang="en-US" altLang="zh-CN" b="1">
                <a:solidFill>
                  <a:schemeClr val="bg1"/>
                </a:solidFill>
              </a:rPr>
              <a:t>		(&gt;</a:t>
            </a:r>
            <a:r>
              <a:rPr lang="zh-CN" altLang="en-US" b="1">
                <a:solidFill>
                  <a:schemeClr val="bg1"/>
                </a:solidFill>
              </a:rPr>
              <a:t>表示只找儿子不找孙子</a:t>
            </a:r>
            <a:r>
              <a:rPr lang="en-US" altLang="zh-CN" b="1">
                <a:solidFill>
                  <a:schemeClr val="bg1"/>
                </a:solidFill>
              </a:rPr>
              <a:t>)</a:t>
            </a:r>
            <a:endParaRPr lang="en-US" altLang="zh-CN" b="1">
              <a:solidFill>
                <a:schemeClr val="bg1"/>
              </a:solidFill>
            </a:endParaRPr>
          </a:p>
          <a:p>
            <a:pPr lvl="2"/>
            <a:r>
              <a:rPr lang="en-US" altLang="zh-CN" b="1">
                <a:solidFill>
                  <a:schemeClr val="bg1"/>
                </a:solidFill>
              </a:rPr>
              <a:t>&lt;p id="p1"&gt;</a:t>
            </a:r>
            <a:r>
              <a:rPr lang="en-US" altLang="zh-CN" b="1" u="sng">
                <a:solidFill>
                  <a:schemeClr val="bg1"/>
                </a:solidFill>
              </a:rPr>
              <a:t>演示&lt;u&gt;&lt;b&gt;派生选择器&lt;/b&gt;下的&lt;b&gt;后代选择器&lt;/b&gt;&lt;/u&gt;和&lt;b&gt;子元素选择器&lt;/b&gt;</a:t>
            </a:r>
            <a:r>
              <a:rPr lang="en-US" altLang="zh-CN" b="1">
                <a:solidFill>
                  <a:schemeClr val="bg1"/>
                </a:solidFill>
              </a:rPr>
              <a:t>&lt;/p&gt;</a:t>
            </a:r>
            <a:endParaRPr lang="en-US" altLang="zh-CN" b="1">
              <a:solidFill>
                <a:schemeClr val="bg1"/>
              </a:solidFill>
            </a:endParaRPr>
          </a:p>
          <a:p>
            <a:pPr lvl="2"/>
            <a:r>
              <a:rPr lang="en-US" altLang="zh-CN" b="1">
                <a:solidFill>
                  <a:schemeClr val="bg1"/>
                </a:solidFill>
              </a:rPr>
              <a:t>		</a:t>
            </a:r>
            <a:r>
              <a:rPr lang="zh-CN" altLang="en-US" b="1">
                <a:solidFill>
                  <a:schemeClr val="bg1"/>
                </a:solidFill>
              </a:rPr>
              <a:t>如上：最后面一个</a:t>
            </a:r>
            <a:r>
              <a:rPr lang="en-US" altLang="zh-CN" b="1">
                <a:solidFill>
                  <a:schemeClr val="bg1"/>
                </a:solidFill>
              </a:rPr>
              <a:t>b</a:t>
            </a:r>
            <a:r>
              <a:rPr lang="zh-CN" altLang="en-US" b="1">
                <a:solidFill>
                  <a:schemeClr val="bg1"/>
                </a:solidFill>
              </a:rPr>
              <a:t>为儿子，前两个为孙子</a:t>
            </a:r>
            <a:endParaRPr lang="zh-CN" altLang="en-US" b="1">
              <a:solidFill>
                <a:schemeClr val="bg1"/>
              </a:solidFill>
            </a:endParaRPr>
          </a:p>
          <a:p>
            <a:pPr lvl="2"/>
            <a:r>
              <a:rPr lang="en-US" altLang="zh-CN" b="1">
                <a:solidFill>
                  <a:schemeClr val="bg1"/>
                </a:solidFill>
              </a:rPr>
              <a:t>		#p1&gt;b{</a:t>
            </a:r>
            <a:endParaRPr lang="en-US" altLang="zh-CN" b="1">
              <a:solidFill>
                <a:schemeClr val="bg1"/>
              </a:solidFill>
            </a:endParaRPr>
          </a:p>
          <a:p>
            <a:pPr lvl="2"/>
            <a:r>
              <a:rPr lang="en-US" altLang="zh-CN" b="1">
                <a:solidFill>
                  <a:schemeClr val="bg1"/>
                </a:solidFill>
              </a:rPr>
              <a:t>			color:red;</a:t>
            </a:r>
            <a:endParaRPr lang="en-US" altLang="zh-CN" b="1">
              <a:solidFill>
                <a:schemeClr val="bg1"/>
              </a:solidFill>
            </a:endParaRPr>
          </a:p>
          <a:p>
            <a:pPr lvl="2"/>
            <a:r>
              <a:rPr lang="en-US" altLang="zh-CN" b="1">
                <a:solidFill>
                  <a:schemeClr val="bg1"/>
                </a:solidFill>
              </a:rPr>
              <a:t>		}</a:t>
            </a:r>
            <a:endParaRPr lang="en-US" altLang="zh-CN" b="1">
              <a:solidFill>
                <a:schemeClr val="bg1"/>
              </a:solidFill>
            </a:endParaRPr>
          </a:p>
          <a:p>
            <a:pPr lvl="2"/>
            <a:r>
              <a:rPr lang="en-US" altLang="zh-CN" b="1">
                <a:solidFill>
                  <a:schemeClr val="bg1"/>
                </a:solidFill>
              </a:rPr>
              <a:t>	</a:t>
            </a:r>
            <a:endParaRPr lang="en-US" altLang="zh-CN" b="1">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625" y="58420"/>
            <a:ext cx="12027535" cy="2030095"/>
          </a:xfrm>
          <a:prstGeom prst="rect">
            <a:avLst/>
          </a:prstGeom>
          <a:noFill/>
        </p:spPr>
        <p:txBody>
          <a:bodyPr wrap="square" rtlCol="0">
            <a:spAutoFit/>
          </a:bodyPr>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6</a:t>
            </a:r>
            <a:r>
              <a:rPr lang="zh-CN" altLang="en-US" b="1">
                <a:solidFill>
                  <a:schemeClr val="bg1"/>
                </a:solidFill>
                <a:sym typeface="+mn-ea"/>
              </a:rPr>
              <a:t>）伪类选择器：用于设置同一个元素在不同状态下的样式</a:t>
            </a:r>
            <a:r>
              <a:rPr lang="en-US" altLang="zh-CN" b="1">
                <a:solidFill>
                  <a:schemeClr val="bg1"/>
                </a:solidFill>
                <a:sym typeface="+mn-ea"/>
              </a:rPr>
              <a:t>	</a:t>
            </a:r>
            <a:r>
              <a:rPr lang="zh-CN" altLang="en-US" b="1">
                <a:solidFill>
                  <a:schemeClr val="bg1"/>
                </a:solidFill>
                <a:sym typeface="+mn-ea"/>
              </a:rPr>
              <a:t>（下面是常用的伪类选择器）</a:t>
            </a:r>
            <a:endParaRPr lang="zh-CN" altLang="en-US" b="1">
              <a:solidFill>
                <a:schemeClr val="bg1"/>
              </a:solidFill>
              <a:sym typeface="+mn-ea"/>
            </a:endParaRPr>
          </a:p>
          <a:p>
            <a:r>
              <a:rPr lang="en-US" altLang="zh-CN" b="1">
                <a:solidFill>
                  <a:schemeClr val="bg1"/>
                </a:solidFill>
                <a:sym typeface="+mn-ea"/>
              </a:rPr>
              <a:t>		— </a:t>
            </a:r>
            <a:r>
              <a:rPr lang="zh-CN" altLang="en-US" b="1">
                <a:solidFill>
                  <a:schemeClr val="bg1"/>
                </a:solidFill>
                <a:sym typeface="+mn-ea"/>
              </a:rPr>
              <a:t>：</a:t>
            </a:r>
            <a:r>
              <a:rPr lang="en-US" altLang="zh-CN" b="1">
                <a:solidFill>
                  <a:schemeClr val="bg1"/>
                </a:solidFill>
                <a:sym typeface="+mn-ea"/>
              </a:rPr>
              <a:t>link</a:t>
            </a:r>
            <a:r>
              <a:rPr lang="zh-CN" altLang="en-US" b="1">
                <a:solidFill>
                  <a:schemeClr val="bg1"/>
                </a:solidFill>
                <a:sym typeface="+mn-ea"/>
              </a:rPr>
              <a:t>：向未被访问的超链接添加样式</a:t>
            </a:r>
            <a:endParaRPr lang="zh-CN" altLang="en-US" b="1">
              <a:solidFill>
                <a:schemeClr val="bg1"/>
              </a:solidFill>
              <a:sym typeface="+mn-ea"/>
            </a:endParaRPr>
          </a:p>
          <a:p>
            <a:r>
              <a:rPr lang="en-US" altLang="zh-CN" b="1">
                <a:solidFill>
                  <a:schemeClr val="bg1"/>
                </a:solidFill>
                <a:sym typeface="+mn-ea"/>
              </a:rPr>
              <a:t>		— </a:t>
            </a:r>
            <a:r>
              <a:rPr lang="zh-CN" altLang="en-US" b="1">
                <a:solidFill>
                  <a:schemeClr val="bg1"/>
                </a:solidFill>
                <a:sym typeface="+mn-ea"/>
              </a:rPr>
              <a:t>：</a:t>
            </a:r>
            <a:r>
              <a:rPr lang="en-US" altLang="zh-CN" b="1">
                <a:solidFill>
                  <a:schemeClr val="bg1"/>
                </a:solidFill>
                <a:sym typeface="+mn-ea"/>
              </a:rPr>
              <a:t>visited</a:t>
            </a:r>
            <a:r>
              <a:rPr lang="zh-CN" altLang="en-US" b="1">
                <a:solidFill>
                  <a:schemeClr val="bg1"/>
                </a:solidFill>
                <a:sym typeface="+mn-ea"/>
              </a:rPr>
              <a:t>：向已被访问的超链接添加样式</a:t>
            </a:r>
            <a:endParaRPr lang="zh-CN" altLang="en-US" b="1">
              <a:solidFill>
                <a:schemeClr val="bg1"/>
              </a:solidFill>
              <a:sym typeface="+mn-ea"/>
            </a:endParaRPr>
          </a:p>
          <a:p>
            <a:r>
              <a:rPr lang="en-US" altLang="zh-CN" b="1">
                <a:solidFill>
                  <a:schemeClr val="bg1"/>
                </a:solidFill>
                <a:sym typeface="+mn-ea"/>
              </a:rPr>
              <a:t>		— </a:t>
            </a:r>
            <a:r>
              <a:rPr lang="zh-CN" altLang="en-US" b="1">
                <a:solidFill>
                  <a:schemeClr val="bg1"/>
                </a:solidFill>
                <a:sym typeface="+mn-ea"/>
              </a:rPr>
              <a:t>：</a:t>
            </a:r>
            <a:r>
              <a:rPr lang="en-US" altLang="zh-CN" b="1">
                <a:solidFill>
                  <a:schemeClr val="bg1"/>
                </a:solidFill>
                <a:sym typeface="+mn-ea"/>
              </a:rPr>
              <a:t>active</a:t>
            </a:r>
            <a:r>
              <a:rPr lang="zh-CN" altLang="en-US" b="1">
                <a:solidFill>
                  <a:schemeClr val="bg1"/>
                </a:solidFill>
                <a:sym typeface="+mn-ea"/>
              </a:rPr>
              <a:t>：向被激活（正在被鼠标点中的）的元素添加样式</a:t>
            </a:r>
            <a:endParaRPr lang="zh-CN" altLang="en-US" b="1">
              <a:solidFill>
                <a:schemeClr val="bg1"/>
              </a:solidFill>
              <a:sym typeface="+mn-ea"/>
            </a:endParaRPr>
          </a:p>
          <a:p>
            <a:r>
              <a:rPr lang="en-US" altLang="zh-CN" b="1">
                <a:solidFill>
                  <a:schemeClr val="bg1"/>
                </a:solidFill>
                <a:sym typeface="+mn-ea"/>
              </a:rPr>
              <a:t>		— </a:t>
            </a:r>
            <a:r>
              <a:rPr lang="zh-CN" altLang="en-US" b="1">
                <a:solidFill>
                  <a:schemeClr val="bg1"/>
                </a:solidFill>
                <a:sym typeface="+mn-ea"/>
              </a:rPr>
              <a:t>：</a:t>
            </a:r>
            <a:r>
              <a:rPr lang="en-US" altLang="zh-CN" b="1">
                <a:solidFill>
                  <a:schemeClr val="bg1"/>
                </a:solidFill>
                <a:sym typeface="+mn-ea"/>
              </a:rPr>
              <a:t>hover</a:t>
            </a:r>
            <a:r>
              <a:rPr lang="zh-CN" altLang="en-US" b="1">
                <a:solidFill>
                  <a:schemeClr val="bg1"/>
                </a:solidFill>
                <a:sym typeface="+mn-ea"/>
              </a:rPr>
              <a:t>：当鼠标悬停在元素上方时，向该元素添加样式</a:t>
            </a:r>
            <a:endParaRPr lang="zh-CN" altLang="en-US" b="1">
              <a:solidFill>
                <a:schemeClr val="bg1"/>
              </a:solidFill>
              <a:sym typeface="+mn-ea"/>
            </a:endParaRPr>
          </a:p>
          <a:p>
            <a:r>
              <a:rPr lang="en-US" altLang="zh-CN" b="1">
                <a:solidFill>
                  <a:schemeClr val="bg1"/>
                </a:solidFill>
                <a:sym typeface="+mn-ea"/>
              </a:rPr>
              <a:t>		— </a:t>
            </a:r>
            <a:r>
              <a:rPr lang="zh-CN" altLang="en-US" b="1">
                <a:solidFill>
                  <a:schemeClr val="bg1"/>
                </a:solidFill>
                <a:sym typeface="+mn-ea"/>
              </a:rPr>
              <a:t>：</a:t>
            </a:r>
            <a:r>
              <a:rPr lang="en-US" altLang="zh-CN" b="1">
                <a:solidFill>
                  <a:schemeClr val="bg1"/>
                </a:solidFill>
                <a:sym typeface="+mn-ea"/>
              </a:rPr>
              <a:t>focus</a:t>
            </a:r>
            <a:r>
              <a:rPr lang="zh-CN" altLang="en-US" b="1">
                <a:solidFill>
                  <a:schemeClr val="bg1"/>
                </a:solidFill>
                <a:sym typeface="+mn-ea"/>
              </a:rPr>
              <a:t>：当元素获取焦点时，向该元素添加样式</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15" y="2882265"/>
            <a:ext cx="12027535" cy="922020"/>
          </a:xfrm>
          <a:prstGeom prst="rect">
            <a:avLst/>
          </a:prstGeom>
          <a:noFill/>
        </p:spPr>
        <p:txBody>
          <a:bodyPr wrap="square" rtlCol="0">
            <a:spAutoFit/>
          </a:bodyPr>
          <a:p>
            <a:pPr algn="ctr"/>
            <a:r>
              <a:rPr lang="en-US" altLang="zh-CN" sz="5400" b="1">
                <a:solidFill>
                  <a:schemeClr val="bg1"/>
                </a:solidFill>
                <a:sym typeface="+mn-ea"/>
              </a:rPr>
              <a:t>CSS</a:t>
            </a:r>
            <a:r>
              <a:rPr lang="zh-CN" altLang="en-US" sz="5400" b="1">
                <a:solidFill>
                  <a:schemeClr val="bg1"/>
                </a:solidFill>
                <a:sym typeface="+mn-ea"/>
              </a:rPr>
              <a:t>声明</a:t>
            </a:r>
            <a:endParaRPr lang="zh-CN" altLang="en-US" sz="5400" b="1">
              <a:solidFill>
                <a:schemeClr val="bg1"/>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15" y="154305"/>
            <a:ext cx="12027535" cy="6185535"/>
          </a:xfrm>
          <a:prstGeom prst="rect">
            <a:avLst/>
          </a:prstGeom>
          <a:noFill/>
        </p:spPr>
        <p:txBody>
          <a:bodyPr wrap="square" rtlCol="0">
            <a:spAutoFit/>
          </a:bodyPr>
          <a:p>
            <a:r>
              <a:rPr lang="en-US" altLang="zh-CN" b="1">
                <a:solidFill>
                  <a:schemeClr val="bg1"/>
                </a:solidFill>
                <a:sym typeface="+mn-ea"/>
              </a:rPr>
              <a:t>border</a:t>
            </a:r>
            <a:r>
              <a:rPr lang="zh-CN" altLang="en-US" b="1">
                <a:solidFill>
                  <a:schemeClr val="bg1"/>
                </a:solidFill>
                <a:sym typeface="+mn-ea"/>
              </a:rPr>
              <a:t>：</a:t>
            </a:r>
            <a:r>
              <a:rPr lang="en-US" altLang="zh-CN" b="1">
                <a:solidFill>
                  <a:schemeClr val="bg1"/>
                </a:solidFill>
                <a:sym typeface="+mn-ea"/>
              </a:rPr>
              <a:t>border</a:t>
            </a:r>
            <a:r>
              <a:rPr lang="zh-CN" altLang="en-US" b="1">
                <a:solidFill>
                  <a:schemeClr val="bg1"/>
                </a:solidFill>
                <a:sym typeface="+mn-ea"/>
              </a:rPr>
              <a:t>属性：设置元素的边框</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四边设置：</a:t>
            </a:r>
            <a:r>
              <a:rPr lang="en-US" altLang="zh-CN" b="1">
                <a:solidFill>
                  <a:schemeClr val="bg1"/>
                </a:solidFill>
                <a:sym typeface="+mn-ea"/>
              </a:rPr>
              <a:t>border:width</a:t>
            </a:r>
            <a:r>
              <a:rPr lang="zh-CN" altLang="en-US" b="1">
                <a:solidFill>
                  <a:schemeClr val="bg1"/>
                </a:solidFill>
                <a:sym typeface="+mn-ea"/>
              </a:rPr>
              <a:t>值 </a:t>
            </a:r>
            <a:r>
              <a:rPr lang="en-US" altLang="zh-CN" b="1">
                <a:solidFill>
                  <a:schemeClr val="bg1"/>
                </a:solidFill>
                <a:sym typeface="+mn-ea"/>
              </a:rPr>
              <a:t>style</a:t>
            </a:r>
            <a:r>
              <a:rPr lang="zh-CN" altLang="en-US" b="1">
                <a:solidFill>
                  <a:schemeClr val="bg1"/>
                </a:solidFill>
                <a:sym typeface="+mn-ea"/>
              </a:rPr>
              <a:t>值 </a:t>
            </a:r>
            <a:r>
              <a:rPr lang="en-US" altLang="zh-CN" b="1">
                <a:solidFill>
                  <a:schemeClr val="bg1"/>
                </a:solidFill>
                <a:sym typeface="+mn-ea"/>
              </a:rPr>
              <a:t>color</a:t>
            </a:r>
            <a:r>
              <a:rPr lang="zh-CN" altLang="en-US" b="1">
                <a:solidFill>
                  <a:schemeClr val="bg1"/>
                </a:solidFill>
                <a:sym typeface="+mn-ea"/>
              </a:rPr>
              <a:t>值</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单边设置：</a:t>
            </a:r>
            <a:r>
              <a:rPr lang="en-US" altLang="zh-CN" b="1">
                <a:solidFill>
                  <a:schemeClr val="bg1"/>
                </a:solidFill>
                <a:sym typeface="+mn-ea"/>
              </a:rPr>
              <a:t>border-left(right/top/bottom):width</a:t>
            </a:r>
            <a:r>
              <a:rPr lang="zh-CN" altLang="en-US" b="1">
                <a:solidFill>
                  <a:schemeClr val="bg1"/>
                </a:solidFill>
                <a:sym typeface="+mn-ea"/>
              </a:rPr>
              <a:t>值 </a:t>
            </a:r>
            <a:r>
              <a:rPr lang="en-US" altLang="zh-CN" b="1">
                <a:solidFill>
                  <a:schemeClr val="bg1"/>
                </a:solidFill>
                <a:sym typeface="+mn-ea"/>
              </a:rPr>
              <a:t>style</a:t>
            </a:r>
            <a:r>
              <a:rPr lang="zh-CN" altLang="en-US" b="1">
                <a:solidFill>
                  <a:schemeClr val="bg1"/>
                </a:solidFill>
                <a:sym typeface="+mn-ea"/>
              </a:rPr>
              <a:t>值 </a:t>
            </a:r>
            <a:r>
              <a:rPr lang="en-US" altLang="zh-CN" b="1">
                <a:solidFill>
                  <a:schemeClr val="bg1"/>
                </a:solidFill>
                <a:sym typeface="+mn-ea"/>
              </a:rPr>
              <a:t>color</a:t>
            </a:r>
            <a:r>
              <a:rPr lang="zh-CN" altLang="en-US" b="1">
                <a:solidFill>
                  <a:schemeClr val="bg1"/>
                </a:solidFill>
                <a:sym typeface="+mn-ea"/>
              </a:rPr>
              <a:t>值</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|-overflow:</a:t>
            </a:r>
            <a:r>
              <a:rPr lang="zh-CN" altLang="en-US" b="1">
                <a:solidFill>
                  <a:schemeClr val="bg1"/>
                </a:solidFill>
                <a:sym typeface="+mn-ea"/>
              </a:rPr>
              <a:t>当内容溢出元素框时如何处理</a:t>
            </a:r>
            <a:endParaRPr lang="zh-CN" altLang="en-US" b="1">
              <a:solidFill>
                <a:schemeClr val="bg1"/>
              </a:solidFill>
              <a:sym typeface="+mn-ea"/>
            </a:endParaRPr>
          </a:p>
          <a:p>
            <a:r>
              <a:rPr lang="en-US" altLang="zh-CN" b="1">
                <a:solidFill>
                  <a:schemeClr val="bg1"/>
                </a:solidFill>
                <a:sym typeface="+mn-ea"/>
              </a:rPr>
              <a:t>		-visible</a:t>
            </a:r>
            <a:r>
              <a:rPr lang="zh-CN" altLang="en-US" b="1">
                <a:solidFill>
                  <a:schemeClr val="bg1"/>
                </a:solidFill>
                <a:sym typeface="+mn-ea"/>
              </a:rPr>
              <a:t>：溢出了依然显示</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-hidden</a:t>
            </a:r>
            <a:r>
              <a:rPr lang="zh-CN" altLang="en-US" b="1">
                <a:solidFill>
                  <a:schemeClr val="bg1"/>
                </a:solidFill>
                <a:sym typeface="+mn-ea"/>
              </a:rPr>
              <a:t>：溢出了不显示</a:t>
            </a:r>
            <a:endParaRPr lang="zh-CN" altLang="en-US" b="1">
              <a:solidFill>
                <a:schemeClr val="bg1"/>
              </a:solidFill>
              <a:sym typeface="+mn-ea"/>
            </a:endParaRPr>
          </a:p>
          <a:p>
            <a:r>
              <a:rPr lang="en-US" altLang="zh-CN" b="1">
                <a:solidFill>
                  <a:schemeClr val="bg1"/>
                </a:solidFill>
                <a:sym typeface="+mn-ea"/>
              </a:rPr>
              <a:t>		-scroll</a:t>
            </a:r>
            <a:r>
              <a:rPr lang="zh-CN" altLang="en-US" b="1">
                <a:solidFill>
                  <a:schemeClr val="bg1"/>
                </a:solidFill>
                <a:sym typeface="+mn-ea"/>
              </a:rPr>
              <a:t>：溢出了加滚动条显示</a:t>
            </a:r>
            <a:endParaRPr lang="zh-CN" altLang="en-US" b="1">
              <a:solidFill>
                <a:schemeClr val="bg1"/>
              </a:solidFill>
              <a:sym typeface="+mn-ea"/>
            </a:endParaRPr>
          </a:p>
          <a:p>
            <a:r>
              <a:rPr lang="en-US" altLang="zh-CN" b="1">
                <a:solidFill>
                  <a:schemeClr val="bg1"/>
                </a:solidFill>
                <a:sym typeface="+mn-ea"/>
              </a:rPr>
              <a:t>		-auto</a:t>
            </a:r>
            <a:r>
              <a:rPr lang="zh-CN" altLang="en-US" b="1">
                <a:solidFill>
                  <a:schemeClr val="bg1"/>
                </a:solidFill>
                <a:sym typeface="+mn-ea"/>
              </a:rPr>
              <a:t>：不溢出无滚动条，溢出有滚动条</a:t>
            </a:r>
            <a:endParaRPr lang="zh-CN" altLang="en-US" b="1">
              <a:solidFill>
                <a:schemeClr val="bg1"/>
              </a:solidFill>
              <a:sym typeface="+mn-ea"/>
            </a:endParaRPr>
          </a:p>
          <a:p>
            <a:r>
              <a:rPr lang="en-US" altLang="zh-CN" b="1">
                <a:solidFill>
                  <a:schemeClr val="bg1"/>
                </a:solidFill>
                <a:sym typeface="+mn-ea"/>
              </a:rPr>
              <a:t>box</a:t>
            </a:r>
            <a:r>
              <a:rPr lang="zh-CN" altLang="en-US" b="1">
                <a:solidFill>
                  <a:schemeClr val="bg1"/>
                </a:solidFill>
                <a:sym typeface="+mn-ea"/>
              </a:rPr>
              <a:t>：框模型定义了元素框处理元素内容、内边距、边框和外边距的方式。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内边距：</a:t>
            </a:r>
            <a:r>
              <a:rPr lang="en-US" altLang="zh-CN" b="1">
                <a:solidFill>
                  <a:schemeClr val="bg1"/>
                </a:solidFill>
                <a:sym typeface="+mn-ea"/>
              </a:rPr>
              <a:t>padding</a:t>
            </a:r>
            <a:r>
              <a:rPr lang="zh-CN" altLang="en-US" b="1">
                <a:solidFill>
                  <a:schemeClr val="bg1"/>
                </a:solidFill>
                <a:sym typeface="+mn-ea"/>
              </a:rPr>
              <a:t>：影响内容与边框之间的距离</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边框：</a:t>
            </a:r>
            <a:r>
              <a:rPr lang="en-US" altLang="zh-CN" b="1">
                <a:solidFill>
                  <a:schemeClr val="bg1"/>
                </a:solidFill>
                <a:sym typeface="+mn-ea"/>
              </a:rPr>
              <a:t>border</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外边距：</a:t>
            </a:r>
            <a:r>
              <a:rPr lang="en-US" altLang="zh-CN" b="1">
                <a:solidFill>
                  <a:schemeClr val="bg1"/>
                </a:solidFill>
                <a:sym typeface="+mn-ea"/>
              </a:rPr>
              <a:t>margin</a:t>
            </a:r>
            <a:r>
              <a:rPr lang="zh-CN" altLang="en-US" b="1">
                <a:solidFill>
                  <a:schemeClr val="bg1"/>
                </a:solidFill>
                <a:sym typeface="+mn-ea"/>
              </a:rPr>
              <a:t>：影响两个元素之间的距离</a:t>
            </a:r>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r>
              <a:rPr lang="zh-CN" altLang="en-US" b="1">
                <a:solidFill>
                  <a:schemeClr val="bg1"/>
                </a:solidFill>
                <a:sym typeface="+mn-ea"/>
              </a:rPr>
              <a:t>背景：</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背景颜色：background-color: #ccc;</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背景图片：background-image:url('images/geometry2.png');</a:t>
            </a:r>
            <a:endParaRPr lang="zh-CN" altLang="en-US" b="1">
              <a:solidFill>
                <a:schemeClr val="bg1"/>
              </a:solidFill>
              <a:sym typeface="+mn-ea"/>
            </a:endParaRPr>
          </a:p>
          <a:p>
            <a:r>
              <a:rPr lang="en-US" altLang="zh-CN" b="1">
                <a:solidFill>
                  <a:schemeClr val="bg1"/>
                </a:solidFill>
                <a:sym typeface="+mn-ea"/>
              </a:rPr>
              <a:t>		|-background-repeat</a:t>
            </a:r>
            <a:r>
              <a:rPr lang="zh-CN" altLang="en-US" b="1">
                <a:solidFill>
                  <a:schemeClr val="bg1"/>
                </a:solidFill>
                <a:sym typeface="+mn-ea"/>
              </a:rPr>
              <a:t>：控制背景图片的平铺效果</a:t>
            </a:r>
            <a:endParaRPr lang="zh-CN" altLang="en-US" b="1">
              <a:solidFill>
                <a:schemeClr val="bg1"/>
              </a:solidFill>
              <a:sym typeface="+mn-ea"/>
            </a:endParaRPr>
          </a:p>
          <a:p>
            <a:r>
              <a:rPr lang="en-US" altLang="zh-CN" b="1">
                <a:solidFill>
                  <a:schemeClr val="bg1"/>
                </a:solidFill>
                <a:sym typeface="+mn-ea"/>
              </a:rPr>
              <a:t>			—repeat</a:t>
            </a:r>
            <a:r>
              <a:rPr lang="zh-CN" altLang="en-US" b="1">
                <a:solidFill>
                  <a:schemeClr val="bg1"/>
                </a:solidFill>
                <a:sym typeface="+mn-ea"/>
              </a:rPr>
              <a:t>：在垂直方向和水平方向重复</a:t>
            </a:r>
            <a:endParaRPr lang="zh-CN" altLang="en-US" b="1">
              <a:solidFill>
                <a:schemeClr val="bg1"/>
              </a:solidFill>
              <a:sym typeface="+mn-ea"/>
            </a:endParaRPr>
          </a:p>
          <a:p>
            <a:r>
              <a:rPr lang="en-US" altLang="zh-CN" b="1">
                <a:solidFill>
                  <a:schemeClr val="bg1"/>
                </a:solidFill>
                <a:sym typeface="+mn-ea"/>
              </a:rPr>
              <a:t>			—repeat-x</a:t>
            </a:r>
            <a:r>
              <a:rPr lang="zh-CN" altLang="en-US" b="1">
                <a:solidFill>
                  <a:schemeClr val="bg1"/>
                </a:solidFill>
                <a:sym typeface="+mn-ea"/>
              </a:rPr>
              <a:t>：仅在水平方向重复</a:t>
            </a:r>
            <a:endParaRPr lang="zh-CN" altLang="en-US" b="1">
              <a:solidFill>
                <a:schemeClr val="bg1"/>
              </a:solidFill>
              <a:sym typeface="+mn-ea"/>
            </a:endParaRPr>
          </a:p>
          <a:p>
            <a:r>
              <a:rPr lang="en-US" altLang="zh-CN" b="1">
                <a:solidFill>
                  <a:schemeClr val="bg1"/>
                </a:solidFill>
                <a:sym typeface="+mn-ea"/>
              </a:rPr>
              <a:t>			—repeat-y</a:t>
            </a:r>
            <a:r>
              <a:rPr lang="zh-CN" altLang="en-US" b="1">
                <a:solidFill>
                  <a:schemeClr val="bg1"/>
                </a:solidFill>
                <a:sym typeface="+mn-ea"/>
              </a:rPr>
              <a:t>：仅在垂直方向重复</a:t>
            </a:r>
            <a:endParaRPr lang="zh-CN" altLang="en-US" b="1">
              <a:solidFill>
                <a:schemeClr val="bg1"/>
              </a:solidFill>
              <a:sym typeface="+mn-ea"/>
            </a:endParaRPr>
          </a:p>
          <a:p>
            <a:r>
              <a:rPr lang="en-US" altLang="zh-CN" b="1">
                <a:solidFill>
                  <a:schemeClr val="bg1"/>
                </a:solidFill>
                <a:sym typeface="+mn-ea"/>
              </a:rPr>
              <a:t>			—no-repeat</a:t>
            </a:r>
            <a:r>
              <a:rPr lang="zh-CN" altLang="en-US" b="1">
                <a:solidFill>
                  <a:schemeClr val="bg1"/>
                </a:solidFill>
                <a:sym typeface="+mn-ea"/>
              </a:rPr>
              <a:t>：仅显示一次</a:t>
            </a:r>
            <a:endParaRPr lang="zh-CN" altLang="en-US" b="1">
              <a:solidFill>
                <a:schemeClr val="bg1"/>
              </a:solidFill>
              <a:sym typeface="+mn-ea"/>
            </a:endParaRPr>
          </a:p>
        </p:txBody>
      </p:sp>
      <p:pic>
        <p:nvPicPr>
          <p:cNvPr id="3" name="图片 2"/>
          <p:cNvPicPr>
            <a:picLocks noChangeAspect="1"/>
          </p:cNvPicPr>
          <p:nvPr/>
        </p:nvPicPr>
        <p:blipFill>
          <a:blip r:embed="rId1"/>
          <a:stretch>
            <a:fillRect/>
          </a:stretch>
        </p:blipFill>
        <p:spPr>
          <a:xfrm>
            <a:off x="7766685" y="1127760"/>
            <a:ext cx="4342765" cy="2867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483" y="423334"/>
            <a:ext cx="1862667" cy="540481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p:nvSpPr>
        <p:spPr>
          <a:xfrm>
            <a:off x="3897941" y="423334"/>
            <a:ext cx="4258734" cy="5404812"/>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 name="流程图: 磁盘 6"/>
          <p:cNvSpPr/>
          <p:nvPr/>
        </p:nvSpPr>
        <p:spPr>
          <a:xfrm>
            <a:off x="9738784" y="3498146"/>
            <a:ext cx="2099733" cy="2429933"/>
          </a:xfrm>
          <a:prstGeom prst="flowChartMagneticDisk">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圆角 7"/>
          <p:cNvSpPr/>
          <p:nvPr/>
        </p:nvSpPr>
        <p:spPr>
          <a:xfrm>
            <a:off x="513579" y="1163782"/>
            <a:ext cx="1542474" cy="554182"/>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WEB</a:t>
            </a:r>
            <a:r>
              <a:rPr lang="zh-CN" altLang="en-US" b="1" dirty="0">
                <a:solidFill>
                  <a:schemeClr val="bg1"/>
                </a:solidFill>
              </a:rPr>
              <a:t>基础</a:t>
            </a:r>
            <a:endParaRPr lang="zh-CN" altLang="en-US" b="1" dirty="0">
              <a:solidFill>
                <a:schemeClr val="bg1"/>
              </a:solidFill>
            </a:endParaRPr>
          </a:p>
        </p:txBody>
      </p:sp>
      <p:sp>
        <p:nvSpPr>
          <p:cNvPr id="10" name="文本框 9"/>
          <p:cNvSpPr txBox="1"/>
          <p:nvPr/>
        </p:nvSpPr>
        <p:spPr>
          <a:xfrm>
            <a:off x="9982199" y="6099018"/>
            <a:ext cx="1862667" cy="369332"/>
          </a:xfrm>
          <a:prstGeom prst="rect">
            <a:avLst/>
          </a:prstGeom>
          <a:noFill/>
        </p:spPr>
        <p:txBody>
          <a:bodyPr wrap="square" rtlCol="0" anchor="ctr">
            <a:spAutoFit/>
          </a:bodyPr>
          <a:lstStyle/>
          <a:p>
            <a:pPr algn="ctr"/>
            <a:r>
              <a:rPr lang="zh-CN" altLang="en-US" b="1" dirty="0">
                <a:solidFill>
                  <a:schemeClr val="bg1"/>
                </a:solidFill>
              </a:rPr>
              <a:t>数据库</a:t>
            </a:r>
            <a:endParaRPr lang="zh-CN" altLang="en-US" b="1" dirty="0">
              <a:solidFill>
                <a:schemeClr val="bg1"/>
              </a:solidFill>
            </a:endParaRPr>
          </a:p>
        </p:txBody>
      </p:sp>
      <p:sp>
        <p:nvSpPr>
          <p:cNvPr id="11" name="文本框 10"/>
          <p:cNvSpPr txBox="1"/>
          <p:nvPr/>
        </p:nvSpPr>
        <p:spPr>
          <a:xfrm>
            <a:off x="5164666" y="6099018"/>
            <a:ext cx="1862667" cy="369332"/>
          </a:xfrm>
          <a:prstGeom prst="rect">
            <a:avLst/>
          </a:prstGeom>
          <a:noFill/>
        </p:spPr>
        <p:txBody>
          <a:bodyPr wrap="square" rtlCol="0" anchor="ctr">
            <a:spAutoFit/>
          </a:bodyPr>
          <a:lstStyle/>
          <a:p>
            <a:pPr algn="ctr"/>
            <a:r>
              <a:rPr lang="zh-CN" altLang="en-US" b="1" dirty="0">
                <a:solidFill>
                  <a:schemeClr val="bg1"/>
                </a:solidFill>
              </a:rPr>
              <a:t>服务器</a:t>
            </a:r>
            <a:endParaRPr lang="zh-CN" altLang="en-US" b="1" dirty="0">
              <a:solidFill>
                <a:schemeClr val="bg1"/>
              </a:solidFill>
            </a:endParaRPr>
          </a:p>
        </p:txBody>
      </p:sp>
      <p:sp>
        <p:nvSpPr>
          <p:cNvPr id="12" name="文本框 11"/>
          <p:cNvSpPr txBox="1"/>
          <p:nvPr/>
        </p:nvSpPr>
        <p:spPr>
          <a:xfrm>
            <a:off x="505882" y="6203758"/>
            <a:ext cx="1862667" cy="369332"/>
          </a:xfrm>
          <a:prstGeom prst="rect">
            <a:avLst/>
          </a:prstGeom>
          <a:noFill/>
        </p:spPr>
        <p:txBody>
          <a:bodyPr wrap="square" rtlCol="0" anchor="ctr">
            <a:spAutoFit/>
          </a:bodyPr>
          <a:lstStyle/>
          <a:p>
            <a:pPr algn="ctr"/>
            <a:r>
              <a:rPr lang="zh-CN" altLang="en-US" b="1" dirty="0">
                <a:solidFill>
                  <a:schemeClr val="bg1"/>
                </a:solidFill>
              </a:rPr>
              <a:t>浏览器</a:t>
            </a:r>
            <a:endParaRPr lang="zh-CN" altLang="en-US" b="1" dirty="0">
              <a:solidFill>
                <a:schemeClr val="bg1"/>
              </a:solidFill>
            </a:endParaRPr>
          </a:p>
        </p:txBody>
      </p:sp>
      <p:sp>
        <p:nvSpPr>
          <p:cNvPr id="13" name="矩形: 圆角 12"/>
          <p:cNvSpPr/>
          <p:nvPr/>
        </p:nvSpPr>
        <p:spPr>
          <a:xfrm>
            <a:off x="10007408" y="4426786"/>
            <a:ext cx="1560945" cy="48952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DDL</a:t>
            </a:r>
            <a:endParaRPr lang="en-US" altLang="zh-CN" b="1" dirty="0">
              <a:solidFill>
                <a:schemeClr val="bg1"/>
              </a:solidFill>
            </a:endParaRPr>
          </a:p>
        </p:txBody>
      </p:sp>
      <p:sp>
        <p:nvSpPr>
          <p:cNvPr id="14" name="矩形: 圆角 13"/>
          <p:cNvSpPr/>
          <p:nvPr/>
        </p:nvSpPr>
        <p:spPr>
          <a:xfrm>
            <a:off x="10007408" y="5038695"/>
            <a:ext cx="1560945" cy="489528"/>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DML</a:t>
            </a:r>
            <a:endParaRPr lang="en-US" altLang="zh-CN" b="1" dirty="0">
              <a:solidFill>
                <a:schemeClr val="bg1"/>
              </a:solidFill>
            </a:endParaRPr>
          </a:p>
        </p:txBody>
      </p:sp>
      <p:sp>
        <p:nvSpPr>
          <p:cNvPr id="15" name="矩形: 圆角 14"/>
          <p:cNvSpPr/>
          <p:nvPr/>
        </p:nvSpPr>
        <p:spPr>
          <a:xfrm>
            <a:off x="5041324" y="1163782"/>
            <a:ext cx="1971965" cy="554182"/>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JAVA</a:t>
            </a:r>
            <a:r>
              <a:rPr lang="zh-CN" altLang="en-US" b="1" dirty="0">
                <a:solidFill>
                  <a:schemeClr val="bg1"/>
                </a:solidFill>
              </a:rPr>
              <a:t>基础</a:t>
            </a:r>
            <a:endParaRPr lang="zh-CN" altLang="en-US" b="1" dirty="0">
              <a:solidFill>
                <a:schemeClr val="bg1"/>
              </a:solidFill>
            </a:endParaRPr>
          </a:p>
        </p:txBody>
      </p:sp>
      <p:sp>
        <p:nvSpPr>
          <p:cNvPr id="16" name="矩形: 圆角 15"/>
          <p:cNvSpPr/>
          <p:nvPr/>
        </p:nvSpPr>
        <p:spPr>
          <a:xfrm>
            <a:off x="5041324" y="1904230"/>
            <a:ext cx="1971965" cy="554182"/>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JAVA</a:t>
            </a:r>
            <a:r>
              <a:rPr lang="zh-CN" altLang="en-US" b="1" dirty="0">
                <a:solidFill>
                  <a:schemeClr val="bg1"/>
                </a:solidFill>
              </a:rPr>
              <a:t> </a:t>
            </a:r>
            <a:r>
              <a:rPr lang="en-US" altLang="zh-CN" b="1" dirty="0">
                <a:solidFill>
                  <a:schemeClr val="bg1"/>
                </a:solidFill>
              </a:rPr>
              <a:t>SE</a:t>
            </a:r>
            <a:endParaRPr lang="en-US" altLang="zh-CN" b="1" dirty="0">
              <a:solidFill>
                <a:schemeClr val="bg1"/>
              </a:solidFill>
            </a:endParaRPr>
          </a:p>
        </p:txBody>
      </p:sp>
      <p:cxnSp>
        <p:nvCxnSpPr>
          <p:cNvPr id="18" name="直接箭头连接符 17"/>
          <p:cNvCxnSpPr/>
          <p:nvPr/>
        </p:nvCxnSpPr>
        <p:spPr>
          <a:xfrm>
            <a:off x="8156675" y="4535314"/>
            <a:ext cx="1582109" cy="0"/>
          </a:xfrm>
          <a:prstGeom prst="straightConnector1">
            <a:avLst/>
          </a:prstGeom>
          <a:ln w="31750" cap="rnd">
            <a:beve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8156675" y="5110661"/>
            <a:ext cx="1582110" cy="0"/>
          </a:xfrm>
          <a:prstGeom prst="straightConnector1">
            <a:avLst/>
          </a:prstGeom>
          <a:ln w="31750" cap="rnd">
            <a:beve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5" name="对话气泡: 圆角矩形 24"/>
          <p:cNvSpPr/>
          <p:nvPr/>
        </p:nvSpPr>
        <p:spPr>
          <a:xfrm>
            <a:off x="8395085" y="3648623"/>
            <a:ext cx="1187449" cy="548217"/>
          </a:xfrm>
          <a:prstGeom prst="wedgeRoundRectCallout">
            <a:avLst>
              <a:gd name="adj1" fmla="val 11096"/>
              <a:gd name="adj2" fmla="val 98746"/>
              <a:gd name="adj3" fmla="val 16667"/>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JDBC</a:t>
            </a:r>
            <a:endParaRPr lang="en-US" altLang="zh-CN" b="1" dirty="0">
              <a:solidFill>
                <a:schemeClr val="bg1"/>
              </a:solidFill>
            </a:endParaRPr>
          </a:p>
        </p:txBody>
      </p:sp>
      <p:sp>
        <p:nvSpPr>
          <p:cNvPr id="26" name="矩形: 圆角 25"/>
          <p:cNvSpPr/>
          <p:nvPr/>
        </p:nvSpPr>
        <p:spPr>
          <a:xfrm>
            <a:off x="633652" y="4040909"/>
            <a:ext cx="1302328" cy="55418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框架</a:t>
            </a:r>
            <a:endParaRPr lang="zh-CN" altLang="en-US" b="1" dirty="0">
              <a:solidFill>
                <a:schemeClr val="bg1"/>
              </a:solidFill>
            </a:endParaRPr>
          </a:p>
        </p:txBody>
      </p:sp>
      <p:sp>
        <p:nvSpPr>
          <p:cNvPr id="27" name="矩形: 圆角 26"/>
          <p:cNvSpPr/>
          <p:nvPr/>
        </p:nvSpPr>
        <p:spPr>
          <a:xfrm>
            <a:off x="5270888" y="4040909"/>
            <a:ext cx="1302328" cy="55418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框架</a:t>
            </a:r>
            <a:endParaRPr lang="zh-CN" altLang="en-US" b="1" dirty="0">
              <a:solidFill>
                <a:schemeClr val="bg1"/>
              </a:solidFill>
            </a:endParaRPr>
          </a:p>
        </p:txBody>
      </p:sp>
      <p:sp>
        <p:nvSpPr>
          <p:cNvPr id="28" name="矩形: 圆角 27"/>
          <p:cNvSpPr/>
          <p:nvPr/>
        </p:nvSpPr>
        <p:spPr>
          <a:xfrm>
            <a:off x="7949722" y="2854487"/>
            <a:ext cx="1302328" cy="55418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框架</a:t>
            </a:r>
            <a:endParaRPr lang="zh-CN" altLang="en-US" b="1" dirty="0">
              <a:solidFill>
                <a:schemeClr val="bg1"/>
              </a:solidFill>
            </a:endParaRPr>
          </a:p>
        </p:txBody>
      </p:sp>
      <p:cxnSp>
        <p:nvCxnSpPr>
          <p:cNvPr id="29" name="直接箭头连接符 28"/>
          <p:cNvCxnSpPr/>
          <p:nvPr/>
        </p:nvCxnSpPr>
        <p:spPr>
          <a:xfrm>
            <a:off x="2203066" y="1149927"/>
            <a:ext cx="1694875" cy="0"/>
          </a:xfrm>
          <a:prstGeom prst="straightConnector1">
            <a:avLst/>
          </a:prstGeom>
          <a:ln w="31750" cap="rnd">
            <a:beve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2195371" y="1725274"/>
            <a:ext cx="1694878" cy="0"/>
          </a:xfrm>
          <a:prstGeom prst="straightConnector1">
            <a:avLst/>
          </a:prstGeom>
          <a:ln w="31750" cap="rnd">
            <a:beve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31" name="对话气泡: 圆角矩形 30"/>
          <p:cNvSpPr/>
          <p:nvPr/>
        </p:nvSpPr>
        <p:spPr>
          <a:xfrm>
            <a:off x="2368549" y="157020"/>
            <a:ext cx="1436833" cy="654433"/>
          </a:xfrm>
          <a:prstGeom prst="wedgeRoundRectCallout">
            <a:avLst>
              <a:gd name="adj1" fmla="val 11096"/>
              <a:gd name="adj2" fmla="val 98746"/>
              <a:gd name="adj3" fmla="val 16667"/>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Servlet/JSP</a:t>
            </a:r>
            <a:endParaRPr lang="en-US" altLang="zh-CN" b="1" dirty="0">
              <a:solidFill>
                <a:schemeClr val="bg1"/>
              </a:solidFill>
            </a:endParaRPr>
          </a:p>
        </p:txBody>
      </p:sp>
      <p:sp>
        <p:nvSpPr>
          <p:cNvPr id="38" name="矩形: 圆角 37"/>
          <p:cNvSpPr/>
          <p:nvPr/>
        </p:nvSpPr>
        <p:spPr>
          <a:xfrm>
            <a:off x="7232073" y="-14758"/>
            <a:ext cx="5017653" cy="2695484"/>
          </a:xfrm>
          <a:prstGeom prst="roundRect">
            <a:avLst/>
          </a:prstGeom>
          <a:solidFill>
            <a:schemeClr val="bg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rPr>
              <a:t>1</a:t>
            </a:r>
            <a:r>
              <a:rPr lang="zh-CN" altLang="en-US" sz="2000" b="1" dirty="0">
                <a:solidFill>
                  <a:schemeClr val="tx1"/>
                </a:solidFill>
              </a:rPr>
              <a:t>、如何对服务器编程（</a:t>
            </a:r>
            <a:r>
              <a:rPr lang="en-US" altLang="zh-CN" sz="2000" b="1" dirty="0">
                <a:solidFill>
                  <a:schemeClr val="tx1"/>
                </a:solidFill>
              </a:rPr>
              <a:t>Java</a:t>
            </a:r>
            <a:r>
              <a:rPr lang="zh-CN" altLang="en-US" sz="2000" b="1" dirty="0">
                <a:solidFill>
                  <a:schemeClr val="tx1"/>
                </a:solidFill>
              </a:rPr>
              <a:t>基础）</a:t>
            </a:r>
            <a:endParaRPr lang="en-US" altLang="zh-CN" sz="2000" b="1" dirty="0">
              <a:solidFill>
                <a:schemeClr val="tx1"/>
              </a:solidFill>
            </a:endParaRPr>
          </a:p>
          <a:p>
            <a:r>
              <a:rPr lang="en-US" altLang="zh-CN" sz="2000" b="1" dirty="0">
                <a:solidFill>
                  <a:schemeClr val="tx1"/>
                </a:solidFill>
              </a:rPr>
              <a:t>2</a:t>
            </a:r>
            <a:r>
              <a:rPr lang="zh-CN" altLang="en-US" sz="2000" b="1" dirty="0">
                <a:solidFill>
                  <a:schemeClr val="tx1"/>
                </a:solidFill>
              </a:rPr>
              <a:t>、如何对数据库编程（</a:t>
            </a:r>
            <a:r>
              <a:rPr lang="en-US" altLang="zh-CN" sz="2000" b="1" dirty="0">
                <a:solidFill>
                  <a:schemeClr val="tx1"/>
                </a:solidFill>
              </a:rPr>
              <a:t>SQL</a:t>
            </a:r>
            <a:r>
              <a:rPr lang="zh-CN" altLang="en-US" sz="2000" b="1" dirty="0">
                <a:solidFill>
                  <a:schemeClr val="tx1"/>
                </a:solidFill>
              </a:rPr>
              <a:t>基础语句）</a:t>
            </a:r>
            <a:endParaRPr lang="en-US" altLang="zh-CN" sz="2000" b="1" dirty="0">
              <a:solidFill>
                <a:schemeClr val="tx1"/>
              </a:solidFill>
            </a:endParaRPr>
          </a:p>
          <a:p>
            <a:r>
              <a:rPr lang="en-US" altLang="zh-CN" sz="2000" b="1" dirty="0">
                <a:solidFill>
                  <a:schemeClr val="tx1"/>
                </a:solidFill>
              </a:rPr>
              <a:t>3</a:t>
            </a:r>
            <a:r>
              <a:rPr lang="zh-CN" altLang="en-US" sz="2000" b="1" dirty="0">
                <a:solidFill>
                  <a:schemeClr val="tx1"/>
                </a:solidFill>
              </a:rPr>
              <a:t>、服务器如何访问数据库（</a:t>
            </a:r>
            <a:r>
              <a:rPr lang="en-US" altLang="zh-CN" sz="2000" b="1" dirty="0">
                <a:solidFill>
                  <a:schemeClr val="tx1"/>
                </a:solidFill>
              </a:rPr>
              <a:t>JDBC</a:t>
            </a:r>
            <a:r>
              <a:rPr lang="zh-CN" altLang="en-US" sz="2000" b="1" dirty="0">
                <a:solidFill>
                  <a:schemeClr val="tx1"/>
                </a:solidFill>
              </a:rPr>
              <a:t>）</a:t>
            </a:r>
            <a:endParaRPr lang="en-US" altLang="zh-CN" sz="2000" b="1" dirty="0">
              <a:solidFill>
                <a:schemeClr val="tx1"/>
              </a:solidFill>
            </a:endParaRPr>
          </a:p>
          <a:p>
            <a:r>
              <a:rPr lang="en-US" altLang="zh-CN" sz="2000" b="1" dirty="0">
                <a:solidFill>
                  <a:schemeClr val="tx1"/>
                </a:solidFill>
              </a:rPr>
              <a:t>4</a:t>
            </a:r>
            <a:r>
              <a:rPr lang="zh-CN" altLang="en-US" sz="2000" b="1" dirty="0">
                <a:solidFill>
                  <a:schemeClr val="tx1"/>
                </a:solidFill>
              </a:rPr>
              <a:t>、如何对客户端编程（</a:t>
            </a:r>
            <a:r>
              <a:rPr lang="en-US" altLang="zh-CN" sz="2000" b="1" dirty="0">
                <a:solidFill>
                  <a:schemeClr val="tx1"/>
                </a:solidFill>
              </a:rPr>
              <a:t>WEB</a:t>
            </a:r>
            <a:r>
              <a:rPr lang="zh-CN" altLang="en-US" sz="2000" b="1" dirty="0">
                <a:solidFill>
                  <a:schemeClr val="tx1"/>
                </a:solidFill>
              </a:rPr>
              <a:t>基础）</a:t>
            </a:r>
            <a:endParaRPr lang="en-US" altLang="zh-CN" sz="2000" b="1" dirty="0">
              <a:solidFill>
                <a:schemeClr val="tx1"/>
              </a:solidFill>
            </a:endParaRPr>
          </a:p>
          <a:p>
            <a:r>
              <a:rPr lang="en-US" altLang="zh-CN" sz="2000" b="1" dirty="0">
                <a:solidFill>
                  <a:schemeClr val="tx1"/>
                </a:solidFill>
              </a:rPr>
              <a:t>5</a:t>
            </a:r>
            <a:r>
              <a:rPr lang="zh-CN" altLang="en-US" sz="2000" b="1" dirty="0">
                <a:solidFill>
                  <a:schemeClr val="tx1"/>
                </a:solidFill>
              </a:rPr>
              <a:t>、客户端如何访问服务端（</a:t>
            </a:r>
            <a:r>
              <a:rPr lang="en-US" altLang="zh-CN" sz="2000" b="1" dirty="0">
                <a:solidFill>
                  <a:schemeClr val="tx1"/>
                </a:solidFill>
              </a:rPr>
              <a:t>Servlet/JSP</a:t>
            </a:r>
            <a:r>
              <a:rPr lang="zh-CN" altLang="en-US" sz="2000" b="1" dirty="0">
                <a:solidFill>
                  <a:schemeClr val="tx1"/>
                </a:solidFill>
              </a:rPr>
              <a:t>）</a:t>
            </a:r>
            <a:endParaRPr lang="en-US" altLang="zh-CN" sz="2000" b="1" dirty="0">
              <a:solidFill>
                <a:schemeClr val="tx1"/>
              </a:solidFill>
            </a:endParaRPr>
          </a:p>
          <a:p>
            <a:r>
              <a:rPr lang="en-US" altLang="zh-CN" sz="2000" b="1" dirty="0">
                <a:solidFill>
                  <a:schemeClr val="tx1"/>
                </a:solidFill>
              </a:rPr>
              <a:t>6</a:t>
            </a:r>
            <a:r>
              <a:rPr lang="zh-CN" altLang="en-US" sz="2000" b="1" dirty="0">
                <a:solidFill>
                  <a:schemeClr val="tx1"/>
                </a:solidFill>
              </a:rPr>
              <a:t>、如何用框架提升开发效率（框架学习）</a:t>
            </a:r>
            <a:endParaRPr lang="en-US" altLang="zh-CN" sz="2000" b="1" dirty="0">
              <a:solidFill>
                <a:schemeClr val="tx1"/>
              </a:solidFill>
            </a:endParaRPr>
          </a:p>
          <a:p>
            <a:endParaRPr lang="zh-CN" altLang="en-US" sz="2000" b="1"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15" y="154305"/>
            <a:ext cx="12027535" cy="6462395"/>
          </a:xfrm>
          <a:prstGeom prst="rect">
            <a:avLst/>
          </a:prstGeom>
          <a:noFill/>
        </p:spPr>
        <p:txBody>
          <a:bodyPr wrap="square" rtlCol="0">
            <a:spAutoFit/>
          </a:bodyPr>
          <a:p>
            <a:r>
              <a:rPr lang="en-US" altLang="zh-CN" b="1">
                <a:solidFill>
                  <a:schemeClr val="bg1"/>
                </a:solidFill>
                <a:sym typeface="+mn-ea"/>
              </a:rPr>
              <a:t>	|-background-position:</a:t>
            </a:r>
            <a:r>
              <a:rPr lang="zh-CN" altLang="en-US" b="1">
                <a:solidFill>
                  <a:schemeClr val="bg1"/>
                </a:solidFill>
                <a:sym typeface="+mn-ea"/>
              </a:rPr>
              <a:t>即设置背景图片的相对位置。</a:t>
            </a:r>
            <a:endParaRPr lang="zh-CN" altLang="en-US" b="1">
              <a:solidFill>
                <a:schemeClr val="bg1"/>
              </a:solidFill>
              <a:sym typeface="+mn-ea"/>
            </a:endParaRPr>
          </a:p>
          <a:p>
            <a:r>
              <a:rPr lang="en-US" altLang="zh-CN" b="1">
                <a:solidFill>
                  <a:schemeClr val="bg1"/>
                </a:solidFill>
                <a:sym typeface="+mn-ea"/>
              </a:rPr>
              <a:t>		— x%y%	x y	left	right	top	bottom</a:t>
            </a:r>
            <a:endParaRPr lang="en-US" altLang="zh-CN" b="1">
              <a:solidFill>
                <a:schemeClr val="bg1"/>
              </a:solidFill>
              <a:sym typeface="+mn-ea"/>
            </a:endParaRPr>
          </a:p>
          <a:p>
            <a:r>
              <a:rPr lang="en-US" altLang="zh-CN" b="1">
                <a:solidFill>
                  <a:schemeClr val="bg1"/>
                </a:solidFill>
                <a:sym typeface="+mn-ea"/>
              </a:rPr>
              <a:t>	|-background-attachment:</a:t>
            </a:r>
            <a:r>
              <a:rPr lang="zh-CN" altLang="en-US" b="1">
                <a:solidFill>
                  <a:schemeClr val="bg1"/>
                </a:solidFill>
                <a:sym typeface="+mn-ea"/>
              </a:rPr>
              <a:t>设置背景图片是否随滚动条滚动。默认下会随滚动条滚动。</a:t>
            </a:r>
            <a:endParaRPr lang="zh-CN" altLang="en-US" b="1">
              <a:solidFill>
                <a:schemeClr val="bg1"/>
              </a:solidFill>
              <a:sym typeface="+mn-ea"/>
            </a:endParaRPr>
          </a:p>
          <a:p>
            <a:r>
              <a:rPr lang="en-US" altLang="zh-CN" b="1">
                <a:solidFill>
                  <a:schemeClr val="bg1"/>
                </a:solidFill>
                <a:sym typeface="+mn-ea"/>
              </a:rPr>
              <a:t>		— fixed;	</a:t>
            </a:r>
            <a:r>
              <a:rPr lang="zh-CN" altLang="en-US" b="1">
                <a:solidFill>
                  <a:schemeClr val="bg1"/>
                </a:solidFill>
                <a:sym typeface="+mn-ea"/>
              </a:rPr>
              <a:t>背景图像固定。</a:t>
            </a:r>
            <a:endParaRPr lang="zh-CN" altLang="en-US" b="1">
              <a:solidFill>
                <a:schemeClr val="bg1"/>
              </a:solidFill>
              <a:sym typeface="+mn-ea"/>
            </a:endParaRPr>
          </a:p>
          <a:p>
            <a:r>
              <a:rPr lang="en-US" altLang="zh-CN" b="1">
                <a:solidFill>
                  <a:schemeClr val="bg1"/>
                </a:solidFill>
                <a:sym typeface="+mn-ea"/>
              </a:rPr>
              <a:t>		— scroll; </a:t>
            </a:r>
            <a:r>
              <a:rPr lang="zh-CN" altLang="en-US" b="1">
                <a:solidFill>
                  <a:schemeClr val="bg1"/>
                </a:solidFill>
                <a:sym typeface="+mn-ea"/>
              </a:rPr>
              <a:t>背景随文档滚动。</a:t>
            </a:r>
            <a:endParaRPr lang="zh-CN" altLang="en-US" b="1">
              <a:solidFill>
                <a:schemeClr val="bg1"/>
              </a:solidFill>
              <a:sym typeface="+mn-ea"/>
            </a:endParaRPr>
          </a:p>
          <a:p>
            <a:r>
              <a:rPr lang="en-US" altLang="zh-CN" b="1">
                <a:solidFill>
                  <a:schemeClr val="bg1"/>
                </a:solidFill>
                <a:sym typeface="+mn-ea"/>
              </a:rPr>
              <a:t>	|-background-size:</a:t>
            </a:r>
            <a:r>
              <a:rPr lang="zh-CN" altLang="en-US" b="1">
                <a:solidFill>
                  <a:schemeClr val="bg1"/>
                </a:solidFill>
                <a:sym typeface="+mn-ea"/>
              </a:rPr>
              <a:t>设置背景图片的大小</a:t>
            </a:r>
            <a:endParaRPr lang="zh-CN" altLang="en-US" b="1">
              <a:solidFill>
                <a:schemeClr val="bg1"/>
              </a:solidFill>
              <a:sym typeface="+mn-ea"/>
            </a:endParaRPr>
          </a:p>
          <a:p>
            <a:r>
              <a:rPr lang="en-US" altLang="zh-CN" b="1">
                <a:solidFill>
                  <a:schemeClr val="bg1"/>
                </a:solidFill>
                <a:sym typeface="+mn-ea"/>
              </a:rPr>
              <a:t>		— x% y% 		x y </a:t>
            </a:r>
            <a:endParaRPr lang="en-US" altLang="zh-CN" b="1">
              <a:solidFill>
                <a:schemeClr val="bg1"/>
              </a:solidFill>
              <a:sym typeface="+mn-ea"/>
            </a:endParaRPr>
          </a:p>
          <a:p>
            <a:endParaRPr lang="en-US" altLang="zh-CN" b="1">
              <a:solidFill>
                <a:schemeClr val="bg1"/>
              </a:solidFill>
              <a:sym typeface="+mn-ea"/>
            </a:endParaRPr>
          </a:p>
          <a:p>
            <a:r>
              <a:rPr lang="zh-CN" altLang="en-US" b="1">
                <a:solidFill>
                  <a:schemeClr val="bg1"/>
                </a:solidFill>
                <a:sym typeface="+mn-ea"/>
              </a:rPr>
              <a:t>文本格式化：</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控制文本：</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）指定字体：</a:t>
            </a:r>
            <a:r>
              <a:rPr lang="en-US" altLang="zh-CN" b="1">
                <a:solidFill>
                  <a:schemeClr val="bg1"/>
                </a:solidFill>
                <a:sym typeface="+mn-ea"/>
              </a:rPr>
              <a:t>font-family:'</a:t>
            </a:r>
            <a:r>
              <a:rPr lang="zh-CN" altLang="en-US" b="1">
                <a:solidFill>
                  <a:schemeClr val="bg1"/>
                </a:solidFill>
                <a:sym typeface="+mn-ea"/>
              </a:rPr>
              <a:t>微软雅黑</a:t>
            </a:r>
            <a:r>
              <a:rPr lang="en-US" altLang="zh-CN" b="1">
                <a:solidFill>
                  <a:schemeClr val="bg1"/>
                </a:solidFill>
                <a:sym typeface="+mn-ea"/>
              </a:rPr>
              <a:t>' , '</a:t>
            </a:r>
            <a:r>
              <a:rPr lang="zh-CN" altLang="en-US" b="1">
                <a:solidFill>
                  <a:schemeClr val="bg1"/>
                </a:solidFill>
                <a:sym typeface="+mn-ea"/>
              </a:rPr>
              <a:t>楷体</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）字体大小：</a:t>
            </a:r>
            <a:r>
              <a:rPr lang="en-US" altLang="zh-CN" b="1">
                <a:solidFill>
                  <a:schemeClr val="bg1"/>
                </a:solidFill>
                <a:sym typeface="+mn-ea"/>
              </a:rPr>
              <a:t>font-size:20;</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）字体加粗：</a:t>
            </a:r>
            <a:r>
              <a:rPr lang="en-US" altLang="zh-CN" b="1">
                <a:solidFill>
                  <a:schemeClr val="bg1"/>
                </a:solidFill>
                <a:sym typeface="+mn-ea"/>
              </a:rPr>
              <a:t>font-weight:bold;</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4</a:t>
            </a:r>
            <a:r>
              <a:rPr lang="zh-CN" altLang="en-US" b="1">
                <a:solidFill>
                  <a:schemeClr val="bg1"/>
                </a:solidFill>
                <a:sym typeface="+mn-ea"/>
              </a:rPr>
              <a:t>）字体颜色：</a:t>
            </a:r>
            <a:r>
              <a:rPr lang="en-US" altLang="zh-CN" b="1">
                <a:solidFill>
                  <a:schemeClr val="bg1"/>
                </a:solidFill>
                <a:sym typeface="+mn-ea"/>
              </a:rPr>
              <a:t>color:value;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5</a:t>
            </a:r>
            <a:r>
              <a:rPr lang="zh-CN" altLang="en-US" b="1">
                <a:solidFill>
                  <a:schemeClr val="bg1"/>
                </a:solidFill>
                <a:sym typeface="+mn-ea"/>
              </a:rPr>
              <a:t>）文本排列：</a:t>
            </a:r>
            <a:r>
              <a:rPr lang="en-US" altLang="zh-CN" b="1">
                <a:solidFill>
                  <a:schemeClr val="bg1"/>
                </a:solidFill>
                <a:sym typeface="+mn-ea"/>
              </a:rPr>
              <a:t>text-align:left/right/center;</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6</a:t>
            </a:r>
            <a:r>
              <a:rPr lang="zh-CN" altLang="en-US" b="1">
                <a:solidFill>
                  <a:schemeClr val="bg1"/>
                </a:solidFill>
                <a:sym typeface="+mn-ea"/>
              </a:rPr>
              <a:t>）文字修饰：</a:t>
            </a:r>
            <a:r>
              <a:rPr lang="en-US" altLang="zh-CN" b="1">
                <a:solidFill>
                  <a:schemeClr val="bg1"/>
                </a:solidFill>
                <a:sym typeface="+mn-ea"/>
              </a:rPr>
              <a:t>text-decoration:none/underline;(</a:t>
            </a:r>
            <a:r>
              <a:rPr lang="zh-CN" altLang="en-US" b="1">
                <a:solidFill>
                  <a:schemeClr val="bg1"/>
                </a:solidFill>
                <a:sym typeface="+mn-ea"/>
              </a:rPr>
              <a:t>下划线</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7</a:t>
            </a:r>
            <a:r>
              <a:rPr lang="zh-CN" altLang="en-US" b="1">
                <a:solidFill>
                  <a:schemeClr val="bg1"/>
                </a:solidFill>
                <a:sym typeface="+mn-ea"/>
              </a:rPr>
              <a:t>）行高：</a:t>
            </a:r>
            <a:r>
              <a:rPr lang="en-US" altLang="zh-CN" b="1">
                <a:solidFill>
                  <a:schemeClr val="bg1"/>
                </a:solidFill>
                <a:sym typeface="+mn-ea"/>
              </a:rPr>
              <a:t>line-height:value(1.6em);</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8</a:t>
            </a:r>
            <a:r>
              <a:rPr lang="zh-CN" altLang="en-US" b="1">
                <a:solidFill>
                  <a:schemeClr val="bg1"/>
                </a:solidFill>
                <a:sym typeface="+mn-ea"/>
              </a:rPr>
              <a:t>）首行文字缩进：</a:t>
            </a:r>
            <a:r>
              <a:rPr lang="en-US" altLang="zh-CN" b="1">
                <a:solidFill>
                  <a:schemeClr val="bg1"/>
                </a:solidFill>
                <a:sym typeface="+mn-ea"/>
              </a:rPr>
              <a:t>text-indent:value(2em);</a:t>
            </a:r>
            <a:endParaRPr lang="en-US" altLang="zh-CN" b="1">
              <a:solidFill>
                <a:schemeClr val="bg1"/>
              </a:solidFill>
              <a:sym typeface="+mn-ea"/>
            </a:endParaRPr>
          </a:p>
          <a:p>
            <a:endParaRPr lang="en-US" altLang="zh-CN" b="1">
              <a:solidFill>
                <a:schemeClr val="bg1"/>
              </a:solidFill>
              <a:sym typeface="+mn-ea"/>
            </a:endParaRPr>
          </a:p>
          <a:p>
            <a:r>
              <a:rPr lang="zh-CN" altLang="en-US" b="1">
                <a:solidFill>
                  <a:schemeClr val="bg1"/>
                </a:solidFill>
                <a:sym typeface="+mn-ea"/>
              </a:rPr>
              <a:t>表格样式：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表格同样可以使用</a:t>
            </a:r>
            <a:r>
              <a:rPr lang="en-US" altLang="zh-CN" b="1">
                <a:solidFill>
                  <a:schemeClr val="bg1"/>
                </a:solidFill>
                <a:sym typeface="+mn-ea"/>
              </a:rPr>
              <a:t>box</a:t>
            </a:r>
            <a:r>
              <a:rPr lang="zh-CN" altLang="en-US" b="1">
                <a:solidFill>
                  <a:schemeClr val="bg1"/>
                </a:solidFill>
                <a:sym typeface="+mn-ea"/>
              </a:rPr>
              <a:t>模型（内边距，边框，外边距）和使用文本格式化属性。</a:t>
            </a:r>
            <a:endParaRPr lang="zh-CN" altLang="en-US" b="1">
              <a:solidFill>
                <a:schemeClr val="bg1"/>
              </a:solidFill>
              <a:sym typeface="+mn-ea"/>
            </a:endParaRPr>
          </a:p>
          <a:p>
            <a:r>
              <a:rPr lang="en-US" altLang="zh-CN" b="1">
                <a:solidFill>
                  <a:schemeClr val="bg1"/>
                </a:solidFill>
                <a:sym typeface="+mn-ea"/>
              </a:rPr>
              <a:t>	</a:t>
            </a:r>
            <a:r>
              <a:rPr lang="en-US" altLang="zh-CN" b="1">
                <a:solidFill>
                  <a:schemeClr val="accent1"/>
                </a:solidFill>
                <a:effectLst>
                  <a:outerShdw blurRad="38100" dist="25400" dir="5400000" algn="ctr" rotWithShape="0">
                    <a:srgbClr val="6E747A">
                      <a:alpha val="43000"/>
                    </a:srgbClr>
                  </a:outerShdw>
                </a:effectLst>
                <a:sym typeface="+mn-ea"/>
              </a:rPr>
              <a:t>border-collapse:separate/collapse;		</a:t>
            </a:r>
            <a:r>
              <a:rPr lang="zh-CN" altLang="en-US" b="1">
                <a:solidFill>
                  <a:schemeClr val="accent1"/>
                </a:solidFill>
                <a:effectLst>
                  <a:outerShdw blurRad="38100" dist="25400" dir="5400000" algn="ctr" rotWithShape="0">
                    <a:srgbClr val="6E747A">
                      <a:alpha val="43000"/>
                    </a:srgbClr>
                  </a:outerShdw>
                </a:effectLst>
                <a:sym typeface="+mn-ea"/>
              </a:rPr>
              <a:t>不合并相邻的边框</a:t>
            </a:r>
            <a:r>
              <a:rPr lang="en-US" altLang="zh-CN" b="1">
                <a:solidFill>
                  <a:schemeClr val="accent1"/>
                </a:solidFill>
                <a:effectLst>
                  <a:outerShdw blurRad="38100" dist="25400" dir="5400000" algn="ctr" rotWithShape="0">
                    <a:srgbClr val="6E747A">
                      <a:alpha val="43000"/>
                    </a:srgbClr>
                  </a:outerShdw>
                </a:effectLst>
                <a:sym typeface="+mn-ea"/>
              </a:rPr>
              <a:t>/</a:t>
            </a:r>
            <a:r>
              <a:rPr lang="zh-CN" altLang="en-US" b="1">
                <a:solidFill>
                  <a:schemeClr val="accent1"/>
                </a:solidFill>
                <a:effectLst>
                  <a:outerShdw blurRad="38100" dist="25400" dir="5400000" algn="ctr" rotWithShape="0">
                    <a:srgbClr val="6E747A">
                      <a:alpha val="43000"/>
                    </a:srgbClr>
                  </a:outerShdw>
                </a:effectLst>
                <a:sym typeface="+mn-ea"/>
              </a:rPr>
              <a:t>合并相邻的边框</a:t>
            </a:r>
            <a:endParaRPr lang="zh-CN" altLang="en-US" b="1">
              <a:solidFill>
                <a:schemeClr val="accent1"/>
              </a:solidFill>
              <a:effectLst>
                <a:outerShdw blurRad="38100" dist="25400" dir="5400000" algn="ctr" rotWithShape="0">
                  <a:srgbClr val="6E747A">
                    <a:alpha val="43000"/>
                  </a:srgbClr>
                </a:outerShdw>
              </a:effectLst>
              <a:sym typeface="+mn-ea"/>
            </a:endParaRPr>
          </a:p>
          <a:p>
            <a:endParaRPr lang="zh-CN" altLang="en-US" b="1">
              <a:solidFill>
                <a:schemeClr val="bg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080" y="154305"/>
            <a:ext cx="12162790" cy="6739255"/>
          </a:xfrm>
          <a:prstGeom prst="rect">
            <a:avLst/>
          </a:prstGeom>
          <a:noFill/>
        </p:spPr>
        <p:txBody>
          <a:bodyPr wrap="square" rtlCol="0">
            <a:spAutoFit/>
          </a:bodyPr>
          <a:p>
            <a:r>
              <a:rPr lang="zh-CN" altLang="en-US" b="1">
                <a:solidFill>
                  <a:schemeClr val="bg1"/>
                </a:solidFill>
                <a:sym typeface="+mn-ea"/>
              </a:rPr>
              <a:t>定位：定义元素框相对于其正常位置应该出现的位置。</a:t>
            </a:r>
            <a:endParaRPr lang="zh-CN" altLang="en-US" b="1">
              <a:solidFill>
                <a:schemeClr val="bg1"/>
              </a:solidFill>
              <a:sym typeface="+mn-ea"/>
            </a:endParaRPr>
          </a:p>
          <a:p>
            <a:r>
              <a:rPr lang="en-US" altLang="zh-CN" b="1">
                <a:sym typeface="+mn-ea"/>
              </a:rPr>
              <a:t>	</a:t>
            </a:r>
            <a:r>
              <a:rPr lang="en-US" altLang="zh-CN" b="1">
                <a:solidFill>
                  <a:schemeClr val="bg1"/>
                </a:solidFill>
                <a:sym typeface="+mn-ea"/>
              </a:rPr>
              <a:t>—</a:t>
            </a:r>
            <a:r>
              <a:rPr lang="zh-CN" altLang="en-US" b="1">
                <a:solidFill>
                  <a:srgbClr val="FF0000"/>
                </a:solidFill>
                <a:sym typeface="+mn-ea"/>
              </a:rPr>
              <a:t>普通流定位</a:t>
            </a:r>
            <a:r>
              <a:rPr lang="zh-CN" altLang="en-US" b="1">
                <a:solidFill>
                  <a:schemeClr val="bg1"/>
                </a:solidFill>
                <a:sym typeface="+mn-ea"/>
              </a:rPr>
              <a:t>：页面中的块级元素框从上到下一个接一个地排列。行内元素将在一行中从左到右排排列水平布</a:t>
            </a:r>
            <a:r>
              <a:rPr lang="en-US" altLang="zh-CN" b="1">
                <a:solidFill>
                  <a:schemeClr val="bg1"/>
                </a:solidFill>
                <a:sym typeface="+mn-ea"/>
              </a:rPr>
              <a:t>			</a:t>
            </a:r>
            <a:r>
              <a:rPr lang="zh-CN" altLang="en-US" b="1">
                <a:solidFill>
                  <a:schemeClr val="bg1"/>
                </a:solidFill>
                <a:sym typeface="+mn-ea"/>
              </a:rPr>
              <a:t>置。</a:t>
            </a:r>
            <a:endParaRPr lang="zh-CN" altLang="en-US" b="1">
              <a:solidFill>
                <a:schemeClr val="bg1"/>
              </a:solidFill>
              <a:sym typeface="+mn-ea"/>
            </a:endParaRPr>
          </a:p>
          <a:p>
            <a:r>
              <a:rPr lang="en-US" altLang="zh-CN" b="1">
                <a:sym typeface="+mn-ea"/>
              </a:rPr>
              <a:t>	</a:t>
            </a:r>
            <a:r>
              <a:rPr lang="en-US" altLang="zh-CN" b="1">
                <a:solidFill>
                  <a:schemeClr val="bg1"/>
                </a:solidFill>
                <a:sym typeface="+mn-ea"/>
              </a:rPr>
              <a:t>—</a:t>
            </a:r>
            <a:r>
              <a:rPr lang="zh-CN" altLang="en-US" b="1">
                <a:solidFill>
                  <a:srgbClr val="FF0000"/>
                </a:solidFill>
                <a:sym typeface="+mn-ea"/>
              </a:rPr>
              <a:t>浮动定位</a:t>
            </a:r>
            <a:r>
              <a:rPr lang="zh-CN" altLang="en-US" b="1">
                <a:solidFill>
                  <a:schemeClr val="bg1"/>
                </a:solidFill>
                <a:sym typeface="+mn-ea"/>
              </a:rPr>
              <a:t>：指让元素</a:t>
            </a:r>
            <a:r>
              <a:rPr lang="zh-CN" altLang="en-US" b="1">
                <a:solidFill>
                  <a:schemeClr val="accent1"/>
                </a:solidFill>
                <a:effectLst>
                  <a:outerShdw blurRad="38100" dist="25400" dir="5400000" algn="ctr" rotWithShape="0">
                    <a:srgbClr val="6E747A">
                      <a:alpha val="43000"/>
                    </a:srgbClr>
                  </a:outerShdw>
                </a:effectLst>
                <a:sym typeface="+mn-ea"/>
              </a:rPr>
              <a:t>脱离普通流定位</a:t>
            </a:r>
            <a:r>
              <a:rPr lang="zh-CN" altLang="en-US" b="1">
                <a:solidFill>
                  <a:schemeClr val="bg1"/>
                </a:solidFill>
                <a:sym typeface="+mn-ea"/>
              </a:rPr>
              <a:t>，将浮动元素放置在父元素的左边或右边，浮动元素依旧位于父元素内</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浮动的框可以向左向右移动，直到它的外边缘碰到父元素或另一个浮动框的边框为止。</a:t>
            </a:r>
            <a:endParaRPr lang="zh-CN" altLang="en-US" b="1">
              <a:solidFill>
                <a:schemeClr val="bg1"/>
              </a:solidFill>
              <a:sym typeface="+mn-ea"/>
            </a:endParaRPr>
          </a:p>
          <a:p>
            <a:r>
              <a:rPr lang="en-US" altLang="zh-CN" b="1">
                <a:solidFill>
                  <a:schemeClr val="bg1"/>
                </a:solidFill>
                <a:sym typeface="+mn-ea"/>
              </a:rPr>
              <a:t>		#d1{</a:t>
            </a:r>
            <a:endParaRPr lang="en-US" altLang="zh-CN" b="1">
              <a:solidFill>
                <a:schemeClr val="bg1"/>
              </a:solidFill>
              <a:sym typeface="+mn-ea"/>
            </a:endParaRPr>
          </a:p>
          <a:p>
            <a:r>
              <a:rPr lang="en-US" altLang="zh-CN" b="1">
                <a:solidFill>
                  <a:schemeClr val="bg1"/>
                </a:solidFill>
                <a:sym typeface="+mn-ea"/>
              </a:rPr>
              <a:t>			</a:t>
            </a:r>
            <a:r>
              <a:rPr lang="en-US" altLang="zh-CN" b="1">
                <a:solidFill>
                  <a:srgbClr val="FF0000"/>
                </a:solidFill>
                <a:sym typeface="+mn-ea"/>
              </a:rPr>
              <a:t>float:right;</a:t>
            </a:r>
            <a:endParaRPr lang="en-US" altLang="zh-CN" b="1">
              <a:solidFill>
                <a:srgbClr val="FF0000"/>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clear</a:t>
            </a:r>
            <a:r>
              <a:rPr lang="zh-CN" altLang="en-US" b="1">
                <a:solidFill>
                  <a:schemeClr val="bg1"/>
                </a:solidFill>
                <a:sym typeface="+mn-ea"/>
              </a:rPr>
              <a:t>属性用于清除浮动所带来的影响。</a:t>
            </a:r>
            <a:r>
              <a:rPr lang="en-US" altLang="zh-CN" b="1">
                <a:solidFill>
                  <a:schemeClr val="bg1"/>
                </a:solidFill>
                <a:sym typeface="+mn-ea"/>
              </a:rPr>
              <a:t>clear:none/left/right/both;</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一般会另外声明一个</a:t>
            </a:r>
            <a:r>
              <a:rPr lang="en-US" altLang="zh-CN" b="1">
                <a:solidFill>
                  <a:schemeClr val="bg1"/>
                </a:solidFill>
                <a:sym typeface="+mn-ea"/>
              </a:rPr>
              <a:t>div</a:t>
            </a:r>
            <a:r>
              <a:rPr lang="zh-CN" altLang="en-US" b="1">
                <a:solidFill>
                  <a:schemeClr val="bg1"/>
                </a:solidFill>
                <a:sym typeface="+mn-ea"/>
              </a:rPr>
              <a:t>，消除浮动影响，内容为空</a:t>
            </a:r>
            <a:endParaRPr lang="zh-CN" altLang="en-US" b="1">
              <a:solidFill>
                <a:schemeClr val="bg1"/>
              </a:solidFill>
              <a:sym typeface="+mn-ea"/>
            </a:endParaRPr>
          </a:p>
          <a:p>
            <a:r>
              <a:rPr lang="en-US" altLang="zh-CN" b="1">
                <a:sym typeface="+mn-ea"/>
              </a:rPr>
              <a:t>	</a:t>
            </a:r>
            <a:r>
              <a:rPr lang="en-US" altLang="zh-CN" b="1">
                <a:solidFill>
                  <a:schemeClr val="bg1"/>
                </a:solidFill>
                <a:sym typeface="+mn-ea"/>
              </a:rPr>
              <a:t>—</a:t>
            </a:r>
            <a:r>
              <a:rPr lang="zh-CN" altLang="en-US" b="1">
                <a:solidFill>
                  <a:srgbClr val="FF0000"/>
                </a:solidFill>
                <a:sym typeface="+mn-ea"/>
              </a:rPr>
              <a:t>相对定位</a:t>
            </a:r>
            <a:r>
              <a:rPr lang="zh-CN" altLang="en-US" b="1">
                <a:solidFill>
                  <a:schemeClr val="bg1"/>
                </a:solidFill>
                <a:sym typeface="+mn-ea"/>
              </a:rPr>
              <a:t>：相对于其正常位置进行定位。要用 </a:t>
            </a:r>
            <a:r>
              <a:rPr lang="en-US" altLang="zh-CN" b="1">
                <a:solidFill>
                  <a:schemeClr val="bg1"/>
                </a:solidFill>
                <a:sym typeface="+mn-ea"/>
              </a:rPr>
              <a:t>position:relative </a:t>
            </a:r>
            <a:r>
              <a:rPr lang="zh-CN" altLang="en-US" b="1">
                <a:solidFill>
                  <a:schemeClr val="bg1"/>
                </a:solidFill>
                <a:sym typeface="+mn-ea"/>
              </a:rPr>
              <a:t>进行声明。</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例如：</a:t>
            </a:r>
            <a:r>
              <a:rPr lang="en-US" altLang="zh-CN" b="1">
                <a:solidFill>
                  <a:schemeClr val="bg1"/>
                </a:solidFill>
                <a:sym typeface="+mn-ea"/>
              </a:rPr>
              <a:t>left:20px;</a:t>
            </a:r>
            <a:r>
              <a:rPr lang="zh-CN" altLang="en-US" b="1">
                <a:solidFill>
                  <a:schemeClr val="bg1"/>
                </a:solidFill>
                <a:sym typeface="+mn-ea"/>
              </a:rPr>
              <a:t>会向元素的</a:t>
            </a:r>
            <a:r>
              <a:rPr lang="en-US" altLang="zh-CN" b="1">
                <a:solidFill>
                  <a:schemeClr val="bg1"/>
                </a:solidFill>
                <a:sym typeface="+mn-ea"/>
              </a:rPr>
              <a:t>left</a:t>
            </a:r>
            <a:r>
              <a:rPr lang="zh-CN" altLang="en-US" b="1">
                <a:solidFill>
                  <a:schemeClr val="bg1"/>
                </a:solidFill>
                <a:sym typeface="+mn-ea"/>
              </a:rPr>
              <a:t>位置添加</a:t>
            </a:r>
            <a:r>
              <a:rPr lang="en-US" altLang="zh-CN" b="1">
                <a:solidFill>
                  <a:schemeClr val="bg1"/>
                </a:solidFill>
                <a:sym typeface="+mn-ea"/>
              </a:rPr>
              <a:t>20</a:t>
            </a:r>
            <a:r>
              <a:rPr lang="zh-CN" altLang="en-US" b="1">
                <a:solidFill>
                  <a:schemeClr val="bg1"/>
                </a:solidFill>
                <a:sym typeface="+mn-ea"/>
              </a:rPr>
              <a:t>像素。</a:t>
            </a:r>
            <a:endParaRPr lang="zh-CN" altLang="en-US" b="1">
              <a:solidFill>
                <a:schemeClr val="bg1"/>
              </a:solidFill>
              <a:sym typeface="+mn-ea"/>
            </a:endParaRPr>
          </a:p>
          <a:p>
            <a:r>
              <a:rPr lang="en-US" altLang="zh-CN" b="1">
                <a:solidFill>
                  <a:schemeClr val="bg1"/>
                </a:solidFill>
                <a:sym typeface="+mn-ea"/>
              </a:rPr>
              <a:t>		#d1{</a:t>
            </a:r>
            <a:endParaRPr lang="en-US" altLang="zh-CN" b="1">
              <a:solidFill>
                <a:schemeClr val="bg1"/>
              </a:solidFill>
              <a:sym typeface="+mn-ea"/>
            </a:endParaRPr>
          </a:p>
          <a:p>
            <a:r>
              <a:rPr lang="en-US" altLang="zh-CN" b="1">
                <a:solidFill>
                  <a:schemeClr val="bg1"/>
                </a:solidFill>
                <a:sym typeface="+mn-ea"/>
              </a:rPr>
              <a:t>			</a:t>
            </a:r>
            <a:r>
              <a:rPr lang="en-US" altLang="zh-CN" b="1">
                <a:solidFill>
                  <a:srgbClr val="FF0000"/>
                </a:solidFill>
                <a:sym typeface="+mn-ea"/>
              </a:rPr>
              <a:t>position: relative;</a:t>
            </a:r>
            <a:endParaRPr lang="en-US" altLang="zh-CN" b="1">
              <a:solidFill>
                <a:srgbClr val="FF0000"/>
              </a:solidFill>
              <a:sym typeface="+mn-ea"/>
            </a:endParaRPr>
          </a:p>
          <a:p>
            <a:r>
              <a:rPr lang="en-US" altLang="zh-CN" b="1">
                <a:solidFill>
                  <a:schemeClr val="bg1"/>
                </a:solidFill>
                <a:sym typeface="+mn-ea"/>
              </a:rPr>
              <a:t>			left: 10px;</a:t>
            </a:r>
            <a:endParaRPr lang="en-US" altLang="zh-CN" b="1">
              <a:solidFill>
                <a:schemeClr val="bg1"/>
              </a:solidFill>
              <a:sym typeface="+mn-ea"/>
            </a:endParaRPr>
          </a:p>
          <a:p>
            <a:r>
              <a:rPr lang="en-US" altLang="zh-CN" b="1">
                <a:solidFill>
                  <a:schemeClr val="bg1"/>
                </a:solidFill>
                <a:sym typeface="+mn-ea"/>
              </a:rPr>
              <a:t>			bottom: 10px;</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r>
              <a:rPr lang="zh-CN" altLang="zh-CN" b="1">
                <a:solidFill>
                  <a:srgbClr val="FF0000"/>
                </a:solidFill>
                <a:sym typeface="+mn-ea"/>
              </a:rPr>
              <a:t>绝对定位：</a:t>
            </a:r>
            <a:r>
              <a:rPr lang="zh-CN" altLang="zh-CN" b="1">
                <a:solidFill>
                  <a:schemeClr val="bg1"/>
                </a:solidFill>
                <a:sym typeface="+mn-ea"/>
              </a:rPr>
              <a:t>相对于 static 定位以外的第一个父元素进行定位。要用</a:t>
            </a:r>
            <a:r>
              <a:rPr lang="zh-CN" altLang="en-US" b="1">
                <a:solidFill>
                  <a:srgbClr val="FF0000"/>
                </a:solidFill>
                <a:sym typeface="+mn-ea"/>
              </a:rPr>
              <a:t> </a:t>
            </a:r>
            <a:r>
              <a:rPr lang="en-US" altLang="zh-CN" b="1">
                <a:solidFill>
                  <a:srgbClr val="FF0000"/>
                </a:solidFill>
                <a:sym typeface="+mn-ea"/>
              </a:rPr>
              <a:t>position:absolute</a:t>
            </a:r>
            <a:r>
              <a:rPr lang="en-US" altLang="zh-CN" b="1">
                <a:solidFill>
                  <a:schemeClr val="bg1"/>
                </a:solidFill>
                <a:sym typeface="+mn-ea"/>
              </a:rPr>
              <a:t> </a:t>
            </a:r>
            <a:r>
              <a:rPr lang="zh-CN" altLang="en-US" b="1">
                <a:solidFill>
                  <a:schemeClr val="bg1"/>
                </a:solidFill>
                <a:sym typeface="+mn-ea"/>
              </a:rPr>
              <a:t>进行声明</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相对于最近的已定位的祖先元素，若没有，那它的位置相对于最初的包含块，如</a:t>
            </a:r>
            <a:r>
              <a:rPr lang="en-US" altLang="zh-CN" b="1">
                <a:solidFill>
                  <a:schemeClr val="bg1"/>
                </a:solidFill>
                <a:sym typeface="+mn-ea"/>
              </a:rPr>
              <a:t>body</a:t>
            </a:r>
            <a:r>
              <a:rPr lang="zh-CN" altLang="en-US" b="1">
                <a:solidFill>
                  <a:schemeClr val="bg1"/>
                </a:solidFill>
                <a:sym typeface="+mn-ea"/>
              </a:rPr>
              <a:t>元素。</a:t>
            </a:r>
            <a:endParaRPr lang="zh-CN" altLang="en-US" b="1">
              <a:solidFill>
                <a:schemeClr val="bg1"/>
              </a:solidFill>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（与文档流无关，可以覆盖页面上其他元素）</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a:t>
            </a:r>
            <a:r>
              <a:rPr lang="zh-CN" altLang="en-US" b="1">
                <a:solidFill>
                  <a:srgbClr val="FF0000"/>
                </a:solidFill>
                <a:sym typeface="+mn-ea"/>
              </a:rPr>
              <a:t>固定定位：</a:t>
            </a:r>
            <a:r>
              <a:rPr lang="zh-CN" altLang="en-US" b="1">
                <a:solidFill>
                  <a:schemeClr val="bg1"/>
                </a:solidFill>
                <a:sym typeface="+mn-ea"/>
              </a:rPr>
              <a:t>将元素的内容固定在页面的某个位置，元素从普通流中移除，不占用页面空间，不随页面的滚动</a:t>
            </a:r>
            <a:r>
              <a:rPr lang="en-US" altLang="zh-CN" b="1">
                <a:solidFill>
                  <a:schemeClr val="bg1"/>
                </a:solidFill>
                <a:sym typeface="+mn-ea"/>
              </a:rPr>
              <a:t>		</a:t>
            </a:r>
            <a:r>
              <a:rPr lang="zh-CN" altLang="en-US" b="1">
                <a:solidFill>
                  <a:schemeClr val="bg1"/>
                </a:solidFill>
                <a:sym typeface="+mn-ea"/>
              </a:rPr>
              <a:t>而移动</a:t>
            </a:r>
            <a:r>
              <a:rPr lang="zh-CN" altLang="en-US" b="1">
                <a:solidFill>
                  <a:srgbClr val="FF0000"/>
                </a:solidFill>
                <a:sym typeface="+mn-ea"/>
              </a:rPr>
              <a:t>，比如：一直在右下角，</a:t>
            </a:r>
            <a:r>
              <a:rPr lang="en-US" altLang="zh-CN" b="1">
                <a:solidFill>
                  <a:srgbClr val="FF0000"/>
                </a:solidFill>
                <a:sym typeface="+mn-ea"/>
              </a:rPr>
              <a:t>position:fixed;</a:t>
            </a:r>
            <a:r>
              <a:rPr lang="en-US" altLang="zh-CN" b="1">
                <a:solidFill>
                  <a:schemeClr val="tx1"/>
                </a:solidFill>
                <a:sym typeface="+mn-ea"/>
              </a:rPr>
              <a:t>	</a:t>
            </a:r>
            <a:endParaRPr lang="en-US" altLang="zh-CN" b="1">
              <a:solidFill>
                <a:schemeClr val="tx1"/>
              </a:solidFill>
              <a:sym typeface="+mn-ea"/>
            </a:endParaRPr>
          </a:p>
          <a:p>
            <a:r>
              <a:rPr lang="en-US" altLang="zh-CN" b="1">
                <a:sym typeface="+mn-ea"/>
              </a:rPr>
              <a:t>	</a:t>
            </a:r>
            <a:r>
              <a:rPr lang="zh-CN" altLang="en-US" b="1">
                <a:solidFill>
                  <a:schemeClr val="bg1"/>
                </a:solidFill>
                <a:sym typeface="+mn-ea"/>
              </a:rPr>
              <a:t>使用</a:t>
            </a:r>
            <a:r>
              <a:rPr lang="en-US" altLang="zh-CN" b="1">
                <a:solidFill>
                  <a:schemeClr val="bg1"/>
                </a:solidFill>
                <a:sym typeface="+mn-ea"/>
              </a:rPr>
              <a:t>z-index</a:t>
            </a:r>
            <a:r>
              <a:rPr lang="zh-CN" altLang="en-US" b="1">
                <a:solidFill>
                  <a:schemeClr val="bg1"/>
                </a:solidFill>
                <a:sym typeface="+mn-ea"/>
              </a:rPr>
              <a:t>属性来调整原元素堆叠的顺序。</a:t>
            </a:r>
            <a:r>
              <a:rPr lang="zh-CN" altLang="en-US" b="1">
                <a:solidFill>
                  <a:srgbClr val="FF0000"/>
                </a:solidFill>
                <a:sym typeface="+mn-ea"/>
              </a:rPr>
              <a:t>序号越大，越在上层。</a:t>
            </a:r>
            <a:r>
              <a:rPr lang="en-US" altLang="zh-CN" b="1">
                <a:solidFill>
                  <a:srgbClr val="FF0000"/>
                </a:solidFill>
                <a:sym typeface="+mn-ea"/>
              </a:rPr>
              <a:t>z-index:5;</a:t>
            </a:r>
            <a:endParaRPr lang="en-US" altLang="zh-CN" b="1">
              <a:solidFill>
                <a:srgbClr val="FF0000"/>
              </a:solidFill>
              <a:sym typeface="+mn-ea"/>
            </a:endParaRPr>
          </a:p>
          <a:p>
            <a:r>
              <a:rPr lang="en-US" altLang="zh-CN" b="1">
                <a:sym typeface="+mn-ea"/>
              </a:rPr>
              <a:t>		</a:t>
            </a:r>
            <a:endParaRPr lang="en-US" altLang="zh-CN" b="1">
              <a:sym typeface="+mn-ea"/>
            </a:endParaRPr>
          </a:p>
        </p:txBody>
      </p:sp>
      <p:sp>
        <p:nvSpPr>
          <p:cNvPr id="2" name="圆角矩形 1"/>
          <p:cNvSpPr/>
          <p:nvPr/>
        </p:nvSpPr>
        <p:spPr>
          <a:xfrm>
            <a:off x="5612130" y="3419475"/>
            <a:ext cx="5308600" cy="1014730"/>
          </a:xfrm>
          <a:prstGeom prst="roundRect">
            <a:avLst/>
          </a:prstGeom>
          <a:solidFill>
            <a:schemeClr val="accent1">
              <a:lumMod val="5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b="1">
                <a:solidFill>
                  <a:schemeClr val="bg1"/>
                </a:solidFill>
              </a:rPr>
              <a:t>1.</a:t>
            </a:r>
            <a:r>
              <a:rPr lang="zh-CN" altLang="en-US" b="1">
                <a:solidFill>
                  <a:schemeClr val="bg1"/>
                </a:solidFill>
              </a:rPr>
              <a:t>相对定位是相对于自身产生的偏移。</a:t>
            </a:r>
            <a:endParaRPr lang="zh-CN" altLang="en-US" b="1">
              <a:solidFill>
                <a:schemeClr val="bg1"/>
              </a:solidFill>
            </a:endParaRPr>
          </a:p>
          <a:p>
            <a:pPr algn="l"/>
            <a:r>
              <a:rPr lang="en-US" altLang="zh-CN" b="1">
                <a:solidFill>
                  <a:schemeClr val="bg1"/>
                </a:solidFill>
              </a:rPr>
              <a:t>2.</a:t>
            </a:r>
            <a:r>
              <a:rPr lang="zh-CN" altLang="en-US" b="1">
                <a:solidFill>
                  <a:schemeClr val="bg1"/>
                </a:solidFill>
              </a:rPr>
              <a:t>绝对定位是特殊</a:t>
            </a:r>
            <a:r>
              <a:rPr lang="en-US" altLang="zh-CN" b="1">
                <a:solidFill>
                  <a:schemeClr val="bg1"/>
                </a:solidFill>
              </a:rPr>
              <a:t>	</a:t>
            </a:r>
            <a:r>
              <a:rPr lang="zh-CN" altLang="en-US" b="1">
                <a:solidFill>
                  <a:schemeClr val="bg1"/>
                </a:solidFill>
              </a:rPr>
              <a:t>的相对定位，相对于父元素产生的偏移。</a:t>
            </a:r>
            <a:endParaRPr lang="zh-CN" altLang="en-US" b="1">
              <a:solidFill>
                <a:schemeClr val="bg1"/>
              </a:solidFill>
            </a:endParaRPr>
          </a:p>
        </p:txBody>
      </p:sp>
      <p:cxnSp>
        <p:nvCxnSpPr>
          <p:cNvPr id="7" name="肘形连接符 6"/>
          <p:cNvCxnSpPr/>
          <p:nvPr/>
        </p:nvCxnSpPr>
        <p:spPr>
          <a:xfrm rot="10800000">
            <a:off x="6364605" y="5501640"/>
            <a:ext cx="2384425" cy="859155"/>
          </a:xfrm>
          <a:prstGeom prst="bentConnector3">
            <a:avLst>
              <a:gd name="adj1" fmla="val -137470"/>
            </a:avLst>
          </a:prstGeom>
          <a:ln w="47625" cmpd="sng">
            <a:solidFill>
              <a:schemeClr val="accent1">
                <a:shade val="50000"/>
              </a:schemeClr>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15" y="154305"/>
            <a:ext cx="12027535" cy="6739255"/>
          </a:xfrm>
          <a:prstGeom prst="rect">
            <a:avLst/>
          </a:prstGeom>
          <a:noFill/>
        </p:spPr>
        <p:txBody>
          <a:bodyPr wrap="square" rtlCol="0">
            <a:spAutoFit/>
          </a:bodyPr>
          <a:p>
            <a:r>
              <a:rPr lang="zh-CN" altLang="en-US" b="1">
                <a:solidFill>
                  <a:schemeClr val="bg1"/>
                </a:solidFill>
                <a:sym typeface="+mn-ea"/>
              </a:rPr>
              <a:t>列表样式 ：</a:t>
            </a:r>
            <a:r>
              <a:rPr lang="en-US" altLang="zh-CN" b="1">
                <a:solidFill>
                  <a:schemeClr val="accent1"/>
                </a:solidFill>
                <a:effectLst>
                  <a:outerShdw blurRad="38100" dist="25400" dir="5400000" algn="ctr" rotWithShape="0">
                    <a:srgbClr val="6E747A">
                      <a:alpha val="43000"/>
                    </a:srgbClr>
                  </a:outerShdw>
                </a:effectLst>
                <a:sym typeface="+mn-ea"/>
              </a:rPr>
              <a:t>list-style-type</a:t>
            </a:r>
            <a:r>
              <a:rPr lang="zh-CN" altLang="en-US" b="1">
                <a:solidFill>
                  <a:schemeClr val="bg1"/>
                </a:solidFill>
                <a:sym typeface="+mn-ea"/>
              </a:rPr>
              <a:t>属性用来控制列表中列表项标志的样式。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无序列表取值 </a:t>
            </a:r>
            <a:r>
              <a:rPr lang="en-US" altLang="zh-CN" b="1">
                <a:solidFill>
                  <a:schemeClr val="bg1"/>
                </a:solidFill>
                <a:sym typeface="+mn-ea"/>
              </a:rPr>
              <a:t>ul</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—none</a:t>
            </a:r>
            <a:r>
              <a:rPr lang="zh-CN" altLang="en-US" b="1">
                <a:solidFill>
                  <a:schemeClr val="bg1"/>
                </a:solidFill>
                <a:sym typeface="+mn-ea"/>
              </a:rPr>
              <a:t>：无标记 </a:t>
            </a:r>
            <a:endParaRPr lang="zh-CN" altLang="en-US" b="1">
              <a:solidFill>
                <a:schemeClr val="bg1"/>
              </a:solidFill>
              <a:sym typeface="+mn-ea"/>
            </a:endParaRPr>
          </a:p>
          <a:p>
            <a:r>
              <a:rPr lang="en-US" altLang="zh-CN" b="1">
                <a:solidFill>
                  <a:schemeClr val="bg1"/>
                </a:solidFill>
                <a:sym typeface="+mn-ea"/>
              </a:rPr>
              <a:t>		—disc</a:t>
            </a:r>
            <a:r>
              <a:rPr lang="zh-CN" altLang="en-US" b="1">
                <a:solidFill>
                  <a:schemeClr val="bg1"/>
                </a:solidFill>
                <a:sym typeface="+mn-ea"/>
              </a:rPr>
              <a:t>：实心圆，为默认值</a:t>
            </a:r>
            <a:endParaRPr lang="zh-CN" altLang="en-US" b="1">
              <a:solidFill>
                <a:schemeClr val="bg1"/>
              </a:solidFill>
              <a:sym typeface="+mn-ea"/>
            </a:endParaRPr>
          </a:p>
          <a:p>
            <a:r>
              <a:rPr lang="en-US" altLang="zh-CN" b="1">
                <a:solidFill>
                  <a:schemeClr val="bg1"/>
                </a:solidFill>
                <a:sym typeface="+mn-ea"/>
              </a:rPr>
              <a:t>		—circle</a:t>
            </a:r>
            <a:r>
              <a:rPr lang="zh-CN" altLang="en-US" b="1">
                <a:solidFill>
                  <a:schemeClr val="bg1"/>
                </a:solidFill>
                <a:sym typeface="+mn-ea"/>
              </a:rPr>
              <a:t>：空心圆</a:t>
            </a:r>
            <a:endParaRPr lang="zh-CN" altLang="en-US" b="1">
              <a:solidFill>
                <a:schemeClr val="bg1"/>
              </a:solidFill>
              <a:sym typeface="+mn-ea"/>
            </a:endParaRPr>
          </a:p>
          <a:p>
            <a:r>
              <a:rPr lang="en-US" altLang="zh-CN" b="1">
                <a:solidFill>
                  <a:schemeClr val="bg1"/>
                </a:solidFill>
                <a:sym typeface="+mn-ea"/>
              </a:rPr>
              <a:t>		—square</a:t>
            </a:r>
            <a:r>
              <a:rPr lang="zh-CN" altLang="en-US" b="1">
                <a:solidFill>
                  <a:schemeClr val="bg1"/>
                </a:solidFill>
                <a:sym typeface="+mn-ea"/>
              </a:rPr>
              <a:t>：实心方块</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有序列表取值 </a:t>
            </a:r>
            <a:r>
              <a:rPr lang="en-US" altLang="zh-CN" b="1">
                <a:solidFill>
                  <a:schemeClr val="bg1"/>
                </a:solidFill>
                <a:sym typeface="+mn-ea"/>
              </a:rPr>
              <a:t>ol</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—none</a:t>
            </a:r>
            <a:r>
              <a:rPr lang="zh-CN" altLang="en-US" b="1">
                <a:solidFill>
                  <a:schemeClr val="bg1"/>
                </a:solidFill>
                <a:sym typeface="+mn-ea"/>
              </a:rPr>
              <a:t>：无标记</a:t>
            </a:r>
            <a:endParaRPr lang="zh-CN" altLang="en-US" b="1">
              <a:solidFill>
                <a:schemeClr val="bg1"/>
              </a:solidFill>
              <a:sym typeface="+mn-ea"/>
            </a:endParaRPr>
          </a:p>
          <a:p>
            <a:r>
              <a:rPr lang="en-US" altLang="zh-CN" b="1">
                <a:solidFill>
                  <a:schemeClr val="bg1"/>
                </a:solidFill>
                <a:sym typeface="+mn-ea"/>
              </a:rPr>
              <a:t>		—decimal</a:t>
            </a:r>
            <a:r>
              <a:rPr lang="zh-CN" altLang="en-US" b="1">
                <a:solidFill>
                  <a:schemeClr val="bg1"/>
                </a:solidFill>
                <a:sym typeface="+mn-ea"/>
              </a:rPr>
              <a:t>：数字。为默认值</a:t>
            </a:r>
            <a:endParaRPr lang="zh-CN" altLang="en-US" b="1">
              <a:solidFill>
                <a:schemeClr val="bg1"/>
              </a:solidFill>
              <a:sym typeface="+mn-ea"/>
            </a:endParaRPr>
          </a:p>
          <a:p>
            <a:r>
              <a:rPr lang="en-US" altLang="zh-CN" b="1">
                <a:solidFill>
                  <a:schemeClr val="bg1"/>
                </a:solidFill>
                <a:sym typeface="+mn-ea"/>
              </a:rPr>
              <a:t>		—lower-roman</a:t>
            </a:r>
            <a:r>
              <a:rPr lang="zh-CN" altLang="en-US" b="1">
                <a:solidFill>
                  <a:schemeClr val="bg1"/>
                </a:solidFill>
                <a:sym typeface="+mn-ea"/>
              </a:rPr>
              <a:t>：小写罗马数字</a:t>
            </a:r>
            <a:endParaRPr lang="zh-CN" altLang="en-US" b="1">
              <a:solidFill>
                <a:schemeClr val="bg1"/>
              </a:solidFill>
              <a:sym typeface="+mn-ea"/>
            </a:endParaRPr>
          </a:p>
          <a:p>
            <a:r>
              <a:rPr lang="en-US" altLang="zh-CN" b="1">
                <a:solidFill>
                  <a:schemeClr val="bg1"/>
                </a:solidFill>
                <a:sym typeface="+mn-ea"/>
              </a:rPr>
              <a:t>		—upper-roman</a:t>
            </a:r>
            <a:r>
              <a:rPr lang="zh-CN" altLang="en-US" b="1">
                <a:solidFill>
                  <a:schemeClr val="bg1"/>
                </a:solidFill>
                <a:sym typeface="+mn-ea"/>
              </a:rPr>
              <a:t>：大写罗马数字</a:t>
            </a:r>
            <a:endParaRPr lang="zh-CN" altLang="en-US" b="1">
              <a:solidFill>
                <a:schemeClr val="bg1"/>
              </a:solidFill>
              <a:sym typeface="+mn-ea"/>
            </a:endParaRPr>
          </a:p>
          <a:p>
            <a:r>
              <a:rPr lang="en-US" altLang="zh-CN" b="1">
                <a:solidFill>
                  <a:schemeClr val="bg1"/>
                </a:solidFill>
                <a:sym typeface="+mn-ea"/>
              </a:rPr>
              <a:t>	</a:t>
            </a:r>
            <a:r>
              <a:rPr lang="en-US" altLang="zh-CN" b="1">
                <a:solidFill>
                  <a:schemeClr val="accent1"/>
                </a:solidFill>
                <a:effectLst>
                  <a:outerShdw blurRad="38100" dist="25400" dir="5400000" algn="ctr" rotWithShape="0">
                    <a:srgbClr val="6E747A">
                      <a:alpha val="43000"/>
                    </a:srgbClr>
                  </a:outerShdw>
                </a:effectLst>
                <a:sym typeface="+mn-ea"/>
              </a:rPr>
              <a:t>list-style-image</a:t>
            </a:r>
            <a:r>
              <a:rPr lang="zh-CN" altLang="en-US" b="1">
                <a:solidFill>
                  <a:schemeClr val="bg1"/>
                </a:solidFill>
                <a:sym typeface="+mn-ea"/>
              </a:rPr>
              <a:t>属性使用图像来替换列表项的标记，取值为：</a:t>
            </a:r>
            <a:r>
              <a:rPr lang="en-US" altLang="zh-CN" b="1">
                <a:solidFill>
                  <a:schemeClr val="bg1"/>
                </a:solidFill>
                <a:sym typeface="+mn-ea"/>
              </a:rPr>
              <a:t>url()</a:t>
            </a:r>
            <a:r>
              <a:rPr lang="zh-CN" altLang="en-US" b="1">
                <a:solidFill>
                  <a:schemeClr val="bg1"/>
                </a:solidFill>
                <a:sym typeface="+mn-ea"/>
              </a:rPr>
              <a:t>，</a:t>
            </a:r>
            <a:endParaRPr lang="zh-CN" altLang="en-US" b="1">
              <a:solidFill>
                <a:schemeClr val="bg1"/>
              </a:solidFill>
              <a:sym typeface="+mn-ea"/>
            </a:endParaRPr>
          </a:p>
          <a:p>
            <a:endParaRPr lang="zh-CN" altLang="en-US" b="1">
              <a:solidFill>
                <a:schemeClr val="bg1"/>
              </a:solidFill>
              <a:sym typeface="+mn-ea"/>
            </a:endParaRPr>
          </a:p>
          <a:p>
            <a:r>
              <a:rPr lang="zh-CN" altLang="en-US" b="1">
                <a:solidFill>
                  <a:schemeClr val="bg1"/>
                </a:solidFill>
                <a:sym typeface="+mn-ea"/>
              </a:rPr>
              <a:t>默认显示方式：元素都有自己默认的显示方式，包括：</a:t>
            </a:r>
            <a:r>
              <a:rPr lang="zh-CN" altLang="en-US" b="1" u="sng">
                <a:solidFill>
                  <a:srgbClr val="FF0000"/>
                </a:solidFill>
                <a:sym typeface="+mn-ea"/>
              </a:rPr>
              <a:t>https://blog.csdn.net/zilaiye1314/article/details/78060952</a:t>
            </a:r>
            <a:endParaRPr lang="zh-CN" altLang="en-US" b="1" u="sng">
              <a:solidFill>
                <a:srgbClr val="FF0000"/>
              </a:solidFill>
              <a:sym typeface="+mn-ea"/>
            </a:endParaRPr>
          </a:p>
          <a:p>
            <a:r>
              <a:rPr lang="en-US" altLang="zh-CN" b="1">
                <a:solidFill>
                  <a:schemeClr val="bg1"/>
                </a:solidFill>
                <a:sym typeface="+mn-ea"/>
              </a:rPr>
              <a:t>	—</a:t>
            </a:r>
            <a:r>
              <a:rPr lang="zh-CN" altLang="en-US" b="1">
                <a:solidFill>
                  <a:schemeClr val="bg1"/>
                </a:solidFill>
                <a:sym typeface="+mn-ea"/>
              </a:rPr>
              <a:t>块元素：从上到下，可以设置宽高，如</a:t>
            </a:r>
            <a:r>
              <a:rPr lang="en-US" altLang="zh-CN" b="1">
                <a:solidFill>
                  <a:schemeClr val="bg1"/>
                </a:solidFill>
                <a:sym typeface="+mn-ea"/>
              </a:rPr>
              <a:t>&lt;h1&gt;</a:t>
            </a:r>
            <a:r>
              <a:rPr lang="zh-CN" altLang="en-US" b="1">
                <a:solidFill>
                  <a:schemeClr val="bg1"/>
                </a:solidFill>
                <a:sym typeface="+mn-ea"/>
              </a:rPr>
              <a:t>、</a:t>
            </a:r>
            <a:r>
              <a:rPr lang="en-US" altLang="zh-CN" b="1">
                <a:solidFill>
                  <a:schemeClr val="bg1"/>
                </a:solidFill>
                <a:sym typeface="+mn-ea"/>
              </a:rPr>
              <a:t>&lt;p&gt;</a:t>
            </a:r>
            <a:r>
              <a:rPr lang="zh-CN" altLang="en-US" b="1">
                <a:solidFill>
                  <a:schemeClr val="bg1"/>
                </a:solidFill>
                <a:sym typeface="+mn-ea"/>
              </a:rPr>
              <a:t>、</a:t>
            </a:r>
            <a:r>
              <a:rPr lang="en-US" altLang="zh-CN" b="1">
                <a:solidFill>
                  <a:schemeClr val="bg1"/>
                </a:solidFill>
                <a:sym typeface="+mn-ea"/>
              </a:rPr>
              <a:t>&lt;div&gt;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行内元素：从左到右，不能设置宽高，如</a:t>
            </a:r>
            <a:r>
              <a:rPr lang="en-US" altLang="zh-CN" b="1">
                <a:solidFill>
                  <a:schemeClr val="bg1"/>
                </a:solidFill>
                <a:sym typeface="+mn-ea"/>
              </a:rPr>
              <a:t>&lt;span&gt;</a:t>
            </a:r>
            <a:r>
              <a:rPr lang="zh-CN" altLang="en-US" b="1">
                <a:solidFill>
                  <a:schemeClr val="bg1"/>
                </a:solidFill>
                <a:sym typeface="+mn-ea"/>
              </a:rPr>
              <a:t>、</a:t>
            </a:r>
            <a:r>
              <a:rPr lang="en-US" altLang="zh-CN" b="1">
                <a:solidFill>
                  <a:schemeClr val="bg1"/>
                </a:solidFill>
                <a:sym typeface="+mn-ea"/>
              </a:rPr>
              <a:t>&lt;a&gt;</a:t>
            </a:r>
            <a:r>
              <a:rPr lang="zh-CN" altLang="en-US" b="1">
                <a:solidFill>
                  <a:schemeClr val="bg1"/>
                </a:solidFill>
                <a:sym typeface="+mn-ea"/>
              </a:rPr>
              <a:t>等</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行内块：从左到右，可以设置宽高，如</a:t>
            </a:r>
            <a:r>
              <a:rPr lang="en-US" altLang="zh-CN" b="1">
                <a:solidFill>
                  <a:schemeClr val="bg1"/>
                </a:solidFill>
                <a:sym typeface="+mn-ea"/>
              </a:rPr>
              <a:t>&lt;input&gt;</a:t>
            </a:r>
            <a:r>
              <a:rPr lang="zh-CN" altLang="en-US" b="1">
                <a:solidFill>
                  <a:schemeClr val="bg1"/>
                </a:solidFill>
                <a:sym typeface="+mn-ea"/>
              </a:rPr>
              <a:t>、</a:t>
            </a:r>
            <a:r>
              <a:rPr lang="en-US" altLang="zh-CN" b="1">
                <a:solidFill>
                  <a:schemeClr val="bg1"/>
                </a:solidFill>
                <a:sym typeface="+mn-ea"/>
              </a:rPr>
              <a:t>&lt;img&gt;</a:t>
            </a:r>
            <a:r>
              <a:rPr lang="zh-CN" altLang="en-US" b="1">
                <a:solidFill>
                  <a:schemeClr val="bg1"/>
                </a:solidFill>
                <a:sym typeface="+mn-ea"/>
              </a:rPr>
              <a:t>等</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可以使用</a:t>
            </a:r>
            <a:r>
              <a:rPr lang="en-US" altLang="zh-CN" b="1">
                <a:solidFill>
                  <a:schemeClr val="accent1"/>
                </a:solidFill>
                <a:effectLst>
                  <a:outerShdw blurRad="38100" dist="25400" dir="5400000" algn="ctr" rotWithShape="0">
                    <a:srgbClr val="6E747A">
                      <a:alpha val="43000"/>
                    </a:srgbClr>
                  </a:outerShdw>
                </a:effectLst>
                <a:sym typeface="+mn-ea"/>
              </a:rPr>
              <a:t>display</a:t>
            </a:r>
            <a:r>
              <a:rPr lang="zh-CN" altLang="en-US" b="1">
                <a:solidFill>
                  <a:schemeClr val="accent1"/>
                </a:solidFill>
                <a:effectLst>
                  <a:outerShdw blurRad="38100" dist="25400" dir="5400000" algn="ctr" rotWithShape="0">
                    <a:srgbClr val="6E747A">
                      <a:alpha val="43000"/>
                    </a:srgbClr>
                  </a:outerShdw>
                </a:effectLst>
                <a:sym typeface="+mn-ea"/>
              </a:rPr>
              <a:t>属性</a:t>
            </a:r>
            <a:r>
              <a:rPr lang="zh-CN" altLang="en-US" b="1">
                <a:solidFill>
                  <a:schemeClr val="bg1"/>
                </a:solidFill>
                <a:sym typeface="+mn-ea"/>
              </a:rPr>
              <a:t>来修饰元素框的显示方式。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改变元素的显示方式，其取值有：</a:t>
            </a:r>
            <a:r>
              <a:rPr lang="en-US" altLang="zh-CN" b="1">
                <a:solidFill>
                  <a:schemeClr val="bg1"/>
                </a:solidFill>
                <a:sym typeface="+mn-ea"/>
              </a:rPr>
              <a:t>none</a:t>
            </a:r>
            <a:r>
              <a:rPr lang="zh-CN" altLang="en-US" b="1">
                <a:solidFill>
                  <a:schemeClr val="bg1"/>
                </a:solidFill>
                <a:sym typeface="+mn-ea"/>
              </a:rPr>
              <a:t>，</a:t>
            </a:r>
            <a:r>
              <a:rPr lang="en-US" altLang="zh-CN" b="1">
                <a:solidFill>
                  <a:schemeClr val="bg1"/>
                </a:solidFill>
                <a:sym typeface="+mn-ea"/>
              </a:rPr>
              <a:t>block</a:t>
            </a:r>
            <a:r>
              <a:rPr lang="zh-CN" altLang="en-US" b="1">
                <a:solidFill>
                  <a:schemeClr val="bg1"/>
                </a:solidFill>
                <a:sym typeface="+mn-ea"/>
              </a:rPr>
              <a:t>，</a:t>
            </a:r>
            <a:r>
              <a:rPr lang="en-US" altLang="zh-CN" b="1">
                <a:solidFill>
                  <a:schemeClr val="bg1"/>
                </a:solidFill>
                <a:sym typeface="+mn-ea"/>
              </a:rPr>
              <a:t>inline</a:t>
            </a:r>
            <a:r>
              <a:rPr lang="zh-CN" altLang="en-US" b="1">
                <a:solidFill>
                  <a:schemeClr val="bg1"/>
                </a:solidFill>
                <a:sym typeface="+mn-ea"/>
              </a:rPr>
              <a:t>，</a:t>
            </a:r>
            <a:r>
              <a:rPr lang="en-US" altLang="zh-CN" b="1">
                <a:solidFill>
                  <a:schemeClr val="bg1"/>
                </a:solidFill>
                <a:sym typeface="+mn-ea"/>
              </a:rPr>
              <a:t>inline-block</a:t>
            </a:r>
            <a:endParaRPr lang="en-US" altLang="zh-CN" b="1">
              <a:solidFill>
                <a:schemeClr val="bg1"/>
              </a:solidFill>
              <a:sym typeface="+mn-ea"/>
            </a:endParaRPr>
          </a:p>
          <a:p>
            <a:r>
              <a:rPr lang="en-US" altLang="zh-CN" b="1">
                <a:solidFill>
                  <a:schemeClr val="bg1"/>
                </a:solidFill>
                <a:sym typeface="+mn-ea"/>
              </a:rPr>
              <a:t>		-none</a:t>
            </a:r>
            <a:r>
              <a:rPr lang="zh-CN" altLang="en-US" b="1">
                <a:solidFill>
                  <a:schemeClr val="bg1"/>
                </a:solidFill>
                <a:sym typeface="+mn-ea"/>
              </a:rPr>
              <a:t>：不显示该元素，释放其占用的位置。</a:t>
            </a:r>
            <a:endParaRPr lang="zh-CN" altLang="en-US" b="1">
              <a:solidFill>
                <a:schemeClr val="bg1"/>
              </a:solidFill>
              <a:sym typeface="+mn-ea"/>
            </a:endParaRPr>
          </a:p>
          <a:p>
            <a:r>
              <a:rPr lang="en-US" altLang="zh-CN" b="1">
                <a:solidFill>
                  <a:schemeClr val="bg1"/>
                </a:solidFill>
                <a:sym typeface="+mn-ea"/>
              </a:rPr>
              <a:t>		-block</a:t>
            </a:r>
            <a:r>
              <a:rPr lang="zh-CN" altLang="en-US" b="1">
                <a:solidFill>
                  <a:schemeClr val="bg1"/>
                </a:solidFill>
                <a:sym typeface="+mn-ea"/>
              </a:rPr>
              <a:t>：将元素显示方式设置为块，如可以将行内元素</a:t>
            </a:r>
            <a:r>
              <a:rPr lang="en-US" altLang="zh-CN" b="1">
                <a:solidFill>
                  <a:schemeClr val="bg1"/>
                </a:solidFill>
                <a:sym typeface="+mn-ea"/>
              </a:rPr>
              <a:t>&lt;a&gt;</a:t>
            </a:r>
            <a:r>
              <a:rPr lang="zh-CN" altLang="en-US" b="1">
                <a:solidFill>
                  <a:schemeClr val="bg1"/>
                </a:solidFill>
                <a:sym typeface="+mn-ea"/>
              </a:rPr>
              <a:t>转换为块元素。</a:t>
            </a:r>
            <a:endParaRPr lang="zh-CN" altLang="en-US" b="1">
              <a:solidFill>
                <a:schemeClr val="bg1"/>
              </a:solidFill>
              <a:sym typeface="+mn-ea"/>
            </a:endParaRPr>
          </a:p>
          <a:p>
            <a:r>
              <a:rPr lang="en-US" altLang="zh-CN" b="1">
                <a:solidFill>
                  <a:schemeClr val="bg1"/>
                </a:solidFill>
                <a:sym typeface="+mn-ea"/>
              </a:rPr>
              <a:t>		-inline</a:t>
            </a:r>
            <a:r>
              <a:rPr lang="zh-CN" altLang="en-US" b="1">
                <a:solidFill>
                  <a:schemeClr val="bg1"/>
                </a:solidFill>
                <a:sym typeface="+mn-ea"/>
              </a:rPr>
              <a:t>：将元素显示方式设置为行内，如可以将块元素</a:t>
            </a:r>
            <a:r>
              <a:rPr lang="en-US" altLang="zh-CN" b="1">
                <a:solidFill>
                  <a:schemeClr val="bg1"/>
                </a:solidFill>
                <a:sym typeface="+mn-ea"/>
              </a:rPr>
              <a:t>&lt;p&gt;</a:t>
            </a:r>
            <a:r>
              <a:rPr lang="zh-CN" altLang="en-US" b="1">
                <a:solidFill>
                  <a:schemeClr val="bg1"/>
                </a:solidFill>
                <a:sym typeface="+mn-ea"/>
              </a:rPr>
              <a:t>转换成行内元素。</a:t>
            </a:r>
            <a:endParaRPr lang="zh-CN" altLang="en-US" b="1">
              <a:solidFill>
                <a:schemeClr val="bg1"/>
              </a:solidFill>
              <a:sym typeface="+mn-ea"/>
            </a:endParaRPr>
          </a:p>
          <a:p>
            <a:r>
              <a:rPr lang="en-US" altLang="zh-CN" b="1">
                <a:solidFill>
                  <a:schemeClr val="bg1"/>
                </a:solidFill>
                <a:sym typeface="+mn-ea"/>
              </a:rPr>
              <a:t>		-inline-block</a:t>
            </a:r>
            <a:r>
              <a:rPr lang="zh-CN" altLang="en-US" b="1">
                <a:solidFill>
                  <a:schemeClr val="bg1"/>
                </a:solidFill>
                <a:sym typeface="+mn-ea"/>
              </a:rPr>
              <a:t>：将元素显示方式设置为行内块，如可以将行内元素</a:t>
            </a:r>
            <a:r>
              <a:rPr lang="en-US" altLang="zh-CN" b="1">
                <a:solidFill>
                  <a:schemeClr val="bg1"/>
                </a:solidFill>
                <a:sym typeface="+mn-ea"/>
              </a:rPr>
              <a:t>&lt;span&gt;</a:t>
            </a:r>
            <a:r>
              <a:rPr lang="zh-CN" altLang="en-US" b="1">
                <a:solidFill>
                  <a:schemeClr val="bg1"/>
                </a:solidFill>
                <a:sym typeface="+mn-ea"/>
              </a:rPr>
              <a:t>转换成行内块元素。</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15" y="154305"/>
            <a:ext cx="12027535" cy="2584450"/>
          </a:xfrm>
          <a:prstGeom prst="rect">
            <a:avLst/>
          </a:prstGeom>
          <a:noFill/>
        </p:spPr>
        <p:txBody>
          <a:bodyPr wrap="square" rtlCol="0">
            <a:spAutoFit/>
          </a:bodyPr>
          <a:p>
            <a:r>
              <a:rPr lang="zh-CN" altLang="en-US" b="1">
                <a:solidFill>
                  <a:schemeClr val="bg1"/>
                </a:solidFill>
                <a:sym typeface="+mn-ea"/>
              </a:rPr>
              <a:t>鼠标形状：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a:t>
            </a:r>
            <a:r>
              <a:rPr lang="en-US" altLang="zh-CN" b="1">
                <a:solidFill>
                  <a:schemeClr val="accent1"/>
                </a:solidFill>
                <a:effectLst>
                  <a:outerShdw blurRad="38100" dist="25400" dir="5400000" algn="ctr" rotWithShape="0">
                    <a:srgbClr val="6E747A">
                      <a:alpha val="43000"/>
                    </a:srgbClr>
                  </a:outerShdw>
                </a:effectLst>
                <a:sym typeface="+mn-ea"/>
              </a:rPr>
              <a:t>cursor</a:t>
            </a:r>
            <a:r>
              <a:rPr lang="zh-CN" altLang="en-US" b="1">
                <a:solidFill>
                  <a:schemeClr val="bg1"/>
                </a:solidFill>
                <a:sym typeface="+mn-ea"/>
              </a:rPr>
              <a:t>属性指定显示给用户的鼠标光标形状。其可取值有：</a:t>
            </a:r>
            <a:endParaRPr lang="zh-CN" altLang="en-US" b="1">
              <a:solidFill>
                <a:schemeClr val="bg1"/>
              </a:solidFill>
              <a:sym typeface="+mn-ea"/>
            </a:endParaRPr>
          </a:p>
          <a:p>
            <a:r>
              <a:rPr lang="en-US" altLang="zh-CN" b="1">
                <a:solidFill>
                  <a:schemeClr val="bg1"/>
                </a:solidFill>
                <a:sym typeface="+mn-ea"/>
              </a:rPr>
              <a:t>		—default</a:t>
            </a:r>
            <a:r>
              <a:rPr lang="zh-CN" altLang="en-US" b="1">
                <a:solidFill>
                  <a:schemeClr val="bg1"/>
                </a:solidFill>
                <a:sym typeface="+mn-ea"/>
              </a:rPr>
              <a:t>：默认值，小箭头</a:t>
            </a:r>
            <a:endParaRPr lang="zh-CN" altLang="en-US" b="1">
              <a:solidFill>
                <a:schemeClr val="bg1"/>
              </a:solidFill>
              <a:sym typeface="+mn-ea"/>
            </a:endParaRPr>
          </a:p>
          <a:p>
            <a:r>
              <a:rPr lang="en-US" altLang="zh-CN" b="1">
                <a:solidFill>
                  <a:schemeClr val="bg1"/>
                </a:solidFill>
                <a:sym typeface="+mn-ea"/>
              </a:rPr>
              <a:t>		—pointer</a:t>
            </a:r>
            <a:r>
              <a:rPr lang="zh-CN" altLang="en-US" b="1">
                <a:solidFill>
                  <a:schemeClr val="bg1"/>
                </a:solidFill>
                <a:sym typeface="+mn-ea"/>
              </a:rPr>
              <a:t>：手形</a:t>
            </a:r>
            <a:endParaRPr lang="zh-CN" altLang="en-US" b="1">
              <a:solidFill>
                <a:schemeClr val="bg1"/>
              </a:solidFill>
              <a:sym typeface="+mn-ea"/>
            </a:endParaRPr>
          </a:p>
          <a:p>
            <a:r>
              <a:rPr lang="en-US" altLang="zh-CN" b="1">
                <a:solidFill>
                  <a:schemeClr val="bg1"/>
                </a:solidFill>
                <a:sym typeface="+mn-ea"/>
              </a:rPr>
              <a:t>		—crosshair</a:t>
            </a:r>
            <a:r>
              <a:rPr lang="zh-CN" altLang="en-US" b="1">
                <a:solidFill>
                  <a:schemeClr val="bg1"/>
                </a:solidFill>
                <a:sym typeface="+mn-ea"/>
              </a:rPr>
              <a:t>：十字架</a:t>
            </a:r>
            <a:endParaRPr lang="zh-CN" altLang="en-US" b="1">
              <a:solidFill>
                <a:schemeClr val="bg1"/>
              </a:solidFill>
              <a:sym typeface="+mn-ea"/>
            </a:endParaRPr>
          </a:p>
          <a:p>
            <a:r>
              <a:rPr lang="en-US" altLang="zh-CN" b="1">
                <a:solidFill>
                  <a:schemeClr val="bg1"/>
                </a:solidFill>
                <a:sym typeface="+mn-ea"/>
              </a:rPr>
              <a:t>		—text</a:t>
            </a:r>
            <a:r>
              <a:rPr lang="zh-CN" altLang="en-US" b="1">
                <a:solidFill>
                  <a:schemeClr val="bg1"/>
                </a:solidFill>
                <a:sym typeface="+mn-ea"/>
              </a:rPr>
              <a:t>：光标</a:t>
            </a:r>
            <a:r>
              <a:rPr lang="en-US" altLang="zh-CN" b="1">
                <a:solidFill>
                  <a:schemeClr val="bg1"/>
                </a:solidFill>
                <a:sym typeface="+mn-ea"/>
              </a:rPr>
              <a:t>I</a:t>
            </a:r>
            <a:endParaRPr lang="en-US" altLang="zh-CN" b="1">
              <a:solidFill>
                <a:schemeClr val="bg1"/>
              </a:solidFill>
              <a:sym typeface="+mn-ea"/>
            </a:endParaRPr>
          </a:p>
          <a:p>
            <a:r>
              <a:rPr lang="en-US" altLang="zh-CN" b="1">
                <a:solidFill>
                  <a:schemeClr val="bg1"/>
                </a:solidFill>
                <a:sym typeface="+mn-ea"/>
              </a:rPr>
              <a:t>		—wait</a:t>
            </a:r>
            <a:r>
              <a:rPr lang="zh-CN" altLang="en-US" b="1">
                <a:solidFill>
                  <a:schemeClr val="bg1"/>
                </a:solidFill>
                <a:sym typeface="+mn-ea"/>
              </a:rPr>
              <a:t>：等待</a:t>
            </a:r>
            <a:endParaRPr lang="zh-CN" altLang="en-US" b="1">
              <a:solidFill>
                <a:schemeClr val="bg1"/>
              </a:solidFill>
              <a:sym typeface="+mn-ea"/>
            </a:endParaRPr>
          </a:p>
          <a:p>
            <a:r>
              <a:rPr lang="en-US" altLang="zh-CN" b="1">
                <a:solidFill>
                  <a:schemeClr val="bg1"/>
                </a:solidFill>
                <a:sym typeface="+mn-ea"/>
              </a:rPr>
              <a:t>		—help</a:t>
            </a:r>
            <a:r>
              <a:rPr lang="zh-CN" altLang="en-US" b="1">
                <a:solidFill>
                  <a:schemeClr val="bg1"/>
                </a:solidFill>
                <a:sym typeface="+mn-ea"/>
              </a:rPr>
              <a:t>：？</a:t>
            </a:r>
            <a:endParaRPr lang="zh-CN" altLang="en-US" b="1">
              <a:solidFill>
                <a:schemeClr val="bg1"/>
              </a:solidFill>
              <a:sym typeface="+mn-ea"/>
            </a:endParaRPr>
          </a:p>
          <a:p>
            <a:endParaRPr lang="zh-CN" altLang="en-US" b="1">
              <a:solidFill>
                <a:schemeClr val="bg1"/>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550" y="2698750"/>
            <a:ext cx="12027535" cy="1753235"/>
          </a:xfrm>
          <a:prstGeom prst="rect">
            <a:avLst/>
          </a:prstGeom>
          <a:noFill/>
        </p:spPr>
        <p:txBody>
          <a:bodyPr wrap="square" rtlCol="0">
            <a:spAutoFit/>
          </a:bodyPr>
          <a:p>
            <a:pPr algn="ctr"/>
            <a:r>
              <a:rPr lang="en-US" altLang="zh-CN" sz="5400" b="1">
                <a:solidFill>
                  <a:schemeClr val="bg1"/>
                </a:solidFill>
                <a:sym typeface="+mn-ea"/>
              </a:rPr>
              <a:t>JavaScript</a:t>
            </a:r>
            <a:r>
              <a:rPr lang="zh-CN" altLang="en-US" sz="5400" b="1">
                <a:solidFill>
                  <a:schemeClr val="bg1"/>
                </a:solidFill>
                <a:sym typeface="+mn-ea"/>
              </a:rPr>
              <a:t>概述 、 </a:t>
            </a:r>
            <a:r>
              <a:rPr lang="en-US" altLang="zh-CN" sz="5400" b="1">
                <a:solidFill>
                  <a:schemeClr val="bg1"/>
                </a:solidFill>
                <a:sym typeface="+mn-ea"/>
              </a:rPr>
              <a:t>JavaScript</a:t>
            </a:r>
            <a:r>
              <a:rPr lang="zh-CN" altLang="en-US" sz="5400" b="1">
                <a:solidFill>
                  <a:schemeClr val="bg1"/>
                </a:solidFill>
                <a:sym typeface="+mn-ea"/>
              </a:rPr>
              <a:t>基础语法 、 流程控制</a:t>
            </a:r>
            <a:endParaRPr lang="zh-CN" altLang="en-US" sz="5400" b="1">
              <a:solidFill>
                <a:schemeClr val="bg1"/>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15" y="154305"/>
            <a:ext cx="12027535" cy="6462395"/>
          </a:xfrm>
          <a:prstGeom prst="rect">
            <a:avLst/>
          </a:prstGeom>
          <a:noFill/>
        </p:spPr>
        <p:txBody>
          <a:bodyPr wrap="square" rtlCol="0">
            <a:spAutoFit/>
          </a:bodyPr>
          <a:p>
            <a:r>
              <a:rPr lang="en-US" altLang="zh-CN" b="1">
                <a:solidFill>
                  <a:schemeClr val="bg1"/>
                </a:solidFill>
                <a:sym typeface="+mn-ea"/>
              </a:rPr>
              <a:t>JavaScript</a:t>
            </a:r>
            <a:r>
              <a:rPr lang="zh-CN" altLang="en-US" b="1">
                <a:solidFill>
                  <a:schemeClr val="bg1"/>
                </a:solidFill>
                <a:sym typeface="+mn-ea"/>
              </a:rPr>
              <a:t>：</a:t>
            </a:r>
            <a:r>
              <a:rPr lang="en-US" altLang="zh-CN" b="1">
                <a:solidFill>
                  <a:schemeClr val="bg1"/>
                </a:solidFill>
                <a:sym typeface="+mn-ea"/>
              </a:rPr>
              <a:t>JS</a:t>
            </a:r>
            <a:r>
              <a:rPr lang="zh-CN" altLang="en-US" b="1">
                <a:solidFill>
                  <a:schemeClr val="bg1"/>
                </a:solidFill>
                <a:sym typeface="+mn-ea"/>
              </a:rPr>
              <a:t>是嵌入</a:t>
            </a:r>
            <a:r>
              <a:rPr lang="en-US" altLang="zh-CN" b="1">
                <a:solidFill>
                  <a:schemeClr val="bg1"/>
                </a:solidFill>
                <a:sym typeface="+mn-ea"/>
              </a:rPr>
              <a:t>HTML</a:t>
            </a:r>
            <a:r>
              <a:rPr lang="zh-CN" altLang="en-US" b="1">
                <a:solidFill>
                  <a:schemeClr val="bg1"/>
                </a:solidFill>
                <a:sym typeface="+mn-ea"/>
              </a:rPr>
              <a:t>中在浏览器中的脚本语言。</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）是一种网页编程技术，用来向</a:t>
            </a:r>
            <a:r>
              <a:rPr lang="en-US" altLang="zh-CN" b="1">
                <a:solidFill>
                  <a:schemeClr val="bg1"/>
                </a:solidFill>
                <a:sym typeface="+mn-ea"/>
              </a:rPr>
              <a:t>HTML</a:t>
            </a:r>
            <a:r>
              <a:rPr lang="zh-CN" altLang="en-US" b="1">
                <a:solidFill>
                  <a:schemeClr val="bg1"/>
                </a:solidFill>
                <a:sym typeface="+mn-ea"/>
              </a:rPr>
              <a:t>页面添加交互行为。（实现动态效果）</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）直接嵌入</a:t>
            </a:r>
            <a:r>
              <a:rPr lang="en-US" altLang="zh-CN" b="1">
                <a:solidFill>
                  <a:schemeClr val="bg1"/>
                </a:solidFill>
                <a:sym typeface="+mn-ea"/>
              </a:rPr>
              <a:t>HTML</a:t>
            </a:r>
            <a:r>
              <a:rPr lang="zh-CN" altLang="en-US" b="1">
                <a:solidFill>
                  <a:schemeClr val="bg1"/>
                </a:solidFill>
                <a:sym typeface="+mn-ea"/>
              </a:rPr>
              <a:t>页面。</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）由浏览器解释执行代码，不进行预编译。</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事件定义式：在事件定义时直接写</a:t>
            </a:r>
            <a:r>
              <a:rPr lang="en-US" altLang="zh-CN" b="1">
                <a:solidFill>
                  <a:schemeClr val="bg1"/>
                </a:solidFill>
                <a:sym typeface="+mn-ea"/>
              </a:rPr>
              <a:t>JS</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嵌入式：使用</a:t>
            </a:r>
            <a:r>
              <a:rPr lang="en-US" altLang="zh-CN" b="1">
                <a:solidFill>
                  <a:schemeClr val="bg1"/>
                </a:solidFill>
                <a:sym typeface="+mn-ea"/>
              </a:rPr>
              <a:t>&lt;script&gt;</a:t>
            </a:r>
            <a:r>
              <a:rPr lang="zh-CN" altLang="en-US" b="1">
                <a:solidFill>
                  <a:schemeClr val="bg1"/>
                </a:solidFill>
                <a:sym typeface="+mn-ea"/>
              </a:rPr>
              <a:t>标签在</a:t>
            </a:r>
            <a:r>
              <a:rPr lang="en-US" altLang="zh-CN" b="1">
                <a:solidFill>
                  <a:schemeClr val="bg1"/>
                </a:solidFill>
                <a:sym typeface="+mn-ea"/>
              </a:rPr>
              <a:t>&lt;head&gt;</a:t>
            </a:r>
            <a:r>
              <a:rPr lang="zh-CN" altLang="en-US" b="1">
                <a:solidFill>
                  <a:schemeClr val="bg1"/>
                </a:solidFill>
                <a:sym typeface="+mn-ea"/>
              </a:rPr>
              <a:t>标签内写</a:t>
            </a:r>
            <a:r>
              <a:rPr lang="en-US" altLang="zh-CN" b="1">
                <a:solidFill>
                  <a:schemeClr val="bg1"/>
                </a:solidFill>
                <a:sym typeface="+mn-ea"/>
              </a:rPr>
              <a:t>JS&lt;script type="text/javascript"&gt;......&lt;/script&gt;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文件调用式：单独的</a:t>
            </a:r>
            <a:r>
              <a:rPr lang="en-US" altLang="zh-CN" b="1">
                <a:solidFill>
                  <a:schemeClr val="bg1"/>
                </a:solidFill>
                <a:sym typeface="+mn-ea"/>
              </a:rPr>
              <a:t>.JS</a:t>
            </a:r>
            <a:r>
              <a:rPr lang="zh-CN" altLang="en-US" b="1">
                <a:solidFill>
                  <a:schemeClr val="bg1"/>
                </a:solidFill>
                <a:sym typeface="+mn-ea"/>
              </a:rPr>
              <a:t>文件，</a:t>
            </a:r>
            <a:r>
              <a:rPr lang="en-US" altLang="zh-CN" b="1">
                <a:solidFill>
                  <a:schemeClr val="bg1"/>
                </a:solidFill>
                <a:sym typeface="+mn-ea"/>
              </a:rPr>
              <a:t>html</a:t>
            </a:r>
            <a:r>
              <a:rPr lang="zh-CN" altLang="en-US" b="1">
                <a:solidFill>
                  <a:schemeClr val="bg1"/>
                </a:solidFill>
                <a:sym typeface="+mn-ea"/>
              </a:rPr>
              <a:t>页面引用</a:t>
            </a:r>
            <a:r>
              <a:rPr lang="en-US" altLang="zh-CN" b="1">
                <a:solidFill>
                  <a:schemeClr val="bg1"/>
                </a:solidFill>
                <a:sym typeface="+mn-ea"/>
              </a:rPr>
              <a:t>.JS</a:t>
            </a:r>
            <a:r>
              <a:rPr lang="zh-CN" altLang="en-US" b="1">
                <a:solidFill>
                  <a:schemeClr val="bg1"/>
                </a:solidFill>
                <a:sym typeface="+mn-ea"/>
              </a:rPr>
              <a:t>文件&lt;script src="a.js" type="text/javascript"&gt;&lt;/script&gt;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引用格式：</a:t>
            </a:r>
            <a:br>
              <a:rPr lang="en-US" altLang="zh-CN" b="1">
                <a:solidFill>
                  <a:schemeClr val="bg1"/>
                </a:solidFill>
                <a:sym typeface="+mn-ea"/>
              </a:rPr>
            </a:br>
            <a:endParaRPr lang="en-US" altLang="zh-CN" b="1">
              <a:solidFill>
                <a:schemeClr val="bg1"/>
              </a:solidFill>
              <a:sym typeface="+mn-ea"/>
            </a:endParaRPr>
          </a:p>
          <a:p>
            <a:r>
              <a:rPr lang="en-US" altLang="zh-CN" b="1">
                <a:solidFill>
                  <a:schemeClr val="bg1"/>
                </a:solidFill>
                <a:sym typeface="+mn-ea"/>
              </a:rPr>
              <a:t>JavaScript</a:t>
            </a:r>
            <a:r>
              <a:rPr lang="zh-CN" altLang="en-US" b="1">
                <a:solidFill>
                  <a:schemeClr val="bg1"/>
                </a:solidFill>
                <a:sym typeface="+mn-ea"/>
              </a:rPr>
              <a:t>基础语法：</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变量：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使用关键字</a:t>
            </a:r>
            <a:r>
              <a:rPr lang="en-US" altLang="zh-CN" b="1">
                <a:solidFill>
                  <a:schemeClr val="bg1"/>
                </a:solidFill>
                <a:sym typeface="+mn-ea"/>
              </a:rPr>
              <a:t>var</a:t>
            </a:r>
            <a:r>
              <a:rPr lang="zh-CN" altLang="en-US" b="1">
                <a:solidFill>
                  <a:schemeClr val="bg1"/>
                </a:solidFill>
                <a:sym typeface="+mn-ea"/>
              </a:rPr>
              <a:t>声明变量，如</a:t>
            </a:r>
            <a:r>
              <a:rPr lang="en-US" altLang="zh-CN" b="1">
                <a:solidFill>
                  <a:schemeClr val="bg1"/>
                </a:solidFill>
                <a:sym typeface="+mn-ea"/>
              </a:rPr>
              <a:t>var x,y;</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a:t>
            </a:r>
            <a:r>
              <a:rPr lang="en-US" altLang="zh-CN" b="1">
                <a:solidFill>
                  <a:schemeClr val="bg1"/>
                </a:solidFill>
                <a:sym typeface="+mn-ea"/>
              </a:rPr>
              <a:t>“=”</a:t>
            </a:r>
            <a:r>
              <a:rPr lang="zh-CN" altLang="en-US" b="1">
                <a:solidFill>
                  <a:schemeClr val="bg1"/>
                </a:solidFill>
                <a:sym typeface="+mn-ea"/>
              </a:rPr>
              <a:t>赋值</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没有初始化的变量自动赋值为</a:t>
            </a:r>
            <a:r>
              <a:rPr lang="en-US" altLang="zh-CN" b="1">
                <a:solidFill>
                  <a:schemeClr val="bg1"/>
                </a:solidFill>
                <a:sym typeface="+mn-ea"/>
              </a:rPr>
              <a:t>undefined</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初始化：</a:t>
            </a:r>
            <a:r>
              <a:rPr lang="en-US" altLang="zh-CN" b="1">
                <a:solidFill>
                  <a:schemeClr val="bg1"/>
                </a:solidFill>
                <a:sym typeface="+mn-ea"/>
              </a:rPr>
              <a:t>var conut = 0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数据类型转换函数：</a:t>
            </a:r>
            <a:endParaRPr lang="zh-CN" altLang="en-US" b="1">
              <a:solidFill>
                <a:schemeClr val="bg1"/>
              </a:solidFill>
              <a:sym typeface="+mn-ea"/>
            </a:endParaRPr>
          </a:p>
          <a:p>
            <a:r>
              <a:rPr lang="en-US" altLang="zh-CN" b="1">
                <a:solidFill>
                  <a:schemeClr val="bg1"/>
                </a:solidFill>
                <a:sym typeface="+mn-ea"/>
              </a:rPr>
              <a:t>		—toString</a:t>
            </a:r>
            <a:r>
              <a:rPr lang="zh-CN" altLang="en-US" b="1">
                <a:solidFill>
                  <a:schemeClr val="bg1"/>
                </a:solidFill>
                <a:sym typeface="+mn-ea"/>
              </a:rPr>
              <a:t>：所有的数据类型均可以转换成</a:t>
            </a:r>
            <a:r>
              <a:rPr lang="en-US" altLang="zh-CN" b="1">
                <a:solidFill>
                  <a:schemeClr val="bg1"/>
                </a:solidFill>
                <a:sym typeface="+mn-ea"/>
              </a:rPr>
              <a:t>String</a:t>
            </a:r>
            <a:r>
              <a:rPr lang="zh-CN" altLang="en-US" b="1">
                <a:solidFill>
                  <a:schemeClr val="bg1"/>
                </a:solidFill>
                <a:sym typeface="+mn-ea"/>
              </a:rPr>
              <a:t>类型</a:t>
            </a:r>
            <a:endParaRPr lang="zh-CN" altLang="en-US" b="1">
              <a:solidFill>
                <a:schemeClr val="bg1"/>
              </a:solidFill>
              <a:sym typeface="+mn-ea"/>
            </a:endParaRPr>
          </a:p>
          <a:p>
            <a:r>
              <a:rPr lang="en-US" altLang="zh-CN" b="1">
                <a:solidFill>
                  <a:schemeClr val="bg1"/>
                </a:solidFill>
                <a:sym typeface="+mn-ea"/>
              </a:rPr>
              <a:t>		—parseInt</a:t>
            </a:r>
            <a:r>
              <a:rPr lang="zh-CN" altLang="en-US" b="1">
                <a:solidFill>
                  <a:schemeClr val="bg1"/>
                </a:solidFill>
                <a:sym typeface="+mn-ea"/>
              </a:rPr>
              <a:t>：强制转换成整数，如果不能转换，则返回</a:t>
            </a:r>
            <a:r>
              <a:rPr lang="en-US" altLang="zh-CN" b="1">
                <a:solidFill>
                  <a:schemeClr val="bg1"/>
                </a:solidFill>
                <a:sym typeface="+mn-ea"/>
              </a:rPr>
              <a:t>NaN</a:t>
            </a:r>
            <a:r>
              <a:rPr lang="zh-CN" altLang="en-US" b="1">
                <a:solidFill>
                  <a:schemeClr val="bg1"/>
                </a:solidFill>
                <a:sym typeface="+mn-ea"/>
              </a:rPr>
              <a:t>（</a:t>
            </a:r>
            <a:r>
              <a:rPr lang="en-US" altLang="zh-CN" b="1">
                <a:solidFill>
                  <a:schemeClr val="bg1"/>
                </a:solidFill>
                <a:sym typeface="+mn-ea"/>
              </a:rPr>
              <a:t>Not a number</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—parseFloat</a:t>
            </a:r>
            <a:r>
              <a:rPr lang="zh-CN" altLang="en-US" b="1">
                <a:solidFill>
                  <a:schemeClr val="bg1"/>
                </a:solidFill>
                <a:sym typeface="+mn-ea"/>
              </a:rPr>
              <a:t>：强制转换成浮点数。</a:t>
            </a:r>
            <a:endParaRPr lang="zh-CN" altLang="en-US" b="1">
              <a:solidFill>
                <a:schemeClr val="bg1"/>
              </a:solidFill>
              <a:sym typeface="+mn-ea"/>
            </a:endParaRPr>
          </a:p>
          <a:p>
            <a:r>
              <a:rPr lang="en-US" altLang="zh-CN" b="1">
                <a:solidFill>
                  <a:schemeClr val="bg1"/>
                </a:solidFill>
                <a:sym typeface="+mn-ea"/>
              </a:rPr>
              <a:t>		—typeof</a:t>
            </a:r>
            <a:r>
              <a:rPr lang="zh-CN" altLang="en-US" b="1">
                <a:solidFill>
                  <a:schemeClr val="bg1"/>
                </a:solidFill>
                <a:sym typeface="+mn-ea"/>
              </a:rPr>
              <a:t>：查询当前类型，例如</a:t>
            </a:r>
            <a:r>
              <a:rPr lang="en-US" altLang="zh-CN" b="1">
                <a:solidFill>
                  <a:schemeClr val="bg1"/>
                </a:solidFill>
                <a:sym typeface="+mn-ea"/>
              </a:rPr>
              <a:t>typeof(“test” + 1);</a:t>
            </a:r>
            <a:r>
              <a:rPr lang="zh-CN" altLang="en-US" b="1">
                <a:solidFill>
                  <a:schemeClr val="bg1"/>
                </a:solidFill>
                <a:sym typeface="+mn-ea"/>
              </a:rPr>
              <a:t>返回的是</a:t>
            </a:r>
            <a:r>
              <a:rPr lang="en-US" altLang="zh-CN" b="1">
                <a:solidFill>
                  <a:schemeClr val="bg1"/>
                </a:solidFill>
                <a:sym typeface="+mn-ea"/>
              </a:rPr>
              <a:t>string</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—isNaN</a:t>
            </a:r>
            <a:r>
              <a:rPr lang="zh-CN" altLang="en-US" b="1">
                <a:solidFill>
                  <a:schemeClr val="bg1"/>
                </a:solidFill>
                <a:sym typeface="+mn-ea"/>
              </a:rPr>
              <a:t>（</a:t>
            </a:r>
            <a:r>
              <a:rPr lang="en-US" altLang="zh-CN" b="1">
                <a:solidFill>
                  <a:schemeClr val="bg1"/>
                </a:solidFill>
                <a:sym typeface="+mn-ea"/>
              </a:rPr>
              <a:t>is not a number </a:t>
            </a:r>
            <a:r>
              <a:rPr lang="zh-CN" altLang="en-US" b="1">
                <a:solidFill>
                  <a:schemeClr val="bg1"/>
                </a:solidFill>
                <a:sym typeface="+mn-ea"/>
              </a:rPr>
              <a:t>？）：判断是否 不是 一个</a:t>
            </a:r>
            <a:r>
              <a:rPr lang="en-US" altLang="zh-CN" b="1">
                <a:solidFill>
                  <a:schemeClr val="bg1"/>
                </a:solidFill>
                <a:sym typeface="+mn-ea"/>
              </a:rPr>
              <a:t>number</a:t>
            </a:r>
            <a:r>
              <a:rPr lang="zh-CN" altLang="en-US" b="1">
                <a:solidFill>
                  <a:schemeClr val="bg1"/>
                </a:solidFill>
                <a:sym typeface="+mn-ea"/>
              </a:rPr>
              <a:t>，返回</a:t>
            </a:r>
            <a:r>
              <a:rPr lang="en-US" altLang="zh-CN" b="1">
                <a:solidFill>
                  <a:schemeClr val="bg1"/>
                </a:solidFill>
                <a:sym typeface="+mn-ea"/>
              </a:rPr>
              <a:t>true</a:t>
            </a:r>
            <a:r>
              <a:rPr lang="zh-CN" altLang="en-US" b="1">
                <a:solidFill>
                  <a:schemeClr val="bg1"/>
                </a:solidFill>
                <a:sym typeface="+mn-ea"/>
              </a:rPr>
              <a:t>或</a:t>
            </a:r>
            <a:r>
              <a:rPr lang="en-US" altLang="zh-CN" b="1">
                <a:solidFill>
                  <a:schemeClr val="bg1"/>
                </a:solidFill>
                <a:sym typeface="+mn-ea"/>
              </a:rPr>
              <a:t>false</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endParaRPr lang="en-US" altLang="zh-CN" b="1">
              <a:solidFill>
                <a:schemeClr val="bg1"/>
              </a:solidFill>
              <a:sym typeface="+mn-ea"/>
            </a:endParaRPr>
          </a:p>
        </p:txBody>
      </p:sp>
      <p:sp>
        <p:nvSpPr>
          <p:cNvPr id="3" name="圆角矩形 2"/>
          <p:cNvSpPr/>
          <p:nvPr/>
        </p:nvSpPr>
        <p:spPr>
          <a:xfrm>
            <a:off x="7115175" y="3089910"/>
            <a:ext cx="4360545" cy="1295400"/>
          </a:xfrm>
          <a:prstGeom prst="roundRect">
            <a:avLst/>
          </a:prstGeom>
          <a:gradFill>
            <a:gsLst>
              <a:gs pos="0">
                <a:srgbClr val="9EE256"/>
              </a:gs>
              <a:gs pos="100000">
                <a:srgbClr val="52762D"/>
              </a:gs>
            </a:gsLst>
            <a:lin ang="5400000" scaled="0"/>
          </a:grad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b="1">
                <a:solidFill>
                  <a:schemeClr val="tx1"/>
                </a:solidFill>
              </a:rPr>
              <a:t>变量没有类型，统一用关键字</a:t>
            </a:r>
            <a:r>
              <a:rPr lang="en-US" altLang="zh-CN" b="1">
                <a:solidFill>
                  <a:schemeClr val="tx1"/>
                </a:solidFill>
              </a:rPr>
              <a:t>var</a:t>
            </a:r>
            <a:r>
              <a:rPr lang="zh-CN" altLang="en-US" b="1">
                <a:solidFill>
                  <a:schemeClr val="tx1"/>
                </a:solidFill>
              </a:rPr>
              <a:t>声明，</a:t>
            </a:r>
            <a:endParaRPr lang="zh-CN" altLang="en-US" b="1">
              <a:solidFill>
                <a:schemeClr val="tx1"/>
              </a:solidFill>
            </a:endParaRPr>
          </a:p>
          <a:p>
            <a:pPr algn="l"/>
            <a:r>
              <a:rPr lang="zh-CN" altLang="en-US" b="1">
                <a:solidFill>
                  <a:schemeClr val="tx1"/>
                </a:solidFill>
              </a:rPr>
              <a:t>变量所引用的数据是由类型的。</a:t>
            </a:r>
            <a:endParaRPr lang="zh-CN" altLang="en-US" b="1">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15" y="154305"/>
            <a:ext cx="12027535" cy="368300"/>
          </a:xfrm>
          <a:prstGeom prst="rect">
            <a:avLst/>
          </a:prstGeom>
          <a:noFill/>
        </p:spPr>
        <p:txBody>
          <a:bodyPr wrap="square" rtlCol="0">
            <a:spAutoFit/>
          </a:bodyPr>
          <a:p>
            <a:endParaRPr lang="zh-CN" altLang="en-US" b="1">
              <a:sym typeface="+mn-ea"/>
            </a:endParaRPr>
          </a:p>
        </p:txBody>
      </p:sp>
      <p:sp>
        <p:nvSpPr>
          <p:cNvPr id="3" name="文本框 2"/>
          <p:cNvSpPr txBox="1"/>
          <p:nvPr/>
        </p:nvSpPr>
        <p:spPr>
          <a:xfrm>
            <a:off x="82550" y="154305"/>
            <a:ext cx="12027535" cy="5354320"/>
          </a:xfrm>
          <a:prstGeom prst="rect">
            <a:avLst/>
          </a:prstGeom>
          <a:noFill/>
        </p:spPr>
        <p:txBody>
          <a:bodyPr wrap="square" rtlCol="0">
            <a:spAutoFit/>
          </a:bodyPr>
          <a:p>
            <a:r>
              <a:rPr lang="zh-CN" altLang="en-US" b="1">
                <a:solidFill>
                  <a:schemeClr val="bg1"/>
                </a:solidFill>
                <a:sym typeface="+mn-ea"/>
              </a:rPr>
              <a:t>关于关系运算：</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全等：</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类型相等</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数值相等</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不全等：！</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var a = “123” ;</a:t>
            </a:r>
            <a:endParaRPr lang="en-US" altLang="zh-CN" b="1">
              <a:solidFill>
                <a:schemeClr val="bg1"/>
              </a:solidFill>
              <a:sym typeface="+mn-ea"/>
            </a:endParaRPr>
          </a:p>
          <a:p>
            <a:r>
              <a:rPr lang="en-US" altLang="zh-CN" b="1">
                <a:solidFill>
                  <a:schemeClr val="bg1"/>
                </a:solidFill>
                <a:sym typeface="+mn-ea"/>
              </a:rPr>
              <a:t>	var b = 123 ;</a:t>
            </a:r>
            <a:endParaRPr lang="en-US" altLang="zh-CN" b="1">
              <a:solidFill>
                <a:schemeClr val="bg1"/>
              </a:solidFill>
              <a:sym typeface="+mn-ea"/>
            </a:endParaRPr>
          </a:p>
          <a:p>
            <a:r>
              <a:rPr lang="en-US" altLang="zh-CN" b="1">
                <a:solidFill>
                  <a:schemeClr val="bg1"/>
                </a:solidFill>
                <a:sym typeface="+mn-ea"/>
              </a:rPr>
              <a:t>	var c = 123;</a:t>
            </a:r>
            <a:endParaRPr lang="en-US" altLang="zh-CN" b="1">
              <a:solidFill>
                <a:schemeClr val="bg1"/>
              </a:solidFill>
              <a:sym typeface="+mn-ea"/>
            </a:endParaRPr>
          </a:p>
          <a:p>
            <a:r>
              <a:rPr lang="en-US" altLang="zh-CN" b="1">
                <a:solidFill>
                  <a:schemeClr val="bg1"/>
                </a:solidFill>
                <a:sym typeface="+mn-ea"/>
              </a:rPr>
              <a:t>	a===b;</a:t>
            </a:r>
            <a:endParaRPr lang="en-US" altLang="zh-CN" b="1">
              <a:solidFill>
                <a:schemeClr val="bg1"/>
              </a:solidFill>
              <a:sym typeface="+mn-ea"/>
            </a:endParaRPr>
          </a:p>
          <a:p>
            <a:r>
              <a:rPr lang="en-US" altLang="zh-CN" b="1">
                <a:solidFill>
                  <a:schemeClr val="bg1"/>
                </a:solidFill>
                <a:sym typeface="+mn-ea"/>
              </a:rPr>
              <a:t>	false</a:t>
            </a:r>
            <a:endParaRPr lang="en-US" altLang="zh-CN" b="1">
              <a:solidFill>
                <a:schemeClr val="bg1"/>
              </a:solidFill>
              <a:sym typeface="+mn-ea"/>
            </a:endParaRPr>
          </a:p>
          <a:p>
            <a:r>
              <a:rPr lang="en-US" altLang="zh-CN" b="1">
                <a:solidFill>
                  <a:schemeClr val="bg1"/>
                </a:solidFill>
                <a:sym typeface="+mn-ea"/>
              </a:rPr>
              <a:t>	b===c;</a:t>
            </a:r>
            <a:endParaRPr lang="en-US" altLang="zh-CN" b="1">
              <a:solidFill>
                <a:schemeClr val="bg1"/>
              </a:solidFill>
              <a:sym typeface="+mn-ea"/>
            </a:endParaRPr>
          </a:p>
          <a:p>
            <a:r>
              <a:rPr lang="en-US" altLang="zh-CN" b="1">
                <a:solidFill>
                  <a:schemeClr val="bg1"/>
                </a:solidFill>
                <a:sym typeface="+mn-ea"/>
              </a:rPr>
              <a:t>	true</a:t>
            </a:r>
            <a:endParaRPr lang="en-US" altLang="zh-CN" b="1">
              <a:solidFill>
                <a:schemeClr val="bg1"/>
              </a:solidFill>
              <a:sym typeface="+mn-ea"/>
            </a:endParaRPr>
          </a:p>
          <a:p>
            <a:r>
              <a:rPr lang="zh-CN" altLang="en-US" b="1">
                <a:solidFill>
                  <a:schemeClr val="bg1"/>
                </a:solidFill>
                <a:sym typeface="+mn-ea"/>
              </a:rPr>
              <a:t>条件运算 ：</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表达式？表达式</a:t>
            </a:r>
            <a:r>
              <a:rPr lang="en-US" altLang="zh-CN" b="1">
                <a:solidFill>
                  <a:schemeClr val="bg1"/>
                </a:solidFill>
                <a:sym typeface="+mn-ea"/>
              </a:rPr>
              <a:t>1</a:t>
            </a:r>
            <a:r>
              <a:rPr lang="zh-CN" altLang="en-US" b="1">
                <a:solidFill>
                  <a:schemeClr val="bg1"/>
                </a:solidFill>
                <a:sym typeface="+mn-ea"/>
              </a:rPr>
              <a:t>：表达式</a:t>
            </a:r>
            <a:r>
              <a:rPr lang="en-US" altLang="zh-CN" b="1">
                <a:solidFill>
                  <a:schemeClr val="bg1"/>
                </a:solidFill>
                <a:sym typeface="+mn-ea"/>
              </a:rPr>
              <a:t>2</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先计算表达式的值，如果为</a:t>
            </a:r>
            <a:r>
              <a:rPr lang="en-US" altLang="zh-CN" b="1">
                <a:solidFill>
                  <a:schemeClr val="bg1"/>
                </a:solidFill>
                <a:sym typeface="+mn-ea"/>
              </a:rPr>
              <a:t>true</a:t>
            </a:r>
            <a:r>
              <a:rPr lang="zh-CN" altLang="en-US" b="1">
                <a:solidFill>
                  <a:schemeClr val="bg1"/>
                </a:solidFill>
                <a:sym typeface="+mn-ea"/>
              </a:rPr>
              <a:t>，则整个表达式的值为表达式</a:t>
            </a:r>
            <a:r>
              <a:rPr lang="en-US" altLang="zh-CN" b="1">
                <a:solidFill>
                  <a:schemeClr val="bg1"/>
                </a:solidFill>
                <a:sym typeface="+mn-ea"/>
              </a:rPr>
              <a:t>1</a:t>
            </a:r>
            <a:r>
              <a:rPr lang="zh-CN" altLang="en-US" b="1">
                <a:solidFill>
                  <a:schemeClr val="bg1"/>
                </a:solidFill>
                <a:sym typeface="+mn-ea"/>
              </a:rPr>
              <a:t>的值</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若为</a:t>
            </a:r>
            <a:r>
              <a:rPr lang="en-US" altLang="zh-CN" b="1">
                <a:solidFill>
                  <a:schemeClr val="bg1"/>
                </a:solidFill>
                <a:sym typeface="+mn-ea"/>
              </a:rPr>
              <a:t>false</a:t>
            </a:r>
            <a:r>
              <a:rPr lang="zh-CN" altLang="en-US" b="1">
                <a:solidFill>
                  <a:schemeClr val="bg1"/>
                </a:solidFill>
                <a:sym typeface="+mn-ea"/>
              </a:rPr>
              <a:t>，则整个表达式的值为表达式</a:t>
            </a:r>
            <a:r>
              <a:rPr lang="en-US" altLang="zh-CN" b="1">
                <a:solidFill>
                  <a:schemeClr val="bg1"/>
                </a:solidFill>
                <a:sym typeface="+mn-ea"/>
              </a:rPr>
              <a:t>2</a:t>
            </a:r>
            <a:r>
              <a:rPr lang="zh-CN" altLang="en-US" b="1">
                <a:solidFill>
                  <a:schemeClr val="bg1"/>
                </a:solidFill>
                <a:sym typeface="+mn-ea"/>
              </a:rPr>
              <a:t>的值。</a:t>
            </a:r>
            <a:endParaRPr lang="zh-CN" altLang="en-US" b="1">
              <a:solidFill>
                <a:schemeClr val="bg1"/>
              </a:solidFill>
              <a:sym typeface="+mn-ea"/>
            </a:endParaRPr>
          </a:p>
          <a:p>
            <a:r>
              <a:rPr lang="zh-CN" altLang="en-US" b="1">
                <a:solidFill>
                  <a:schemeClr val="bg1"/>
                </a:solidFill>
                <a:sym typeface="+mn-ea"/>
              </a:rPr>
              <a:t>流程控制语句：</a:t>
            </a:r>
            <a:endParaRPr lang="zh-CN" altLang="en-US" b="1">
              <a:solidFill>
                <a:schemeClr val="bg1"/>
              </a:solidFill>
              <a:sym typeface="+mn-ea"/>
            </a:endParaRPr>
          </a:p>
          <a:p>
            <a:r>
              <a:rPr lang="en-US" altLang="zh-CN" b="1">
                <a:solidFill>
                  <a:schemeClr val="bg1"/>
                </a:solidFill>
                <a:sym typeface="+mn-ea"/>
              </a:rPr>
              <a:t>	JS</a:t>
            </a:r>
            <a:r>
              <a:rPr lang="zh-CN" altLang="en-US" b="1">
                <a:solidFill>
                  <a:schemeClr val="bg1"/>
                </a:solidFill>
                <a:sym typeface="+mn-ea"/>
              </a:rPr>
              <a:t>中的条件表达式可以是任意表达式，可以这么说：</a:t>
            </a:r>
            <a:r>
              <a:rPr lang="zh-CN" altLang="en-US" b="1">
                <a:solidFill>
                  <a:schemeClr val="accent1"/>
                </a:solidFill>
                <a:effectLst>
                  <a:outerShdw blurRad="38100" dist="25400" dir="5400000" algn="ctr" rotWithShape="0">
                    <a:srgbClr val="6E747A">
                      <a:alpha val="43000"/>
                    </a:srgbClr>
                  </a:outerShdw>
                </a:effectLst>
                <a:sym typeface="+mn-ea"/>
              </a:rPr>
              <a:t>一切空的值（</a:t>
            </a:r>
            <a:r>
              <a:rPr lang="en-US" altLang="zh-CN" b="1">
                <a:solidFill>
                  <a:schemeClr val="accent1"/>
                </a:solidFill>
                <a:effectLst>
                  <a:outerShdw blurRad="38100" dist="25400" dir="5400000" algn="ctr" rotWithShape="0">
                    <a:srgbClr val="6E747A">
                      <a:alpha val="43000"/>
                    </a:srgbClr>
                  </a:outerShdw>
                </a:effectLst>
                <a:sym typeface="+mn-ea"/>
              </a:rPr>
              <a:t>0/null/undefined/NaN/””</a:t>
            </a:r>
            <a:r>
              <a:rPr lang="zh-CN" altLang="en-US" b="1">
                <a:solidFill>
                  <a:schemeClr val="accent1"/>
                </a:solidFill>
                <a:effectLst>
                  <a:outerShdw blurRad="38100" dist="25400" dir="5400000" algn="ctr" rotWithShape="0">
                    <a:srgbClr val="6E747A">
                      <a:alpha val="43000"/>
                    </a:srgbClr>
                  </a:outerShdw>
                </a:effectLst>
                <a:sym typeface="+mn-ea"/>
              </a:rPr>
              <a:t>），在</a:t>
            </a:r>
            <a:r>
              <a:rPr lang="en-US" altLang="zh-CN" b="1">
                <a:solidFill>
                  <a:schemeClr val="accent1"/>
                </a:solidFill>
                <a:effectLst>
                  <a:outerShdw blurRad="38100" dist="25400" dir="5400000" algn="ctr" rotWithShape="0">
                    <a:srgbClr val="6E747A">
                      <a:alpha val="43000"/>
                    </a:srgbClr>
                  </a:outerShdw>
                </a:effectLst>
                <a:sym typeface="+mn-ea"/>
              </a:rPr>
              <a:t>JS</a:t>
            </a:r>
            <a:r>
              <a:rPr lang="zh-CN" altLang="en-US" b="1">
                <a:solidFill>
                  <a:schemeClr val="accent1"/>
                </a:solidFill>
                <a:effectLst>
                  <a:outerShdw blurRad="38100" dist="25400" dir="5400000" algn="ctr" rotWithShape="0">
                    <a:srgbClr val="6E747A">
                      <a:alpha val="43000"/>
                    </a:srgbClr>
                  </a:outerShdw>
                </a:effectLst>
                <a:sym typeface="+mn-ea"/>
              </a:rPr>
              <a:t>中都是</a:t>
            </a:r>
            <a:r>
              <a:rPr lang="en-US" altLang="zh-CN" b="1">
                <a:solidFill>
                  <a:schemeClr val="accent1"/>
                </a:solidFill>
                <a:effectLst>
                  <a:outerShdw blurRad="38100" dist="25400" dir="5400000" algn="ctr" rotWithShape="0">
                    <a:srgbClr val="6E747A">
                      <a:alpha val="43000"/>
                    </a:srgbClr>
                  </a:outerShdw>
                </a:effectLst>
                <a:sym typeface="+mn-ea"/>
              </a:rPr>
              <a:t>	false</a:t>
            </a:r>
            <a:r>
              <a:rPr lang="zh-CN" altLang="en-US" b="1">
                <a:solidFill>
                  <a:schemeClr val="accent1"/>
                </a:solidFill>
                <a:effectLst>
                  <a:outerShdw blurRad="38100" dist="25400" dir="5400000" algn="ctr" rotWithShape="0">
                    <a:srgbClr val="6E747A">
                      <a:alpha val="43000"/>
                    </a:srgbClr>
                  </a:outerShdw>
                </a:effectLst>
                <a:sym typeface="+mn-ea"/>
              </a:rPr>
              <a:t>。</a:t>
            </a:r>
            <a:endParaRPr lang="zh-CN" altLang="en-US" b="1">
              <a:solidFill>
                <a:schemeClr val="accent1"/>
              </a:solidFill>
              <a:effectLst>
                <a:outerShdw blurRad="38100" dist="25400" dir="5400000" algn="ctr" rotWithShape="0">
                  <a:srgbClr val="6E747A">
                    <a:alpha val="43000"/>
                  </a:srgbClr>
                </a:outerShdw>
              </a:effectLst>
              <a:sym typeface="+mn-ea"/>
            </a:endParaRPr>
          </a:p>
        </p:txBody>
      </p:sp>
      <p:pic>
        <p:nvPicPr>
          <p:cNvPr id="4" name="图片 3"/>
          <p:cNvPicPr>
            <a:picLocks noChangeAspect="1"/>
          </p:cNvPicPr>
          <p:nvPr/>
        </p:nvPicPr>
        <p:blipFill>
          <a:blip r:embed="rId1"/>
          <a:stretch>
            <a:fillRect/>
          </a:stretch>
        </p:blipFill>
        <p:spPr>
          <a:xfrm>
            <a:off x="8898255" y="2222500"/>
            <a:ext cx="2291715" cy="13576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550" y="2698750"/>
            <a:ext cx="12027535" cy="922020"/>
          </a:xfrm>
          <a:prstGeom prst="rect">
            <a:avLst/>
          </a:prstGeom>
          <a:noFill/>
        </p:spPr>
        <p:txBody>
          <a:bodyPr wrap="square" rtlCol="0">
            <a:spAutoFit/>
          </a:bodyPr>
          <a:p>
            <a:pPr algn="ctr"/>
            <a:r>
              <a:rPr lang="en-US" altLang="zh-CN" sz="5400" b="1">
                <a:solidFill>
                  <a:schemeClr val="bg1"/>
                </a:solidFill>
                <a:sym typeface="+mn-ea"/>
              </a:rPr>
              <a:t>JavaScript</a:t>
            </a:r>
            <a:r>
              <a:rPr lang="zh-CN" altLang="en-US" sz="5400" b="1">
                <a:solidFill>
                  <a:schemeClr val="bg1"/>
                </a:solidFill>
                <a:sym typeface="+mn-ea"/>
              </a:rPr>
              <a:t>对象概述</a:t>
            </a:r>
            <a:endParaRPr lang="zh-CN" altLang="en-US" sz="5400" b="1">
              <a:solidFill>
                <a:schemeClr val="bg1"/>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15" y="154305"/>
            <a:ext cx="12027535" cy="6554470"/>
          </a:xfrm>
          <a:prstGeom prst="rect">
            <a:avLst/>
          </a:prstGeom>
          <a:noFill/>
        </p:spPr>
        <p:txBody>
          <a:bodyPr wrap="square" rtlCol="0">
            <a:spAutoFit/>
          </a:bodyPr>
          <a:p>
            <a:r>
              <a:rPr lang="zh-CN" altLang="en-US" b="1">
                <a:solidFill>
                  <a:schemeClr val="bg1"/>
                </a:solidFill>
                <a:sym typeface="+mn-ea"/>
              </a:rPr>
              <a:t>什么是</a:t>
            </a:r>
            <a:r>
              <a:rPr lang="en-US" altLang="zh-CN" b="1">
                <a:solidFill>
                  <a:schemeClr val="bg1"/>
                </a:solidFill>
                <a:sym typeface="+mn-ea"/>
              </a:rPr>
              <a:t>JavaScript</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对象是</a:t>
            </a:r>
            <a:r>
              <a:rPr lang="en-US" altLang="zh-CN" b="1">
                <a:solidFill>
                  <a:schemeClr val="bg1"/>
                </a:solidFill>
                <a:sym typeface="+mn-ea"/>
              </a:rPr>
              <a:t>JavaScript</a:t>
            </a:r>
            <a:r>
              <a:rPr lang="zh-CN" altLang="en-US" b="1">
                <a:solidFill>
                  <a:schemeClr val="bg1"/>
                </a:solidFill>
                <a:sym typeface="+mn-ea"/>
              </a:rPr>
              <a:t>中最重要的</a:t>
            </a:r>
            <a:r>
              <a:rPr lang="en-US" altLang="zh-CN" b="1">
                <a:solidFill>
                  <a:schemeClr val="bg1"/>
                </a:solidFill>
                <a:sym typeface="+mn-ea"/>
              </a:rPr>
              <a:t>API</a:t>
            </a:r>
            <a:r>
              <a:rPr lang="zh-CN" altLang="en-US" b="1">
                <a:solidFill>
                  <a:schemeClr val="bg1"/>
                </a:solidFill>
                <a:sym typeface="+mn-ea"/>
              </a:rPr>
              <a:t>，</a:t>
            </a:r>
            <a:r>
              <a:rPr lang="en-US" altLang="zh-CN" b="1">
                <a:solidFill>
                  <a:schemeClr val="bg1"/>
                </a:solidFill>
                <a:sym typeface="+mn-ea"/>
              </a:rPr>
              <a:t>JavaScript</a:t>
            </a:r>
            <a:r>
              <a:rPr lang="zh-CN" altLang="en-US" b="1">
                <a:solidFill>
                  <a:schemeClr val="bg1"/>
                </a:solidFill>
                <a:sym typeface="+mn-ea"/>
              </a:rPr>
              <a:t>包含多种对象。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内置对象（</a:t>
            </a:r>
            <a:r>
              <a:rPr lang="en-US" altLang="zh-CN" b="1">
                <a:solidFill>
                  <a:schemeClr val="bg1"/>
                </a:solidFill>
                <a:sym typeface="+mn-ea"/>
              </a:rPr>
              <a:t>JS</a:t>
            </a:r>
            <a:r>
              <a:rPr lang="zh-CN" altLang="en-US" b="1">
                <a:solidFill>
                  <a:schemeClr val="bg1"/>
                </a:solidFill>
                <a:sym typeface="+mn-ea"/>
              </a:rPr>
              <a:t>自带的）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外部对象（浏览器给的）：</a:t>
            </a:r>
            <a:r>
              <a:rPr lang="en-US" altLang="zh-CN" b="1">
                <a:solidFill>
                  <a:schemeClr val="bg1"/>
                </a:solidFill>
                <a:sym typeface="+mn-ea"/>
              </a:rPr>
              <a:t>window</a:t>
            </a:r>
            <a:r>
              <a:rPr lang="zh-CN" altLang="en-US" b="1">
                <a:solidFill>
                  <a:schemeClr val="bg1"/>
                </a:solidFill>
                <a:sym typeface="+mn-ea"/>
              </a:rPr>
              <a:t>对象，</a:t>
            </a:r>
            <a:r>
              <a:rPr lang="en-US" altLang="zh-CN" b="1">
                <a:solidFill>
                  <a:schemeClr val="bg1"/>
                </a:solidFill>
                <a:sym typeface="+mn-ea"/>
              </a:rPr>
              <a:t>dom</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自定义对象（自定义）</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对象包括属性和方法，访问时：对象</a:t>
            </a:r>
            <a:r>
              <a:rPr lang="en-US" altLang="zh-CN" b="1">
                <a:solidFill>
                  <a:schemeClr val="bg1"/>
                </a:solidFill>
                <a:sym typeface="+mn-ea"/>
              </a:rPr>
              <a:t>.</a:t>
            </a:r>
            <a:r>
              <a:rPr lang="zh-CN" altLang="en-US" b="1">
                <a:solidFill>
                  <a:schemeClr val="bg1"/>
                </a:solidFill>
                <a:sym typeface="+mn-ea"/>
              </a:rPr>
              <a:t>属性</a:t>
            </a:r>
            <a:r>
              <a:rPr lang="en-US" altLang="zh-CN" b="1">
                <a:solidFill>
                  <a:schemeClr val="bg1"/>
                </a:solidFill>
                <a:sym typeface="+mn-ea"/>
              </a:rPr>
              <a:t>	</a:t>
            </a:r>
            <a:r>
              <a:rPr lang="zh-CN" altLang="en-US" b="1">
                <a:solidFill>
                  <a:schemeClr val="bg1"/>
                </a:solidFill>
                <a:sym typeface="+mn-ea"/>
              </a:rPr>
              <a:t>对象</a:t>
            </a:r>
            <a:r>
              <a:rPr lang="en-US" altLang="zh-CN" b="1">
                <a:solidFill>
                  <a:schemeClr val="bg1"/>
                </a:solidFill>
                <a:sym typeface="+mn-ea"/>
              </a:rPr>
              <a:t>.</a:t>
            </a:r>
            <a:r>
              <a:rPr lang="zh-CN" altLang="en-US" b="1">
                <a:solidFill>
                  <a:schemeClr val="bg1"/>
                </a:solidFill>
                <a:sym typeface="+mn-ea"/>
              </a:rPr>
              <a:t>方法</a:t>
            </a:r>
            <a:r>
              <a:rPr lang="en-US" altLang="zh-CN" b="1">
                <a:solidFill>
                  <a:schemeClr val="bg1"/>
                </a:solidFill>
                <a:sym typeface="+mn-ea"/>
              </a:rPr>
              <a:t>()</a:t>
            </a:r>
            <a:endParaRPr lang="en-US" altLang="zh-CN" b="1">
              <a:solidFill>
                <a:schemeClr val="bg1"/>
              </a:solidFill>
              <a:sym typeface="+mn-ea"/>
            </a:endParaRPr>
          </a:p>
          <a:p>
            <a:r>
              <a:rPr lang="zh-CN" altLang="en-US" sz="2400" b="1" u="sng">
                <a:solidFill>
                  <a:schemeClr val="accent1"/>
                </a:solidFill>
                <a:effectLst>
                  <a:outerShdw blurRad="38100" dist="25400" dir="5400000" algn="ctr" rotWithShape="0">
                    <a:srgbClr val="6E747A">
                      <a:alpha val="43000"/>
                    </a:srgbClr>
                  </a:outerShdw>
                </a:effectLst>
                <a:sym typeface="+mn-ea"/>
              </a:rPr>
              <a:t>常用内置对象：</a:t>
            </a:r>
            <a:endParaRPr lang="zh-CN" altLang="en-US" sz="2400" b="1" u="sng">
              <a:solidFill>
                <a:schemeClr val="accent1"/>
              </a:solidFill>
              <a:effectLst>
                <a:outerShdw blurRad="38100" dist="25400" dir="5400000" algn="ctr" rotWithShape="0">
                  <a:srgbClr val="6E747A">
                    <a:alpha val="43000"/>
                  </a:srgbClr>
                </a:outerShdw>
              </a:effectLst>
              <a:sym typeface="+mn-ea"/>
            </a:endParaRPr>
          </a:p>
          <a:p>
            <a:r>
              <a:rPr lang="en-US" altLang="zh-CN" b="1">
                <a:sym typeface="+mn-ea"/>
              </a:rPr>
              <a:t>	</a:t>
            </a:r>
            <a:r>
              <a:rPr lang="en-US" altLang="zh-CN" b="1">
                <a:solidFill>
                  <a:schemeClr val="bg1"/>
                </a:solidFill>
                <a:sym typeface="+mn-ea"/>
              </a:rPr>
              <a:t>String</a:t>
            </a:r>
            <a:r>
              <a:rPr lang="zh-CN" altLang="en-US" b="1">
                <a:solidFill>
                  <a:schemeClr val="bg1"/>
                </a:solidFill>
                <a:sym typeface="+mn-ea"/>
              </a:rPr>
              <a:t>对象，</a:t>
            </a:r>
            <a:r>
              <a:rPr lang="en-US" altLang="zh-CN" b="1">
                <a:solidFill>
                  <a:schemeClr val="bg1"/>
                </a:solidFill>
                <a:sym typeface="+mn-ea"/>
              </a:rPr>
              <a:t>Number</a:t>
            </a:r>
            <a:r>
              <a:rPr lang="zh-CN" altLang="en-US" b="1">
                <a:solidFill>
                  <a:schemeClr val="bg1"/>
                </a:solidFill>
                <a:sym typeface="+mn-ea"/>
              </a:rPr>
              <a:t>对象，</a:t>
            </a:r>
            <a:r>
              <a:rPr lang="en-US" altLang="zh-CN" b="1">
                <a:solidFill>
                  <a:schemeClr val="bg1"/>
                </a:solidFill>
                <a:sym typeface="+mn-ea"/>
              </a:rPr>
              <a:t>Boolean</a:t>
            </a:r>
            <a:r>
              <a:rPr lang="zh-CN" altLang="en-US" b="1">
                <a:solidFill>
                  <a:schemeClr val="bg1"/>
                </a:solidFill>
                <a:sym typeface="+mn-ea"/>
              </a:rPr>
              <a:t>对象，</a:t>
            </a:r>
            <a:r>
              <a:rPr lang="en-US" altLang="zh-CN" b="1">
                <a:solidFill>
                  <a:schemeClr val="bg1"/>
                </a:solidFill>
                <a:sym typeface="+mn-ea"/>
              </a:rPr>
              <a:t>Array</a:t>
            </a:r>
            <a:r>
              <a:rPr lang="zh-CN" altLang="en-US" b="1">
                <a:solidFill>
                  <a:schemeClr val="bg1"/>
                </a:solidFill>
                <a:sym typeface="+mn-ea"/>
              </a:rPr>
              <a:t>对象，</a:t>
            </a:r>
            <a:r>
              <a:rPr lang="en-US" altLang="zh-CN" b="1">
                <a:solidFill>
                  <a:schemeClr val="bg1"/>
                </a:solidFill>
                <a:sym typeface="+mn-ea"/>
              </a:rPr>
              <a:t>Math</a:t>
            </a:r>
            <a:r>
              <a:rPr lang="zh-CN" altLang="en-US" b="1">
                <a:solidFill>
                  <a:schemeClr val="bg1"/>
                </a:solidFill>
                <a:sym typeface="+mn-ea"/>
              </a:rPr>
              <a:t>对象，</a:t>
            </a:r>
            <a:r>
              <a:rPr lang="en-US" altLang="zh-CN" b="1">
                <a:solidFill>
                  <a:schemeClr val="bg1"/>
                </a:solidFill>
                <a:sym typeface="+mn-ea"/>
              </a:rPr>
              <a:t>Date</a:t>
            </a:r>
            <a:r>
              <a:rPr lang="zh-CN" altLang="en-US" b="1">
                <a:solidFill>
                  <a:schemeClr val="bg1"/>
                </a:solidFill>
                <a:sym typeface="+mn-ea"/>
              </a:rPr>
              <a:t>对象，</a:t>
            </a:r>
            <a:r>
              <a:rPr lang="en-US" altLang="zh-CN" b="1">
                <a:solidFill>
                  <a:schemeClr val="bg1"/>
                </a:solidFill>
                <a:sym typeface="+mn-ea"/>
              </a:rPr>
              <a:t>RegExp</a:t>
            </a:r>
            <a:r>
              <a:rPr lang="zh-CN" altLang="en-US" b="1">
                <a:solidFill>
                  <a:schemeClr val="bg1"/>
                </a:solidFill>
                <a:sym typeface="+mn-ea"/>
              </a:rPr>
              <a:t>对象，</a:t>
            </a:r>
            <a:r>
              <a:rPr lang="en-US" altLang="zh-CN" b="1">
                <a:solidFill>
                  <a:schemeClr val="bg1"/>
                </a:solidFill>
                <a:sym typeface="+mn-ea"/>
              </a:rPr>
              <a:t>Function</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String</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String str = “Hello” ;</a:t>
            </a:r>
            <a:endParaRPr lang="en-US" altLang="zh-CN" b="1">
              <a:solidFill>
                <a:schemeClr val="bg1"/>
              </a:solidFill>
              <a:sym typeface="+mn-ea"/>
            </a:endParaRPr>
          </a:p>
          <a:p>
            <a:r>
              <a:rPr lang="en-US" altLang="zh-CN" b="1">
                <a:solidFill>
                  <a:schemeClr val="bg1"/>
                </a:solidFill>
                <a:sym typeface="+mn-ea"/>
              </a:rPr>
              <a:t>		str.length;</a:t>
            </a:r>
            <a:endParaRPr lang="en-US" altLang="zh-CN" b="1">
              <a:solidFill>
                <a:schemeClr val="bg1"/>
              </a:solidFill>
              <a:sym typeface="+mn-ea"/>
            </a:endParaRPr>
          </a:p>
          <a:p>
            <a:r>
              <a:rPr lang="en-US" altLang="zh-CN" b="1">
                <a:solidFill>
                  <a:schemeClr val="bg1"/>
                </a:solidFill>
                <a:sym typeface="+mn-ea"/>
              </a:rPr>
              <a:t>		str.toLowerCase();//</a:t>
            </a:r>
            <a:r>
              <a:rPr lang="zh-CN" altLang="en-US" b="1">
                <a:solidFill>
                  <a:schemeClr val="bg1"/>
                </a:solidFill>
                <a:sym typeface="+mn-ea"/>
              </a:rPr>
              <a:t>转小写</a:t>
            </a:r>
            <a:r>
              <a:rPr lang="en-US" altLang="zh-CN" b="1">
                <a:solidFill>
                  <a:schemeClr val="bg1"/>
                </a:solidFill>
                <a:sym typeface="+mn-ea"/>
              </a:rPr>
              <a:t>		str.toUpperCase();//</a:t>
            </a:r>
            <a:r>
              <a:rPr lang="zh-CN" altLang="en-US" b="1">
                <a:solidFill>
                  <a:schemeClr val="bg1"/>
                </a:solidFill>
                <a:sym typeface="+mn-ea"/>
              </a:rPr>
              <a:t>转大写</a:t>
            </a:r>
            <a:endParaRPr lang="zh-CN" altLang="en-US" b="1">
              <a:solidFill>
                <a:schemeClr val="bg1"/>
              </a:solidFill>
              <a:sym typeface="+mn-ea"/>
            </a:endParaRPr>
          </a:p>
          <a:p>
            <a:r>
              <a:rPr lang="en-US" altLang="zh-CN" b="1">
                <a:solidFill>
                  <a:schemeClr val="bg1"/>
                </a:solidFill>
                <a:sym typeface="+mn-ea"/>
              </a:rPr>
              <a:t>		str.charAt(index);	//</a:t>
            </a:r>
            <a:r>
              <a:rPr lang="zh-CN" altLang="en-US" b="1">
                <a:solidFill>
                  <a:schemeClr val="bg1"/>
                </a:solidFill>
                <a:sym typeface="+mn-ea"/>
              </a:rPr>
              <a:t>返回指定位置的字符</a:t>
            </a:r>
            <a:endParaRPr lang="zh-CN" altLang="en-US" b="1">
              <a:solidFill>
                <a:schemeClr val="bg1"/>
              </a:solidFill>
              <a:sym typeface="+mn-ea"/>
            </a:endParaRPr>
          </a:p>
          <a:p>
            <a:r>
              <a:rPr lang="en-US" altLang="zh-CN" b="1">
                <a:solidFill>
                  <a:schemeClr val="bg1"/>
                </a:solidFill>
                <a:sym typeface="+mn-ea"/>
              </a:rPr>
              <a:t>		str.charCodeAt(index);//</a:t>
            </a:r>
            <a:r>
              <a:rPr lang="zh-CN" altLang="en-US" b="1">
                <a:solidFill>
                  <a:schemeClr val="bg1"/>
                </a:solidFill>
                <a:sym typeface="+mn-ea"/>
              </a:rPr>
              <a:t>返回指定位置的字符的</a:t>
            </a:r>
            <a:r>
              <a:rPr lang="en-US" altLang="zh-CN" b="1">
                <a:solidFill>
                  <a:schemeClr val="bg1"/>
                </a:solidFill>
                <a:sym typeface="+mn-ea"/>
              </a:rPr>
              <a:t>Unicode</a:t>
            </a:r>
            <a:r>
              <a:rPr lang="zh-CN" altLang="en-US" b="1">
                <a:solidFill>
                  <a:schemeClr val="bg1"/>
                </a:solidFill>
                <a:sym typeface="+mn-ea"/>
              </a:rPr>
              <a:t>编码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查找指定字符串</a:t>
            </a:r>
            <a:r>
              <a:rPr lang="en-US" altLang="zh-CN" b="1">
                <a:solidFill>
                  <a:schemeClr val="bg1"/>
                </a:solidFill>
                <a:sym typeface="+mn-ea"/>
              </a:rPr>
              <a:t>		findstr:</a:t>
            </a:r>
            <a:r>
              <a:rPr lang="zh-CN" altLang="en-US" b="1">
                <a:solidFill>
                  <a:schemeClr val="bg1"/>
                </a:solidFill>
                <a:sym typeface="+mn-ea"/>
              </a:rPr>
              <a:t>查找的字符串，</a:t>
            </a:r>
            <a:r>
              <a:rPr lang="en-US" altLang="zh-CN" b="1">
                <a:solidFill>
                  <a:schemeClr val="bg1"/>
                </a:solidFill>
                <a:sym typeface="+mn-ea"/>
              </a:rPr>
              <a:t>index:</a:t>
            </a:r>
            <a:r>
              <a:rPr lang="zh-CN" altLang="en-US" b="1">
                <a:solidFill>
                  <a:schemeClr val="bg1"/>
                </a:solidFill>
                <a:sym typeface="+mn-ea"/>
              </a:rPr>
              <a:t>开始查找的位置 ，可以忽略</a:t>
            </a:r>
            <a:endParaRPr lang="zh-CN" altLang="en-US" b="1">
              <a:solidFill>
                <a:schemeClr val="bg1"/>
              </a:solidFill>
              <a:sym typeface="+mn-ea"/>
            </a:endParaRPr>
          </a:p>
          <a:p>
            <a:r>
              <a:rPr lang="en-US" altLang="zh-CN" b="1">
                <a:solidFill>
                  <a:schemeClr val="bg1"/>
                </a:solidFill>
                <a:sym typeface="+mn-ea"/>
              </a:rPr>
              <a:t>		str.indexOf(findstr , [index]);	//</a:t>
            </a:r>
            <a:r>
              <a:rPr lang="zh-CN" altLang="en-US" b="1">
                <a:solidFill>
                  <a:schemeClr val="bg1"/>
                </a:solidFill>
                <a:sym typeface="+mn-ea"/>
              </a:rPr>
              <a:t>从前往后查</a:t>
            </a:r>
            <a:endParaRPr lang="zh-CN" altLang="en-US" b="1">
              <a:solidFill>
                <a:schemeClr val="bg1"/>
              </a:solidFill>
              <a:sym typeface="+mn-ea"/>
            </a:endParaRPr>
          </a:p>
          <a:p>
            <a:r>
              <a:rPr lang="en-US" altLang="zh-CN" b="1">
                <a:solidFill>
                  <a:schemeClr val="bg1"/>
                </a:solidFill>
                <a:sym typeface="+mn-ea"/>
              </a:rPr>
              <a:t>		str.lastIndexOf(findstr , [index]);	//</a:t>
            </a:r>
            <a:r>
              <a:rPr lang="zh-CN" altLang="en-US" b="1">
                <a:solidFill>
                  <a:schemeClr val="bg1"/>
                </a:solidFill>
                <a:sym typeface="+mn-ea"/>
              </a:rPr>
              <a:t>从后往前查</a:t>
            </a:r>
            <a:endParaRPr lang="zh-CN" altLang="en-US" b="1">
              <a:solidFill>
                <a:schemeClr val="bg1"/>
              </a:solidFill>
              <a:sym typeface="+mn-ea"/>
            </a:endParaRPr>
          </a:p>
          <a:p>
            <a:r>
              <a:rPr lang="en-US" altLang="zh-CN" b="1">
                <a:solidFill>
                  <a:schemeClr val="bg1"/>
                </a:solidFill>
                <a:sym typeface="+mn-ea"/>
              </a:rPr>
              <a:t>		str.substring(start,[end]);	//</a:t>
            </a:r>
            <a:r>
              <a:rPr lang="zh-CN" altLang="en-US" b="1">
                <a:solidFill>
                  <a:schemeClr val="bg1"/>
                </a:solidFill>
                <a:sym typeface="+mn-ea"/>
              </a:rPr>
              <a:t>获取子字符串</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替换字符串，</a:t>
            </a:r>
            <a:r>
              <a:rPr lang="en-US" altLang="zh-CN" b="1">
                <a:solidFill>
                  <a:schemeClr val="bg1"/>
                </a:solidFill>
                <a:sym typeface="+mn-ea"/>
              </a:rPr>
              <a:t>findstr</a:t>
            </a:r>
            <a:r>
              <a:rPr lang="zh-CN" altLang="en-US" b="1">
                <a:solidFill>
                  <a:schemeClr val="bg1"/>
                </a:solidFill>
                <a:sym typeface="+mn-ea"/>
              </a:rPr>
              <a:t>：要找的子字符串。</a:t>
            </a:r>
            <a:r>
              <a:rPr lang="en-US" altLang="zh-CN" b="1">
                <a:solidFill>
                  <a:schemeClr val="bg1"/>
                </a:solidFill>
                <a:sym typeface="+mn-ea"/>
              </a:rPr>
              <a:t>tostr</a:t>
            </a:r>
            <a:r>
              <a:rPr lang="zh-CN" altLang="en-US" b="1">
                <a:solidFill>
                  <a:schemeClr val="bg1"/>
                </a:solidFill>
                <a:sym typeface="+mn-ea"/>
              </a:rPr>
              <a:t>：替换成的字符串。只能替换一个</a:t>
            </a:r>
            <a:endParaRPr lang="zh-CN" altLang="en-US" b="1">
              <a:solidFill>
                <a:schemeClr val="bg1"/>
              </a:solidFill>
              <a:sym typeface="+mn-ea"/>
            </a:endParaRPr>
          </a:p>
          <a:p>
            <a:r>
              <a:rPr lang="en-US" altLang="zh-CN" b="1">
                <a:solidFill>
                  <a:schemeClr val="bg1"/>
                </a:solidFill>
                <a:sym typeface="+mn-ea"/>
              </a:rPr>
              <a:t>		str.replace(findstr.tostr);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拆分字符串</a:t>
            </a:r>
            <a:r>
              <a:rPr lang="en-US" altLang="zh-CN" b="1">
                <a:solidFill>
                  <a:schemeClr val="bg1"/>
                </a:solidFill>
                <a:sym typeface="+mn-ea"/>
              </a:rPr>
              <a:t>	bystr</a:t>
            </a:r>
            <a:r>
              <a:rPr lang="zh-CN" altLang="en-US" b="1">
                <a:solidFill>
                  <a:schemeClr val="bg1"/>
                </a:solidFill>
                <a:sym typeface="+mn-ea"/>
              </a:rPr>
              <a:t>：分割用的字符串，</a:t>
            </a:r>
            <a:r>
              <a:rPr lang="en-US" altLang="zh-CN" b="1">
                <a:solidFill>
                  <a:schemeClr val="bg1"/>
                </a:solidFill>
                <a:sym typeface="+mn-ea"/>
              </a:rPr>
              <a:t>howmany</a:t>
            </a:r>
            <a:r>
              <a:rPr lang="zh-CN" altLang="en-US" b="1">
                <a:solidFill>
                  <a:schemeClr val="bg1"/>
                </a:solidFill>
                <a:sym typeface="+mn-ea"/>
              </a:rPr>
              <a:t>：返回数组的最大长度</a:t>
            </a:r>
            <a:endParaRPr lang="zh-CN" altLang="en-US" b="1">
              <a:solidFill>
                <a:schemeClr val="bg1"/>
              </a:solidFill>
              <a:sym typeface="+mn-ea"/>
            </a:endParaRPr>
          </a:p>
          <a:p>
            <a:r>
              <a:rPr lang="en-US" altLang="zh-CN" b="1">
                <a:solidFill>
                  <a:schemeClr val="bg1"/>
                </a:solidFill>
                <a:sym typeface="+mn-ea"/>
              </a:rPr>
              <a:t>		str.split(bystr,[howmany]);</a:t>
            </a:r>
            <a:endParaRPr lang="en-US" altLang="zh-CN" b="1">
              <a:solidFill>
                <a:schemeClr val="bg1"/>
              </a:solidFill>
              <a:sym typeface="+mn-ea"/>
            </a:endParaRPr>
          </a:p>
          <a:p>
            <a:r>
              <a:rPr lang="en-US" altLang="zh-CN" b="1">
                <a:sym typeface="+mn-ea"/>
              </a:rPr>
              <a:t>	</a:t>
            </a:r>
            <a:endParaRPr lang="en-US" altLang="zh-CN" b="1">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1915" y="-9525"/>
            <a:ext cx="12027535" cy="7293610"/>
          </a:xfrm>
          <a:prstGeom prst="rect">
            <a:avLst/>
          </a:prstGeom>
          <a:noFill/>
        </p:spPr>
        <p:txBody>
          <a:bodyPr wrap="square" rtlCol="0">
            <a:spAutoFit/>
          </a:bodyPr>
          <a:p>
            <a:r>
              <a:rPr lang="en-US" altLang="zh-CN" b="1">
                <a:sym typeface="+mn-ea"/>
              </a:rPr>
              <a:t>	</a:t>
            </a:r>
            <a:r>
              <a:rPr lang="en-US" altLang="zh-CN" b="1">
                <a:solidFill>
                  <a:schemeClr val="bg1"/>
                </a:solidFill>
                <a:sym typeface="+mn-ea"/>
              </a:rPr>
              <a:t>Number</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var num = 3.1415926;</a:t>
            </a:r>
            <a:endParaRPr lang="en-US" altLang="zh-CN" b="1">
              <a:solidFill>
                <a:schemeClr val="bg1"/>
              </a:solidFill>
              <a:sym typeface="+mn-ea"/>
            </a:endParaRPr>
          </a:p>
          <a:p>
            <a:r>
              <a:rPr lang="en-US" altLang="zh-CN" b="1">
                <a:solidFill>
                  <a:schemeClr val="bg1"/>
                </a:solidFill>
                <a:sym typeface="+mn-ea"/>
              </a:rPr>
              <a:t>		num.toFixed(n);//</a:t>
            </a:r>
            <a:r>
              <a:rPr lang="zh-CN" altLang="en-US" b="1">
                <a:solidFill>
                  <a:schemeClr val="bg1"/>
                </a:solidFill>
                <a:sym typeface="+mn-ea"/>
              </a:rPr>
              <a:t>转换为字符串，并保留</a:t>
            </a:r>
            <a:r>
              <a:rPr lang="en-US" altLang="zh-CN" b="1">
                <a:solidFill>
                  <a:schemeClr val="bg1"/>
                </a:solidFill>
                <a:sym typeface="+mn-ea"/>
              </a:rPr>
              <a:t>n</a:t>
            </a:r>
            <a:r>
              <a:rPr lang="zh-CN" altLang="en-US" b="1">
                <a:solidFill>
                  <a:schemeClr val="bg1"/>
                </a:solidFill>
                <a:sym typeface="+mn-ea"/>
              </a:rPr>
              <a:t>位小数。</a:t>
            </a:r>
            <a:endParaRPr lang="zh-CN" altLang="en-US" b="1">
              <a:solidFill>
                <a:schemeClr val="bg1"/>
              </a:solidFill>
              <a:sym typeface="+mn-ea"/>
            </a:endParaRPr>
          </a:p>
          <a:p>
            <a:r>
              <a:rPr lang="en-US" altLang="zh-CN" b="1">
                <a:solidFill>
                  <a:schemeClr val="bg1"/>
                </a:solidFill>
                <a:sym typeface="+mn-ea"/>
              </a:rPr>
              <a:t>	Array</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var a1 = new Array();	</a:t>
            </a:r>
            <a:r>
              <a:rPr lang="zh-CN" altLang="en-US" b="1">
                <a:solidFill>
                  <a:schemeClr val="bg1"/>
                </a:solidFill>
                <a:sym typeface="+mn-ea"/>
              </a:rPr>
              <a:t>或 </a:t>
            </a:r>
            <a:r>
              <a:rPr lang="en-US" altLang="zh-CN" b="1">
                <a:solidFill>
                  <a:schemeClr val="bg1"/>
                </a:solidFill>
                <a:sym typeface="+mn-ea"/>
              </a:rPr>
              <a:t>var a1 = new Array(10);		</a:t>
            </a:r>
            <a:r>
              <a:rPr lang="zh-CN" altLang="en-US" b="1">
                <a:solidFill>
                  <a:schemeClr val="bg1"/>
                </a:solidFill>
                <a:sym typeface="+mn-ea"/>
              </a:rPr>
              <a:t>或 </a:t>
            </a:r>
            <a:r>
              <a:rPr lang="en-US" altLang="zh-CN" b="1">
                <a:solidFill>
                  <a:schemeClr val="bg1"/>
                </a:solidFill>
                <a:sym typeface="+mn-ea"/>
              </a:rPr>
              <a:t>var a1 = [100,200,300];</a:t>
            </a:r>
            <a:endParaRPr lang="en-US" altLang="zh-CN" b="1">
              <a:solidFill>
                <a:schemeClr val="bg1"/>
              </a:solidFill>
              <a:sym typeface="+mn-ea"/>
            </a:endParaRPr>
          </a:p>
          <a:p>
            <a:r>
              <a:rPr lang="en-US" altLang="zh-CN" b="1">
                <a:solidFill>
                  <a:schemeClr val="bg1"/>
                </a:solidFill>
                <a:sym typeface="+mn-ea"/>
              </a:rPr>
              <a:t>		a.length;</a:t>
            </a:r>
            <a:endParaRPr lang="en-US" altLang="zh-CN" b="1">
              <a:solidFill>
                <a:schemeClr val="bg1"/>
              </a:solidFill>
              <a:sym typeface="+mn-ea"/>
            </a:endParaRPr>
          </a:p>
          <a:p>
            <a:r>
              <a:rPr lang="en-US" altLang="zh-CN" b="1">
                <a:solidFill>
                  <a:schemeClr val="bg1"/>
                </a:solidFill>
                <a:sym typeface="+mn-ea"/>
              </a:rPr>
              <a:t>		a[0] = 1;	//</a:t>
            </a:r>
            <a:r>
              <a:rPr lang="zh-CN" altLang="en-US" b="1">
                <a:solidFill>
                  <a:schemeClr val="bg1"/>
                </a:solidFill>
                <a:sym typeface="+mn-ea"/>
              </a:rPr>
              <a:t>数组的长度由</a:t>
            </a:r>
            <a:r>
              <a:rPr lang="en-US" altLang="zh-CN" b="1">
                <a:solidFill>
                  <a:schemeClr val="bg1"/>
                </a:solidFill>
                <a:sym typeface="+mn-ea"/>
              </a:rPr>
              <a:t>0</a:t>
            </a:r>
            <a:r>
              <a:rPr lang="zh-CN" altLang="en-US" b="1">
                <a:solidFill>
                  <a:schemeClr val="bg1"/>
                </a:solidFill>
                <a:sym typeface="+mn-ea"/>
              </a:rPr>
              <a:t>变</a:t>
            </a:r>
            <a:r>
              <a:rPr lang="en-US" altLang="zh-CN" b="1">
                <a:solidFill>
                  <a:schemeClr val="bg1"/>
                </a:solidFill>
                <a:sym typeface="+mn-ea"/>
              </a:rPr>
              <a:t>1</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a.push(2) ;//</a:t>
            </a:r>
            <a:r>
              <a:rPr lang="zh-CN" altLang="en-US" b="1">
                <a:solidFill>
                  <a:schemeClr val="bg1"/>
                </a:solidFill>
                <a:sym typeface="+mn-ea"/>
              </a:rPr>
              <a:t>向数组中添加元素；</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二维数组：数组中的元素是二维数组</a:t>
            </a:r>
            <a:endParaRPr lang="zh-CN" altLang="en-US" b="1">
              <a:solidFill>
                <a:schemeClr val="bg1"/>
              </a:solidFill>
              <a:sym typeface="+mn-ea"/>
            </a:endParaRPr>
          </a:p>
          <a:p>
            <a:r>
              <a:rPr lang="en-US" altLang="zh-CN" b="1">
                <a:solidFill>
                  <a:schemeClr val="bg1"/>
                </a:solidFill>
                <a:sym typeface="+mn-ea"/>
              </a:rPr>
              <a:t>		var ary=[ [1,2,3],[“a”,2,true] ]</a:t>
            </a:r>
            <a:endParaRPr lang="en-US" altLang="zh-CN" b="1">
              <a:solidFill>
                <a:schemeClr val="bg1"/>
              </a:solidFill>
              <a:sym typeface="+mn-ea"/>
            </a:endParaRPr>
          </a:p>
          <a:p>
            <a:r>
              <a:rPr lang="en-US" altLang="zh-CN" b="1">
                <a:solidFill>
                  <a:schemeClr val="bg1"/>
                </a:solidFill>
                <a:sym typeface="+mn-ea"/>
              </a:rPr>
              <a:t>		a.reverse();	//</a:t>
            </a:r>
            <a:r>
              <a:rPr lang="zh-CN" altLang="en-US" b="1">
                <a:solidFill>
                  <a:schemeClr val="bg1"/>
                </a:solidFill>
                <a:sym typeface="+mn-ea"/>
              </a:rPr>
              <a:t>反向数组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附加知识：排序函数：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当需要用到数组排序的时候：可以使用 </a:t>
            </a:r>
            <a:r>
              <a:rPr lang="en-US" altLang="zh-CN" b="1">
                <a:solidFill>
                  <a:schemeClr val="bg1"/>
                </a:solidFill>
                <a:sym typeface="+mn-ea"/>
              </a:rPr>
              <a:t>ary.sort(sortFunction);</a:t>
            </a:r>
            <a:endParaRPr lang="en-US" altLang="zh-CN" b="1">
              <a:solidFill>
                <a:schemeClr val="bg1"/>
              </a:solidFill>
              <a:sym typeface="+mn-ea"/>
            </a:endParaRPr>
          </a:p>
          <a:p>
            <a:r>
              <a:rPr lang="en-US" altLang="zh-CN" b="1">
                <a:solidFill>
                  <a:schemeClr val="bg1"/>
                </a:solidFill>
                <a:sym typeface="+mn-ea"/>
              </a:rPr>
              <a:t>		ary.sort()</a:t>
            </a:r>
            <a:r>
              <a:rPr lang="zh-CN" altLang="en-US" b="1">
                <a:solidFill>
                  <a:schemeClr val="bg1"/>
                </a:solidFill>
                <a:sym typeface="+mn-ea"/>
              </a:rPr>
              <a:t>是</a:t>
            </a:r>
            <a:r>
              <a:rPr lang="en-US" altLang="zh-CN" b="1">
                <a:solidFill>
                  <a:schemeClr val="bg1"/>
                </a:solidFill>
                <a:sym typeface="+mn-ea"/>
              </a:rPr>
              <a:t>JS</a:t>
            </a:r>
            <a:r>
              <a:rPr lang="zh-CN" altLang="en-US" b="1">
                <a:solidFill>
                  <a:schemeClr val="bg1"/>
                </a:solidFill>
                <a:sym typeface="+mn-ea"/>
              </a:rPr>
              <a:t>提供的，而</a:t>
            </a:r>
            <a:r>
              <a:rPr lang="en-US" altLang="zh-CN" b="1">
                <a:solidFill>
                  <a:schemeClr val="bg1"/>
                </a:solidFill>
                <a:sym typeface="+mn-ea"/>
              </a:rPr>
              <a:t>sortFunction</a:t>
            </a:r>
            <a:r>
              <a:rPr lang="zh-CN" altLang="en-US" b="1">
                <a:solidFill>
                  <a:schemeClr val="bg1"/>
                </a:solidFill>
                <a:sym typeface="+mn-ea"/>
              </a:rPr>
              <a:t>是自己定义的需要比较传入两个数的大小的。</a:t>
            </a:r>
            <a:endParaRPr lang="zh-CN" altLang="en-US" b="1">
              <a:solidFill>
                <a:schemeClr val="bg1"/>
              </a:solidFill>
              <a:sym typeface="+mn-ea"/>
            </a:endParaRPr>
          </a:p>
          <a:p>
            <a:r>
              <a:rPr lang="en-US" altLang="zh-CN" b="1">
                <a:solidFill>
                  <a:schemeClr val="bg1"/>
                </a:solidFill>
                <a:sym typeface="+mn-ea"/>
              </a:rPr>
              <a:t>		function sortFunction(a,b){</a:t>
            </a:r>
            <a:endParaRPr lang="en-US" altLang="zh-CN" b="1">
              <a:solidFill>
                <a:schemeClr val="bg1"/>
              </a:solidFill>
              <a:sym typeface="+mn-ea"/>
            </a:endParaRPr>
          </a:p>
          <a:p>
            <a:r>
              <a:rPr lang="en-US" altLang="zh-CN" b="1">
                <a:solidFill>
                  <a:schemeClr val="bg1"/>
                </a:solidFill>
                <a:sym typeface="+mn-ea"/>
              </a:rPr>
              <a:t>			return a-b ;	//a-b</a:t>
            </a:r>
            <a:r>
              <a:rPr lang="zh-CN" altLang="en-US" b="1">
                <a:solidFill>
                  <a:schemeClr val="bg1"/>
                </a:solidFill>
                <a:sym typeface="+mn-ea"/>
              </a:rPr>
              <a:t>是从小到大排序，</a:t>
            </a:r>
            <a:r>
              <a:rPr lang="en-US" altLang="zh-CN" b="1">
                <a:solidFill>
                  <a:schemeClr val="bg1"/>
                </a:solidFill>
                <a:sym typeface="+mn-ea"/>
              </a:rPr>
              <a:t>b-a </a:t>
            </a:r>
            <a:r>
              <a:rPr lang="zh-CN" altLang="en-US" b="1">
                <a:solidFill>
                  <a:schemeClr val="bg1"/>
                </a:solidFill>
                <a:sym typeface="+mn-ea"/>
              </a:rPr>
              <a:t>是从大到小排序</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Math</a:t>
            </a:r>
            <a:r>
              <a:rPr lang="zh-CN" altLang="en-US" b="1">
                <a:solidFill>
                  <a:schemeClr val="bg1"/>
                </a:solidFill>
                <a:sym typeface="+mn-ea"/>
              </a:rPr>
              <a:t>对象：无需创建，直接把</a:t>
            </a:r>
            <a:r>
              <a:rPr lang="en-US" altLang="zh-CN" b="1">
                <a:solidFill>
                  <a:schemeClr val="bg1"/>
                </a:solidFill>
                <a:sym typeface="+mn-ea"/>
              </a:rPr>
              <a:t>Math</a:t>
            </a:r>
            <a:r>
              <a:rPr lang="zh-CN" altLang="en-US" b="1">
                <a:solidFill>
                  <a:schemeClr val="bg1"/>
                </a:solidFill>
                <a:sym typeface="+mn-ea"/>
              </a:rPr>
              <a:t>作为对象使用就可以调用其所有的属性和方法</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例如：</a:t>
            </a:r>
            <a:r>
              <a:rPr lang="en-US" altLang="zh-CN" b="1">
                <a:solidFill>
                  <a:schemeClr val="bg1"/>
                </a:solidFill>
                <a:sym typeface="+mn-ea"/>
              </a:rPr>
              <a:t>	</a:t>
            </a:r>
            <a:r>
              <a:rPr lang="zh-CN" altLang="en-US" b="1">
                <a:solidFill>
                  <a:schemeClr val="bg1"/>
                </a:solidFill>
                <a:sym typeface="+mn-ea"/>
              </a:rPr>
              <a:t>三角函数：</a:t>
            </a:r>
            <a:r>
              <a:rPr lang="en-US" altLang="zh-CN" b="1">
                <a:solidFill>
                  <a:schemeClr val="bg1"/>
                </a:solidFill>
                <a:sym typeface="+mn-ea"/>
              </a:rPr>
              <a:t>Math.six(x) , Math.cos(x) , Math.tan(x) </a:t>
            </a:r>
            <a:r>
              <a:rPr lang="zh-CN" altLang="en-US" b="1">
                <a:solidFill>
                  <a:schemeClr val="bg1"/>
                </a:solidFill>
                <a:sym typeface="+mn-ea"/>
              </a:rPr>
              <a:t>等</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计算函数：</a:t>
            </a:r>
            <a:r>
              <a:rPr lang="en-US" altLang="zh-CN" b="1">
                <a:solidFill>
                  <a:schemeClr val="bg1"/>
                </a:solidFill>
                <a:sym typeface="+mn-ea"/>
              </a:rPr>
              <a:t>Math.sqrt(x) , Math.log(x) , Math.exp(x) </a:t>
            </a:r>
            <a:r>
              <a:rPr lang="zh-CN" altLang="en-US" b="1">
                <a:solidFill>
                  <a:schemeClr val="bg1"/>
                </a:solidFill>
                <a:sym typeface="+mn-ea"/>
              </a:rPr>
              <a:t>等</a:t>
            </a:r>
            <a:endParaRPr lang="zh-CN" altLang="en-US" b="1">
              <a:solidFill>
                <a:schemeClr val="bg1"/>
              </a:solidFill>
              <a:sym typeface="+mn-ea"/>
            </a:endParaRPr>
          </a:p>
          <a:p>
            <a:r>
              <a:rPr lang="en-US" altLang="zh-CN" b="1">
                <a:sym typeface="+mn-ea"/>
              </a:rPr>
              <a:t>			</a:t>
            </a:r>
            <a:r>
              <a:rPr lang="zh-CN" altLang="en-US" b="1">
                <a:solidFill>
                  <a:srgbClr val="FF0000"/>
                </a:solidFill>
                <a:sym typeface="+mn-ea"/>
              </a:rPr>
              <a:t>（用的比较多）数值比较函数：</a:t>
            </a:r>
            <a:endParaRPr lang="zh-CN" altLang="en-US" b="1">
              <a:solidFill>
                <a:srgbClr val="FF0000"/>
              </a:solidFill>
              <a:sym typeface="+mn-ea"/>
            </a:endParaRPr>
          </a:p>
          <a:p>
            <a:r>
              <a:rPr lang="en-US" altLang="zh-CN" b="1">
                <a:solidFill>
                  <a:srgbClr val="FF0000"/>
                </a:solidFill>
                <a:sym typeface="+mn-ea"/>
              </a:rPr>
              <a:t>			</a:t>
            </a:r>
            <a:r>
              <a:rPr lang="zh-CN" altLang="en-US" b="1">
                <a:solidFill>
                  <a:srgbClr val="FF0000"/>
                </a:solidFill>
                <a:sym typeface="+mn-ea"/>
              </a:rPr>
              <a:t>取绝对值：</a:t>
            </a:r>
            <a:r>
              <a:rPr lang="en-US" altLang="zh-CN" b="1">
                <a:solidFill>
                  <a:srgbClr val="FF0000"/>
                </a:solidFill>
                <a:sym typeface="+mn-ea"/>
              </a:rPr>
              <a:t>Math.abs(x)</a:t>
            </a:r>
            <a:r>
              <a:rPr lang="zh-CN" altLang="en-US" b="1">
                <a:solidFill>
                  <a:srgbClr val="FF0000"/>
                </a:solidFill>
                <a:sym typeface="+mn-ea"/>
              </a:rPr>
              <a:t>、取最大值：</a:t>
            </a:r>
            <a:r>
              <a:rPr lang="en-US" altLang="zh-CN" b="1">
                <a:solidFill>
                  <a:srgbClr val="FF0000"/>
                </a:solidFill>
                <a:sym typeface="+mn-ea"/>
              </a:rPr>
              <a:t>Math.max(x,y...)</a:t>
            </a:r>
            <a:r>
              <a:rPr lang="zh-CN" altLang="en-US" b="1">
                <a:solidFill>
                  <a:srgbClr val="FF0000"/>
                </a:solidFill>
                <a:sym typeface="+mn-ea"/>
              </a:rPr>
              <a:t>、随机数：</a:t>
            </a:r>
            <a:r>
              <a:rPr lang="en-US" altLang="zh-CN" b="1">
                <a:solidFill>
                  <a:srgbClr val="FF0000"/>
                </a:solidFill>
                <a:sym typeface="+mn-ea"/>
              </a:rPr>
              <a:t>Math.random()</a:t>
            </a:r>
            <a:r>
              <a:rPr lang="zh-CN" altLang="en-US" b="1">
                <a:solidFill>
                  <a:srgbClr val="FF0000"/>
                </a:solidFill>
                <a:sym typeface="+mn-ea"/>
              </a:rPr>
              <a:t>、</a:t>
            </a:r>
            <a:endParaRPr lang="zh-CN" altLang="en-US" b="1">
              <a:solidFill>
                <a:srgbClr val="FF0000"/>
              </a:solidFill>
              <a:sym typeface="+mn-ea"/>
            </a:endParaRPr>
          </a:p>
          <a:p>
            <a:r>
              <a:rPr lang="en-US" altLang="zh-CN" b="1">
                <a:solidFill>
                  <a:srgbClr val="FF0000"/>
                </a:solidFill>
                <a:sym typeface="+mn-ea"/>
              </a:rPr>
              <a:t>			</a:t>
            </a:r>
            <a:r>
              <a:rPr lang="zh-CN" altLang="en-US" b="1">
                <a:solidFill>
                  <a:srgbClr val="FF0000"/>
                </a:solidFill>
                <a:sym typeface="+mn-ea"/>
              </a:rPr>
              <a:t>四舍五入取整：</a:t>
            </a:r>
            <a:r>
              <a:rPr lang="en-US" altLang="zh-CN" b="1">
                <a:solidFill>
                  <a:srgbClr val="FF0000"/>
                </a:solidFill>
                <a:sym typeface="+mn-ea"/>
              </a:rPr>
              <a:t>Math.round(x)</a:t>
            </a:r>
            <a:endParaRPr lang="en-US" altLang="zh-CN" b="1">
              <a:solidFill>
                <a:srgbClr val="FF0000"/>
              </a:solidFill>
              <a:sym typeface="+mn-ea"/>
            </a:endParaRPr>
          </a:p>
          <a:p>
            <a:r>
              <a:rPr lang="en-US" altLang="zh-CN" b="1">
                <a:solidFill>
                  <a:srgbClr val="FF0000"/>
                </a:solidFill>
                <a:sym typeface="+mn-ea"/>
              </a:rPr>
              <a:t>		0-100</a:t>
            </a:r>
            <a:r>
              <a:rPr lang="zh-CN" altLang="en-US" b="1">
                <a:solidFill>
                  <a:srgbClr val="FF0000"/>
                </a:solidFill>
                <a:sym typeface="+mn-ea"/>
              </a:rPr>
              <a:t>随机数：</a:t>
            </a:r>
            <a:r>
              <a:rPr lang="en-US" altLang="zh-CN" b="1">
                <a:solidFill>
                  <a:srgbClr val="FF0000"/>
                </a:solidFill>
                <a:sym typeface="+mn-ea"/>
              </a:rPr>
              <a:t>var number = Math.floor(Math.random()*100) ;</a:t>
            </a:r>
            <a:endParaRPr lang="en-US" altLang="zh-CN" b="1">
              <a:solidFill>
                <a:srgbClr val="FF0000"/>
              </a:solidFill>
              <a:sym typeface="+mn-ea"/>
            </a:endParaRPr>
          </a:p>
          <a:p>
            <a:r>
              <a:rPr lang="en-US" altLang="zh-CN" b="1">
                <a:sym typeface="+mn-ea"/>
              </a:rPr>
              <a:t>	</a:t>
            </a:r>
            <a:r>
              <a:rPr lang="en-US" altLang="zh-CN" b="1">
                <a:solidFill>
                  <a:schemeClr val="bg1"/>
                </a:solidFill>
                <a:sym typeface="+mn-ea"/>
              </a:rPr>
              <a:t>	Math.floor():</a:t>
            </a:r>
            <a:r>
              <a:rPr lang="zh-CN" altLang="en-US" b="1">
                <a:solidFill>
                  <a:schemeClr val="bg1"/>
                </a:solidFill>
                <a:sym typeface="+mn-ea"/>
              </a:rPr>
              <a:t>取小于等于这个浮点数的最近的整数。</a:t>
            </a:r>
            <a:endParaRPr lang="zh-CN" altLang="en-US" b="1">
              <a:solidFill>
                <a:schemeClr val="bg1"/>
              </a:solidFill>
              <a:sym typeface="+mn-ea"/>
            </a:endParaRPr>
          </a:p>
          <a:p>
            <a:r>
              <a:rPr lang="en-US" altLang="zh-CN" b="1">
                <a:sym typeface="+mn-ea"/>
              </a:rPr>
              <a:t>		</a:t>
            </a:r>
            <a:endParaRPr lang="en-US" altLang="zh-CN" b="1">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文本框 2"/>
          <p:cNvSpPr txBox="1"/>
          <p:nvPr/>
        </p:nvSpPr>
        <p:spPr>
          <a:xfrm>
            <a:off x="123825" y="1314450"/>
            <a:ext cx="11944350" cy="5016758"/>
          </a:xfrm>
          <a:prstGeom prst="rect">
            <a:avLst/>
          </a:prstGeom>
          <a:noFill/>
        </p:spPr>
        <p:txBody>
          <a:bodyPr wrap="square" rtlCol="0">
            <a:spAutoFit/>
          </a:bodyPr>
          <a:lstStyle/>
          <a:p>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Web</a:t>
            </a:r>
            <a:r>
              <a:rPr lang="zh-CN" altLang="en-US" sz="2000" b="1" dirty="0">
                <a:solidFill>
                  <a:schemeClr val="bg1"/>
                </a:solidFill>
              </a:rPr>
              <a:t>基础：如何做网页？（</a:t>
            </a:r>
            <a:r>
              <a:rPr lang="en-US" altLang="zh-CN" sz="2000" b="1" dirty="0">
                <a:solidFill>
                  <a:schemeClr val="bg1"/>
                </a:solidFill>
              </a:rPr>
              <a:t>3</a:t>
            </a:r>
            <a:r>
              <a:rPr lang="zh-CN" altLang="en-US" sz="2000" b="1" dirty="0">
                <a:solidFill>
                  <a:schemeClr val="bg1"/>
                </a:solidFill>
              </a:rPr>
              <a:t>部分学习）</a:t>
            </a:r>
            <a:endParaRPr lang="zh-CN" altLang="en-US" sz="2000" b="1" dirty="0">
              <a:solidFill>
                <a:schemeClr val="bg1"/>
              </a:solidFill>
            </a:endParaRPr>
          </a:p>
          <a:p>
            <a:r>
              <a:rPr lang="en-US" altLang="zh-CN" sz="2000" b="1" dirty="0">
                <a:solidFill>
                  <a:schemeClr val="bg1"/>
                </a:solidFill>
              </a:rPr>
              <a:t>	A</a:t>
            </a:r>
            <a:r>
              <a:rPr lang="zh-CN" altLang="en-US" sz="2000" b="1" dirty="0">
                <a:solidFill>
                  <a:schemeClr val="bg1"/>
                </a:solidFill>
              </a:rPr>
              <a:t>、</a:t>
            </a:r>
            <a:r>
              <a:rPr lang="en-US" altLang="zh-CN" sz="2000" b="1" dirty="0">
                <a:solidFill>
                  <a:schemeClr val="bg1"/>
                </a:solidFill>
              </a:rPr>
              <a:t>HTML</a:t>
            </a:r>
            <a:r>
              <a:rPr lang="zh-CN" altLang="en-US" sz="2000" b="1" dirty="0">
                <a:solidFill>
                  <a:schemeClr val="bg1"/>
                </a:solidFill>
              </a:rPr>
              <a:t>：用来勾勒出网页的结构和内容</a:t>
            </a:r>
            <a:br>
              <a:rPr lang="en-US" altLang="zh-CN" sz="2000" b="1" dirty="0">
                <a:solidFill>
                  <a:schemeClr val="bg1"/>
                </a:solidFill>
              </a:rPr>
            </a:br>
            <a:r>
              <a:rPr lang="en-US" altLang="zh-CN" sz="2000" b="1" dirty="0">
                <a:solidFill>
                  <a:schemeClr val="bg1"/>
                </a:solidFill>
              </a:rPr>
              <a:t>	B</a:t>
            </a:r>
            <a:r>
              <a:rPr lang="zh-CN" altLang="en-US" sz="2000" b="1" dirty="0">
                <a:solidFill>
                  <a:schemeClr val="bg1"/>
                </a:solidFill>
              </a:rPr>
              <a:t>、</a:t>
            </a:r>
            <a:r>
              <a:rPr lang="en-US" altLang="zh-CN" sz="2000" b="1" dirty="0">
                <a:solidFill>
                  <a:schemeClr val="bg1"/>
                </a:solidFill>
              </a:rPr>
              <a:t>CSS</a:t>
            </a:r>
            <a:r>
              <a:rPr lang="zh-CN" altLang="en-US" sz="2000" b="1" dirty="0">
                <a:solidFill>
                  <a:schemeClr val="bg1"/>
                </a:solidFill>
              </a:rPr>
              <a:t>：用来给网页化妆，美化网页</a:t>
            </a:r>
            <a:endParaRPr lang="zh-CN" altLang="en-US" sz="2000" b="1" dirty="0">
              <a:solidFill>
                <a:schemeClr val="bg1"/>
              </a:solidFill>
            </a:endParaRPr>
          </a:p>
          <a:p>
            <a:r>
              <a:rPr lang="en-US" altLang="zh-CN" sz="2000" b="1" dirty="0">
                <a:solidFill>
                  <a:schemeClr val="bg1"/>
                </a:solidFill>
              </a:rPr>
              <a:t>	C</a:t>
            </a:r>
            <a:r>
              <a:rPr lang="zh-CN" altLang="en-US" sz="2000" b="1" dirty="0">
                <a:solidFill>
                  <a:schemeClr val="bg1"/>
                </a:solidFill>
              </a:rPr>
              <a:t>、</a:t>
            </a:r>
            <a:r>
              <a:rPr lang="en-US" altLang="zh-CN" sz="2000" b="1" dirty="0">
                <a:solidFill>
                  <a:schemeClr val="bg1"/>
                </a:solidFill>
              </a:rPr>
              <a:t>JavaScript</a:t>
            </a:r>
            <a:r>
              <a:rPr lang="zh-CN" altLang="en-US" sz="2000" b="1" dirty="0">
                <a:solidFill>
                  <a:schemeClr val="bg1"/>
                </a:solidFill>
              </a:rPr>
              <a:t>：用来让网页呈现出动态的数据和效果</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重点：</a:t>
            </a:r>
            <a:r>
              <a:rPr lang="en-US" altLang="zh-CN" sz="2000" b="1" dirty="0">
                <a:solidFill>
                  <a:schemeClr val="bg1"/>
                </a:solidFill>
              </a:rPr>
              <a:t>JavaScript</a:t>
            </a:r>
            <a:r>
              <a:rPr lang="zh-CN" altLang="en-US" sz="2000" b="1" dirty="0">
                <a:solidFill>
                  <a:schemeClr val="bg1"/>
                </a:solidFill>
              </a:rPr>
              <a:t>！</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使用</a:t>
            </a:r>
            <a:r>
              <a:rPr lang="en-US" altLang="zh-CN" sz="2000" b="1" dirty="0">
                <a:solidFill>
                  <a:schemeClr val="bg1"/>
                </a:solidFill>
              </a:rPr>
              <a:t>JS</a:t>
            </a:r>
            <a:r>
              <a:rPr lang="zh-CN" altLang="en-US" sz="2000" b="1" dirty="0">
                <a:solidFill>
                  <a:schemeClr val="bg1"/>
                </a:solidFill>
              </a:rPr>
              <a:t>来实现页面的业务逻辑；</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美工做静态页面（</a:t>
            </a:r>
            <a:r>
              <a:rPr lang="en-US" altLang="zh-CN" sz="2000" b="1" dirty="0">
                <a:solidFill>
                  <a:schemeClr val="bg1"/>
                </a:solidFill>
              </a:rPr>
              <a:t>HTML + CSS</a:t>
            </a:r>
            <a:r>
              <a:rPr lang="zh-CN" altLang="en-US" sz="2000" b="1" dirty="0">
                <a:solidFill>
                  <a:schemeClr val="bg1"/>
                </a:solidFill>
              </a:rPr>
              <a:t>）；</a:t>
            </a:r>
            <a:endParaRPr lang="zh-CN" altLang="en-US" sz="2000" b="1" dirty="0">
              <a:solidFill>
                <a:schemeClr val="bg1"/>
              </a:solidFill>
            </a:endParaRPr>
          </a:p>
          <a:p>
            <a:r>
              <a:rPr lang="en-US" altLang="zh-CN" sz="2000" b="1" dirty="0">
                <a:solidFill>
                  <a:schemeClr val="bg1"/>
                </a:solidFill>
              </a:rPr>
              <a:t>	——JS</a:t>
            </a:r>
            <a:r>
              <a:rPr lang="zh-CN" altLang="en-US" sz="2000" b="1" dirty="0">
                <a:solidFill>
                  <a:schemeClr val="bg1"/>
                </a:solidFill>
              </a:rPr>
              <a:t>操作的目标是</a:t>
            </a:r>
            <a:r>
              <a:rPr lang="en-US" altLang="zh-CN" sz="2000" b="1" dirty="0">
                <a:solidFill>
                  <a:schemeClr val="bg1"/>
                </a:solidFill>
              </a:rPr>
              <a:t>HTML</a:t>
            </a:r>
            <a:r>
              <a:rPr lang="zh-CN" altLang="en-US" sz="2000" b="1" dirty="0">
                <a:solidFill>
                  <a:schemeClr val="bg1"/>
                </a:solidFill>
              </a:rPr>
              <a:t>、</a:t>
            </a:r>
            <a:r>
              <a:rPr lang="en-US" altLang="zh-CN" sz="2000" b="1" dirty="0">
                <a:solidFill>
                  <a:schemeClr val="bg1"/>
                </a:solidFill>
              </a:rPr>
              <a:t>CSS</a:t>
            </a:r>
            <a:r>
              <a:rPr lang="zh-CN" altLang="en-US" sz="2000" b="1" dirty="0">
                <a:solidFill>
                  <a:schemeClr val="bg1"/>
                </a:solidFill>
              </a:rPr>
              <a:t>，是以他们为基础的，所以也必须掌握他们；</a:t>
            </a:r>
            <a:endParaRPr lang="zh-CN" altLang="en-US" sz="2000" b="1" dirty="0">
              <a:solidFill>
                <a:schemeClr val="bg1"/>
              </a:solidFill>
            </a:endParaRPr>
          </a:p>
          <a:p>
            <a:endParaRPr lang="zh-CN" altLang="en-US" sz="2000" b="1" dirty="0">
              <a:solidFill>
                <a:schemeClr val="bg1"/>
              </a:solidFill>
            </a:endParaRPr>
          </a:p>
          <a:p>
            <a:r>
              <a:rPr lang="en-US" altLang="zh-CN" sz="2000" b="1" dirty="0">
                <a:solidFill>
                  <a:schemeClr val="bg1"/>
                </a:solidFill>
              </a:rPr>
              <a:t>2</a:t>
            </a:r>
            <a:r>
              <a:rPr lang="zh-CN" altLang="en-US" sz="2000" b="1" dirty="0">
                <a:solidFill>
                  <a:schemeClr val="bg1"/>
                </a:solidFill>
              </a:rPr>
              <a:t>、什么是</a:t>
            </a:r>
            <a:r>
              <a:rPr lang="en-US" altLang="zh-CN" sz="2000" b="1" dirty="0">
                <a:solidFill>
                  <a:schemeClr val="bg1"/>
                </a:solidFill>
              </a:rPr>
              <a:t>Web</a:t>
            </a:r>
            <a:r>
              <a:rPr lang="zh-CN" altLang="en-US" sz="2000" b="1" dirty="0">
                <a:solidFill>
                  <a:schemeClr val="bg1"/>
                </a:solidFill>
              </a:rPr>
              <a:t>项目？</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带网页的项目</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使用浏览器访问的项目</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因为</a:t>
            </a:r>
            <a:r>
              <a:rPr lang="en-US" altLang="zh-CN" sz="2000" b="1" dirty="0">
                <a:solidFill>
                  <a:schemeClr val="bg1"/>
                </a:solidFill>
              </a:rPr>
              <a:t>Web</a:t>
            </a:r>
            <a:r>
              <a:rPr lang="zh-CN" altLang="en-US" sz="2000" b="1" dirty="0">
                <a:solidFill>
                  <a:schemeClr val="bg1"/>
                </a:solidFill>
              </a:rPr>
              <a:t>项目的客户端使用网页实现，所以我们要学会做网页</a:t>
            </a:r>
            <a:endParaRPr lang="zh-CN" altLang="en-US" sz="2000" b="1" dirty="0">
              <a:solidFill>
                <a:schemeClr val="bg1"/>
              </a:solidFill>
            </a:endParaRPr>
          </a:p>
          <a:p>
            <a:endParaRPr lang="zh-CN" altLang="en-US" sz="2000" b="1" dirty="0">
              <a:solidFill>
                <a:schemeClr val="bg1"/>
              </a:solidFill>
            </a:endParaRPr>
          </a:p>
          <a:p>
            <a:r>
              <a:rPr lang="en-US" altLang="zh-CN" sz="2000" b="1" dirty="0">
                <a:solidFill>
                  <a:schemeClr val="bg1"/>
                </a:solidFill>
              </a:rPr>
              <a:t>3</a:t>
            </a:r>
            <a:r>
              <a:rPr lang="zh-CN" altLang="en-US" sz="2000" b="1" dirty="0">
                <a:solidFill>
                  <a:schemeClr val="bg1"/>
                </a:solidFill>
              </a:rPr>
              <a:t>、</a:t>
            </a:r>
            <a:r>
              <a:rPr lang="en-US" altLang="zh-CN" sz="2000" b="1" dirty="0">
                <a:solidFill>
                  <a:schemeClr val="bg1"/>
                </a:solidFill>
              </a:rPr>
              <a:t>Web</a:t>
            </a:r>
            <a:r>
              <a:rPr lang="zh-CN" altLang="en-US" sz="2000" b="1" dirty="0">
                <a:solidFill>
                  <a:schemeClr val="bg1"/>
                </a:solidFill>
              </a:rPr>
              <a:t>的三要素：</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浏览器、服务器、</a:t>
            </a:r>
            <a:r>
              <a:rPr lang="en-US" altLang="zh-CN" sz="2000" b="1" dirty="0">
                <a:solidFill>
                  <a:schemeClr val="bg1"/>
                </a:solidFill>
              </a:rPr>
              <a:t>HTTP</a:t>
            </a:r>
            <a:r>
              <a:rPr lang="zh-CN" altLang="en-US" sz="2000" b="1" dirty="0">
                <a:solidFill>
                  <a:schemeClr val="bg1"/>
                </a:solidFill>
              </a:rPr>
              <a:t>协议</a:t>
            </a:r>
            <a:endParaRPr lang="zh-CN" altLang="en-US" sz="2000" b="1" dirty="0">
              <a:solidFill>
                <a:schemeClr val="bg1"/>
              </a:solidFill>
            </a:endParaRPr>
          </a:p>
        </p:txBody>
      </p:sp>
      <p:sp>
        <p:nvSpPr>
          <p:cNvPr id="2" name="矩形 1"/>
          <p:cNvSpPr/>
          <p:nvPr/>
        </p:nvSpPr>
        <p:spPr>
          <a:xfrm>
            <a:off x="1227455" y="276225"/>
            <a:ext cx="4756785" cy="657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r>
              <a:rPr lang="zh-CN" altLang="en-US"/>
              <a:t>、单行注释：</a:t>
            </a:r>
            <a:r>
              <a:rPr lang="en-US" altLang="zh-CN"/>
              <a:t>shift+ctrl+c</a:t>
            </a:r>
            <a:endParaRPr lang="en-US" altLang="zh-CN"/>
          </a:p>
          <a:p>
            <a:pPr algn="ctr"/>
            <a:r>
              <a:rPr lang="en-US" altLang="zh-CN"/>
              <a:t>2</a:t>
            </a:r>
            <a:r>
              <a:rPr lang="zh-CN" altLang="en-US"/>
              <a:t>、多行注释：</a:t>
            </a:r>
            <a:r>
              <a:rPr lang="en-US" altLang="zh-CN"/>
              <a:t>shift+ctrl+/</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2550" y="38735"/>
            <a:ext cx="12027535" cy="7016115"/>
          </a:xfrm>
          <a:prstGeom prst="rect">
            <a:avLst/>
          </a:prstGeom>
          <a:noFill/>
        </p:spPr>
        <p:txBody>
          <a:bodyPr wrap="square" rtlCol="0">
            <a:spAutoFit/>
          </a:bodyPr>
          <a:p>
            <a:r>
              <a:rPr lang="en-US" altLang="zh-CN" b="1">
                <a:sym typeface="+mn-ea"/>
              </a:rPr>
              <a:t>	</a:t>
            </a:r>
            <a:r>
              <a:rPr lang="en-US" altLang="zh-CN" b="1">
                <a:solidFill>
                  <a:schemeClr val="bg1"/>
                </a:solidFill>
                <a:sym typeface="+mn-ea"/>
              </a:rPr>
              <a:t>Date</a:t>
            </a:r>
            <a:r>
              <a:rPr lang="zh-CN" altLang="en-US" b="1">
                <a:solidFill>
                  <a:schemeClr val="bg1"/>
                </a:solidFill>
                <a:sym typeface="+mn-ea"/>
              </a:rPr>
              <a:t>对象：</a:t>
            </a:r>
            <a:r>
              <a:rPr lang="en-US" altLang="zh-CN" b="1">
                <a:solidFill>
                  <a:schemeClr val="bg1"/>
                </a:solidFill>
                <a:sym typeface="+mn-ea"/>
              </a:rPr>
              <a:t>Date</a:t>
            </a:r>
            <a:r>
              <a:rPr lang="zh-CN" altLang="en-US" b="1">
                <a:solidFill>
                  <a:schemeClr val="bg1"/>
                </a:solidFill>
                <a:sym typeface="+mn-ea"/>
              </a:rPr>
              <a:t>对象封装了系统时间毫秒数。</a:t>
            </a:r>
            <a:endParaRPr lang="zh-CN" altLang="en-US" b="1">
              <a:solidFill>
                <a:schemeClr val="bg1"/>
              </a:solidFill>
              <a:sym typeface="+mn-ea"/>
            </a:endParaRPr>
          </a:p>
          <a:p>
            <a:r>
              <a:rPr lang="en-US" altLang="zh-CN" b="1">
                <a:solidFill>
                  <a:schemeClr val="bg1"/>
                </a:solidFill>
                <a:sym typeface="+mn-ea"/>
              </a:rPr>
              <a:t>		var now = new Date() ;	</a:t>
            </a:r>
            <a:r>
              <a:rPr lang="zh-CN" altLang="en-US" b="1">
                <a:solidFill>
                  <a:schemeClr val="bg1"/>
                </a:solidFill>
                <a:sym typeface="+mn-ea"/>
              </a:rPr>
              <a:t>或者</a:t>
            </a:r>
            <a:r>
              <a:rPr lang="en-US" altLang="zh-CN" b="1">
                <a:solidFill>
                  <a:schemeClr val="bg1"/>
                </a:solidFill>
                <a:sym typeface="+mn-ea"/>
              </a:rPr>
              <a:t>var now1 = new Date(“2010-10-10 10:10:10”);</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读写时间毫秒数：</a:t>
            </a:r>
            <a:r>
              <a:rPr lang="en-US" altLang="zh-CN" b="1">
                <a:solidFill>
                  <a:schemeClr val="bg1"/>
                </a:solidFill>
                <a:sym typeface="+mn-ea"/>
              </a:rPr>
              <a:t>getTime() </a:t>
            </a:r>
            <a:r>
              <a:rPr lang="zh-CN" altLang="en-US" b="1">
                <a:solidFill>
                  <a:schemeClr val="bg1"/>
                </a:solidFill>
                <a:sym typeface="+mn-ea"/>
              </a:rPr>
              <a:t>， </a:t>
            </a:r>
            <a:r>
              <a:rPr lang="en-US" altLang="zh-CN" b="1">
                <a:solidFill>
                  <a:schemeClr val="bg1"/>
                </a:solidFill>
                <a:sym typeface="+mn-ea"/>
              </a:rPr>
              <a:t>setTime(</a:t>
            </a:r>
            <a:r>
              <a:rPr lang="zh-CN" altLang="en-US" b="1">
                <a:solidFill>
                  <a:schemeClr val="bg1"/>
                </a:solidFill>
                <a:sym typeface="+mn-ea"/>
              </a:rPr>
              <a:t>毫秒数</a:t>
            </a:r>
            <a:r>
              <a:rPr lang="en-US" altLang="zh-CN" b="1">
                <a:solidFill>
                  <a:schemeClr val="bg1"/>
                </a:solidFill>
                <a:sym typeface="+mn-ea"/>
              </a:rPr>
              <a:t>)</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读写时间分量：</a:t>
            </a:r>
            <a:r>
              <a:rPr lang="en-US" altLang="zh-CN" b="1">
                <a:solidFill>
                  <a:schemeClr val="bg1"/>
                </a:solidFill>
                <a:sym typeface="+mn-ea"/>
              </a:rPr>
              <a:t>getDate() , getDay() , getFullYear() , setDate() , setDay() , setFullYear()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转换为字符串：</a:t>
            </a:r>
            <a:r>
              <a:rPr lang="en-US" altLang="zh-CN" b="1">
                <a:solidFill>
                  <a:schemeClr val="bg1"/>
                </a:solidFill>
                <a:sym typeface="+mn-ea"/>
              </a:rPr>
              <a:t>toString() , toLocaleTimeString() , toLocaleDateString() ;</a:t>
            </a:r>
            <a:endParaRPr lang="en-US" altLang="zh-CN" b="1">
              <a:solidFill>
                <a:schemeClr val="bg1"/>
              </a:solidFill>
              <a:sym typeface="+mn-ea"/>
            </a:endParaRPr>
          </a:p>
          <a:p>
            <a:r>
              <a:rPr lang="en-US" altLang="zh-CN" b="1">
                <a:solidFill>
                  <a:schemeClr val="bg1"/>
                </a:solidFill>
                <a:sym typeface="+mn-ea"/>
              </a:rPr>
              <a:t>		now1.toLocaleTimeString() ; </a:t>
            </a:r>
            <a:r>
              <a:rPr lang="zh-CN" altLang="en-US" b="1">
                <a:solidFill>
                  <a:schemeClr val="bg1"/>
                </a:solidFill>
                <a:sym typeface="+mn-ea"/>
              </a:rPr>
              <a:t>输出结果为：</a:t>
            </a:r>
            <a:r>
              <a:rPr lang="en-US" altLang="zh-CN" b="1">
                <a:solidFill>
                  <a:schemeClr val="bg1"/>
                </a:solidFill>
                <a:sym typeface="+mn-ea"/>
              </a:rPr>
              <a:t>”</a:t>
            </a:r>
            <a:r>
              <a:rPr lang="zh-CN" altLang="en-US" b="1">
                <a:solidFill>
                  <a:schemeClr val="bg1"/>
                </a:solidFill>
                <a:sym typeface="+mn-ea"/>
              </a:rPr>
              <a:t>上午</a:t>
            </a:r>
            <a:r>
              <a:rPr lang="en-US" altLang="zh-CN" b="1">
                <a:solidFill>
                  <a:schemeClr val="bg1"/>
                </a:solidFill>
                <a:sym typeface="+mn-ea"/>
              </a:rPr>
              <a:t>10:10:10”.</a:t>
            </a:r>
            <a:endParaRPr lang="en-US" altLang="zh-CN" b="1">
              <a:solidFill>
                <a:schemeClr val="bg1"/>
              </a:solidFill>
              <a:sym typeface="+mn-ea"/>
            </a:endParaRPr>
          </a:p>
          <a:p>
            <a:r>
              <a:rPr lang="en-US" altLang="zh-CN" b="1">
                <a:solidFill>
                  <a:schemeClr val="bg1"/>
                </a:solidFill>
                <a:sym typeface="+mn-ea"/>
              </a:rPr>
              <a:t>		now1.tolocaleDateString() ; </a:t>
            </a:r>
            <a:r>
              <a:rPr lang="zh-CN" altLang="en-US" b="1">
                <a:solidFill>
                  <a:schemeClr val="bg1"/>
                </a:solidFill>
                <a:sym typeface="+mn-ea"/>
              </a:rPr>
              <a:t>输出结果为：</a:t>
            </a:r>
            <a:r>
              <a:rPr lang="en-US" altLang="zh-CN" b="1">
                <a:solidFill>
                  <a:schemeClr val="bg1"/>
                </a:solidFill>
                <a:sym typeface="+mn-ea"/>
              </a:rPr>
              <a:t>”2010/10/10”.</a:t>
            </a:r>
            <a:endParaRPr lang="en-US" altLang="zh-CN" b="1">
              <a:solidFill>
                <a:schemeClr val="bg1"/>
              </a:solidFill>
              <a:sym typeface="+mn-ea"/>
            </a:endParaRPr>
          </a:p>
          <a:p>
            <a:r>
              <a:rPr lang="en-US" altLang="zh-CN" b="1">
                <a:solidFill>
                  <a:schemeClr val="bg1"/>
                </a:solidFill>
                <a:sym typeface="+mn-ea"/>
              </a:rPr>
              <a:t>	RegExp</a:t>
            </a:r>
            <a:r>
              <a:rPr lang="zh-CN" altLang="en-US" b="1">
                <a:solidFill>
                  <a:schemeClr val="bg1"/>
                </a:solidFill>
                <a:sym typeface="+mn-ea"/>
              </a:rPr>
              <a:t>对象（regular expression：正则表达式）：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创建</a:t>
            </a:r>
            <a:r>
              <a:rPr lang="en-US" altLang="zh-CN" b="1">
                <a:solidFill>
                  <a:schemeClr val="bg1"/>
                </a:solidFill>
                <a:sym typeface="+mn-ea"/>
              </a:rPr>
              <a:t>RegExp</a:t>
            </a:r>
            <a:r>
              <a:rPr lang="zh-CN" altLang="en-US" b="1">
                <a:solidFill>
                  <a:schemeClr val="bg1"/>
                </a:solidFill>
                <a:sym typeface="+mn-ea"/>
              </a:rPr>
              <a:t>对象：</a:t>
            </a:r>
            <a:r>
              <a:rPr lang="en-US" altLang="zh-CN" b="1">
                <a:solidFill>
                  <a:schemeClr val="bg1"/>
                </a:solidFill>
                <a:sym typeface="+mn-ea"/>
              </a:rPr>
              <a:t>var reg=new RegExp(“pattern” , [“flags”])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或者 </a:t>
            </a:r>
            <a:r>
              <a:rPr lang="en-US" altLang="zh-CN" b="1">
                <a:solidFill>
                  <a:schemeClr val="bg1"/>
                </a:solidFill>
                <a:sym typeface="+mn-ea"/>
              </a:rPr>
              <a:t>var reg=/pattern/flags ;</a:t>
            </a:r>
            <a:endParaRPr lang="en-US" altLang="zh-CN" b="1">
              <a:solidFill>
                <a:schemeClr val="bg1"/>
              </a:solidFill>
              <a:sym typeface="+mn-ea"/>
            </a:endParaRPr>
          </a:p>
          <a:p>
            <a:r>
              <a:rPr lang="en-US" altLang="zh-CN" b="1">
                <a:solidFill>
                  <a:srgbClr val="FF0000"/>
                </a:solidFill>
                <a:sym typeface="+mn-ea"/>
              </a:rPr>
              <a:t>				flags</a:t>
            </a:r>
            <a:r>
              <a:rPr lang="zh-CN" altLang="en-US" b="1">
                <a:solidFill>
                  <a:srgbClr val="FF0000"/>
                </a:solidFill>
                <a:sym typeface="+mn-ea"/>
              </a:rPr>
              <a:t>：</a:t>
            </a:r>
            <a:r>
              <a:rPr lang="en-US" altLang="zh-CN" b="1">
                <a:solidFill>
                  <a:srgbClr val="FF0000"/>
                </a:solidFill>
                <a:sym typeface="+mn-ea"/>
              </a:rPr>
              <a:t>g-&gt;</a:t>
            </a:r>
            <a:r>
              <a:rPr lang="zh-CN" altLang="en-US" b="1">
                <a:solidFill>
                  <a:srgbClr val="FF0000"/>
                </a:solidFill>
                <a:sym typeface="+mn-ea"/>
              </a:rPr>
              <a:t>表示匹配全部 ； </a:t>
            </a:r>
            <a:r>
              <a:rPr lang="en-US" altLang="zh-CN" b="1">
                <a:solidFill>
                  <a:srgbClr val="FF0000"/>
                </a:solidFill>
                <a:sym typeface="+mn-ea"/>
              </a:rPr>
              <a:t>i-&gt;</a:t>
            </a:r>
            <a:r>
              <a:rPr lang="zh-CN" altLang="en-US" b="1">
                <a:solidFill>
                  <a:srgbClr val="FF0000"/>
                </a:solidFill>
                <a:sym typeface="+mn-ea"/>
              </a:rPr>
              <a:t>表示不区分大小写 ； </a:t>
            </a:r>
            <a:r>
              <a:rPr lang="en-US" altLang="zh-CN" b="1">
                <a:solidFill>
                  <a:srgbClr val="FF0000"/>
                </a:solidFill>
                <a:sym typeface="+mn-ea"/>
              </a:rPr>
              <a:t>m-&gt;</a:t>
            </a:r>
            <a:r>
              <a:rPr lang="zh-CN" altLang="en-US" b="1">
                <a:solidFill>
                  <a:srgbClr val="FF0000"/>
                </a:solidFill>
                <a:sym typeface="+mn-ea"/>
              </a:rPr>
              <a:t>匹配多行</a:t>
            </a:r>
            <a:endParaRPr lang="zh-CN" altLang="en-US" b="1">
              <a:solidFill>
                <a:srgbClr val="FF0000"/>
              </a:solidFill>
              <a:sym typeface="+mn-ea"/>
            </a:endParaRPr>
          </a:p>
          <a:p>
            <a:r>
              <a:rPr lang="en-US" altLang="zh-CN" b="1">
                <a:sym typeface="+mn-ea"/>
              </a:rPr>
              <a:t>		</a:t>
            </a:r>
            <a:r>
              <a:rPr lang="en-US" altLang="zh-CN" b="1">
                <a:solidFill>
                  <a:schemeClr val="bg1"/>
                </a:solidFill>
                <a:sym typeface="+mn-ea"/>
              </a:rPr>
              <a:t>reg.exec(str):</a:t>
            </a:r>
            <a:r>
              <a:rPr lang="zh-CN" altLang="en-US" b="1">
                <a:solidFill>
                  <a:schemeClr val="bg1"/>
                </a:solidFill>
                <a:sym typeface="+mn-ea"/>
              </a:rPr>
              <a:t>检索字符串中指定的值，返回找到的值。</a:t>
            </a:r>
            <a:endParaRPr lang="zh-CN" altLang="en-US" b="1">
              <a:solidFill>
                <a:schemeClr val="bg1"/>
              </a:solidFill>
              <a:sym typeface="+mn-ea"/>
            </a:endParaRPr>
          </a:p>
          <a:p>
            <a:r>
              <a:rPr lang="en-US" altLang="zh-CN" b="1">
                <a:solidFill>
                  <a:schemeClr val="bg1"/>
                </a:solidFill>
                <a:sym typeface="+mn-ea"/>
              </a:rPr>
              <a:t>		reg.test(Str):</a:t>
            </a:r>
            <a:r>
              <a:rPr lang="zh-CN" altLang="en-US" b="1">
                <a:solidFill>
                  <a:schemeClr val="bg1"/>
                </a:solidFill>
                <a:sym typeface="+mn-ea"/>
              </a:rPr>
              <a:t>检索字符串中指定的值，返回</a:t>
            </a:r>
            <a:r>
              <a:rPr lang="en-US" altLang="zh-CN" b="1">
                <a:solidFill>
                  <a:schemeClr val="bg1"/>
                </a:solidFill>
                <a:sym typeface="+mn-ea"/>
              </a:rPr>
              <a:t>ture</a:t>
            </a:r>
            <a:r>
              <a:rPr lang="zh-CN" altLang="en-US" b="1">
                <a:solidFill>
                  <a:schemeClr val="bg1"/>
                </a:solidFill>
                <a:sym typeface="+mn-ea"/>
              </a:rPr>
              <a:t>或</a:t>
            </a:r>
            <a:r>
              <a:rPr lang="en-US" altLang="zh-CN" b="1">
                <a:solidFill>
                  <a:schemeClr val="bg1"/>
                </a:solidFill>
                <a:sym typeface="+mn-ea"/>
              </a:rPr>
              <a:t>false</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应用到</a:t>
            </a:r>
            <a:r>
              <a:rPr lang="en-US" altLang="zh-CN" b="1">
                <a:solidFill>
                  <a:schemeClr val="bg1"/>
                </a:solidFill>
                <a:sym typeface="+mn-ea"/>
              </a:rPr>
              <a:t>String</a:t>
            </a:r>
            <a:r>
              <a:rPr lang="zh-CN" altLang="en-US" b="1">
                <a:solidFill>
                  <a:schemeClr val="bg1"/>
                </a:solidFill>
                <a:sym typeface="+mn-ea"/>
              </a:rPr>
              <a:t>对象上的正则表达式：</a:t>
            </a:r>
            <a:endParaRPr lang="zh-CN" altLang="en-US" b="1">
              <a:solidFill>
                <a:schemeClr val="bg1"/>
              </a:solidFill>
              <a:sym typeface="+mn-ea"/>
            </a:endParaRPr>
          </a:p>
          <a:p>
            <a:r>
              <a:rPr lang="en-US" altLang="zh-CN" b="1">
                <a:solidFill>
                  <a:schemeClr val="bg1"/>
                </a:solidFill>
                <a:sym typeface="+mn-ea"/>
              </a:rPr>
              <a:t>		str.replace(regexp , tostr) ;	//</a:t>
            </a:r>
            <a:r>
              <a:rPr lang="zh-CN" altLang="en-US" b="1">
                <a:solidFill>
                  <a:schemeClr val="bg1"/>
                </a:solidFill>
                <a:sym typeface="+mn-ea"/>
              </a:rPr>
              <a:t>返回替代后的结果。</a:t>
            </a:r>
            <a:r>
              <a:rPr lang="en-US" altLang="zh-CN" b="1">
                <a:solidFill>
                  <a:schemeClr val="bg1"/>
                </a:solidFill>
                <a:sym typeface="+mn-ea"/>
              </a:rPr>
              <a:t>regexp:</a:t>
            </a:r>
            <a:r>
              <a:rPr lang="zh-CN" altLang="en-US" b="1">
                <a:solidFill>
                  <a:schemeClr val="bg1"/>
                </a:solidFill>
                <a:sym typeface="+mn-ea"/>
              </a:rPr>
              <a:t>正则 ， </a:t>
            </a:r>
            <a:r>
              <a:rPr lang="en-US" altLang="zh-CN" b="1">
                <a:solidFill>
                  <a:schemeClr val="bg1"/>
                </a:solidFill>
                <a:sym typeface="+mn-ea"/>
              </a:rPr>
              <a:t>tostr:</a:t>
            </a:r>
            <a:r>
              <a:rPr lang="zh-CN" altLang="en-US" b="1">
                <a:solidFill>
                  <a:schemeClr val="bg1"/>
                </a:solidFill>
                <a:sym typeface="+mn-ea"/>
              </a:rPr>
              <a:t>要替换成的字符串</a:t>
            </a:r>
            <a:endParaRPr lang="zh-CN" altLang="en-US" b="1">
              <a:solidFill>
                <a:schemeClr val="bg1"/>
              </a:solidFill>
              <a:sym typeface="+mn-ea"/>
            </a:endParaRPr>
          </a:p>
          <a:p>
            <a:r>
              <a:rPr lang="en-US" altLang="zh-CN" b="1">
                <a:solidFill>
                  <a:schemeClr val="bg1"/>
                </a:solidFill>
                <a:sym typeface="+mn-ea"/>
              </a:rPr>
              <a:t>		str.match(regexp) ;//</a:t>
            </a:r>
            <a:r>
              <a:rPr lang="zh-CN" altLang="en-US" b="1">
                <a:solidFill>
                  <a:schemeClr val="bg1"/>
                </a:solidFill>
                <a:sym typeface="+mn-ea"/>
              </a:rPr>
              <a:t>返回符合正则匹配的字符串。</a:t>
            </a:r>
            <a:endParaRPr lang="zh-CN" altLang="en-US" b="1">
              <a:solidFill>
                <a:schemeClr val="bg1"/>
              </a:solidFill>
              <a:sym typeface="+mn-ea"/>
            </a:endParaRPr>
          </a:p>
          <a:p>
            <a:r>
              <a:rPr lang="en-US" altLang="zh-CN" b="1">
                <a:solidFill>
                  <a:schemeClr val="bg1"/>
                </a:solidFill>
                <a:sym typeface="+mn-ea"/>
              </a:rPr>
              <a:t>		str.search(regexp) ;//</a:t>
            </a:r>
            <a:r>
              <a:rPr lang="zh-CN" altLang="en-US" b="1">
                <a:solidFill>
                  <a:schemeClr val="bg1"/>
                </a:solidFill>
                <a:sym typeface="+mn-ea"/>
              </a:rPr>
              <a:t>返回符合正则匹配的字符串的首字符的位置索引</a:t>
            </a:r>
            <a:r>
              <a:rPr lang="zh-CN" altLang="en-US" b="1">
                <a:sym typeface="+mn-ea"/>
              </a:rPr>
              <a:t>。</a:t>
            </a:r>
            <a:endParaRPr lang="zh-CN" altLang="en-US" b="1">
              <a:sym typeface="+mn-ea"/>
            </a:endParaRPr>
          </a:p>
          <a:p>
            <a:r>
              <a:rPr lang="en-US" altLang="zh-CN" b="1">
                <a:sym typeface="+mn-ea"/>
              </a:rPr>
              <a:t>		</a:t>
            </a:r>
            <a:r>
              <a:rPr lang="en-US" altLang="zh-CN" b="1" u="sng">
                <a:solidFill>
                  <a:srgbClr val="FF0000"/>
                </a:solidFill>
                <a:sym typeface="+mn-ea"/>
              </a:rPr>
              <a:t>http://www.jb51.net/article/104084.htm	</a:t>
            </a:r>
            <a:r>
              <a:rPr lang="zh-CN" altLang="en-US" b="1" u="sng">
                <a:solidFill>
                  <a:srgbClr val="FF0000"/>
                </a:solidFill>
                <a:sym typeface="+mn-ea"/>
              </a:rPr>
              <a:t>各种常用的正则表达式</a:t>
            </a:r>
            <a:endParaRPr lang="zh-CN" altLang="en-US" b="1" u="sng">
              <a:solidFill>
                <a:srgbClr val="FF0000"/>
              </a:solidFill>
              <a:sym typeface="+mn-ea"/>
            </a:endParaRPr>
          </a:p>
          <a:p>
            <a:r>
              <a:rPr lang="en-US" altLang="zh-CN" b="1">
                <a:solidFill>
                  <a:srgbClr val="FF0000"/>
                </a:solidFill>
                <a:sym typeface="+mn-ea"/>
              </a:rPr>
              <a:t>	</a:t>
            </a:r>
            <a:r>
              <a:rPr lang="en-US" altLang="zh-CN" b="1">
                <a:solidFill>
                  <a:schemeClr val="bg1"/>
                </a:solidFill>
                <a:sym typeface="+mn-ea"/>
              </a:rPr>
              <a:t>Function</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函数名是指向</a:t>
            </a:r>
            <a:r>
              <a:rPr lang="en-US" altLang="zh-CN" b="1">
                <a:solidFill>
                  <a:schemeClr val="bg1"/>
                </a:solidFill>
                <a:sym typeface="+mn-ea"/>
              </a:rPr>
              <a:t>Function</a:t>
            </a:r>
            <a:r>
              <a:rPr lang="zh-CN" altLang="en-US" b="1">
                <a:solidFill>
                  <a:schemeClr val="bg1"/>
                </a:solidFill>
                <a:sym typeface="+mn-ea"/>
              </a:rPr>
              <a:t>对象的引用。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函数返回值默认是</a:t>
            </a:r>
            <a:r>
              <a:rPr lang="en-US" altLang="zh-CN" b="1">
                <a:solidFill>
                  <a:schemeClr val="bg1"/>
                </a:solidFill>
                <a:sym typeface="+mn-ea"/>
              </a:rPr>
              <a:t>undefined</a:t>
            </a:r>
            <a:r>
              <a:rPr lang="zh-CN" altLang="en-US" b="1">
                <a:solidFill>
                  <a:schemeClr val="bg1"/>
                </a:solidFill>
                <a:sym typeface="+mn-ea"/>
              </a:rPr>
              <a:t>，可以使用</a:t>
            </a:r>
            <a:r>
              <a:rPr lang="en-US" altLang="zh-CN" b="1">
                <a:solidFill>
                  <a:schemeClr val="bg1"/>
                </a:solidFill>
                <a:sym typeface="+mn-ea"/>
              </a:rPr>
              <a:t>return</a:t>
            </a:r>
            <a:r>
              <a:rPr lang="zh-CN" altLang="en-US" b="1">
                <a:solidFill>
                  <a:schemeClr val="bg1"/>
                </a:solidFill>
                <a:sym typeface="+mn-ea"/>
              </a:rPr>
              <a:t>返回具体的值。</a:t>
            </a:r>
            <a:endParaRPr lang="zh-CN" altLang="en-US" b="1">
              <a:solidFill>
                <a:schemeClr val="bg1"/>
              </a:solidFill>
              <a:sym typeface="+mn-ea"/>
            </a:endParaRPr>
          </a:p>
          <a:p>
            <a:r>
              <a:rPr lang="en-US" altLang="zh-CN" b="1">
                <a:solidFill>
                  <a:schemeClr val="bg1"/>
                </a:solidFill>
                <a:sym typeface="+mn-ea"/>
              </a:rPr>
              <a:t>		JS</a:t>
            </a:r>
            <a:r>
              <a:rPr lang="zh-CN" altLang="en-US" b="1">
                <a:solidFill>
                  <a:schemeClr val="bg1"/>
                </a:solidFill>
                <a:sym typeface="+mn-ea"/>
              </a:rPr>
              <a:t>中的函数没有重载，所有的参数传递给</a:t>
            </a:r>
            <a:r>
              <a:rPr lang="en-US" altLang="zh-CN" b="1">
                <a:solidFill>
                  <a:schemeClr val="bg1"/>
                </a:solidFill>
                <a:sym typeface="+mn-ea"/>
              </a:rPr>
              <a:t>arguments</a:t>
            </a:r>
            <a:r>
              <a:rPr lang="zh-CN" altLang="en-US" b="1">
                <a:solidFill>
                  <a:schemeClr val="bg1"/>
                </a:solidFill>
                <a:sym typeface="+mn-ea"/>
              </a:rPr>
              <a:t>数组对象。</a:t>
            </a:r>
            <a:endParaRPr lang="zh-CN" altLang="en-US" b="1">
              <a:solidFill>
                <a:schemeClr val="bg1"/>
              </a:solidFill>
              <a:sym typeface="+mn-ea"/>
            </a:endParaRPr>
          </a:p>
          <a:p>
            <a:r>
              <a:rPr lang="en-US" altLang="zh-CN" b="1">
                <a:solidFill>
                  <a:schemeClr val="tx1"/>
                </a:solidFill>
                <a:sym typeface="+mn-ea"/>
              </a:rPr>
              <a:t>		</a:t>
            </a:r>
            <a:endParaRPr lang="en-US" altLang="zh-CN" b="1">
              <a:solidFill>
                <a:schemeClr val="tx1"/>
              </a:solidFill>
              <a:sym typeface="+mn-ea"/>
            </a:endParaRPr>
          </a:p>
          <a:p>
            <a:r>
              <a:rPr lang="en-US" altLang="zh-CN" b="1">
                <a:sym typeface="+mn-ea"/>
              </a:rPr>
              <a:t>		</a:t>
            </a:r>
            <a:endParaRPr lang="en-US" altLang="zh-CN" b="1">
              <a:sym typeface="+mn-ea"/>
            </a:endParaRPr>
          </a:p>
          <a:p>
            <a:r>
              <a:rPr lang="en-US" altLang="zh-CN" b="1">
                <a:sym typeface="+mn-ea"/>
              </a:rPr>
              <a:t>		</a:t>
            </a:r>
            <a:endParaRPr lang="en-US" altLang="zh-CN" b="1">
              <a:sym typeface="+mn-ea"/>
            </a:endParaRPr>
          </a:p>
        </p:txBody>
      </p:sp>
      <p:pic>
        <p:nvPicPr>
          <p:cNvPr id="4" name="图片 3"/>
          <p:cNvPicPr>
            <a:picLocks noChangeAspect="1"/>
          </p:cNvPicPr>
          <p:nvPr/>
        </p:nvPicPr>
        <p:blipFill>
          <a:blip r:embed="rId1"/>
          <a:stretch>
            <a:fillRect/>
          </a:stretch>
        </p:blipFill>
        <p:spPr>
          <a:xfrm>
            <a:off x="9119870" y="4309110"/>
            <a:ext cx="2640965" cy="18942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24477" t="8273" r="24111" b="27259"/>
          <a:stretch>
            <a:fillRect/>
          </a:stretch>
        </p:blipFill>
        <p:spPr>
          <a:xfrm>
            <a:off x="8976995" y="3039745"/>
            <a:ext cx="3133090" cy="2210435"/>
          </a:xfrm>
          <a:prstGeom prst="rect">
            <a:avLst/>
          </a:prstGeom>
        </p:spPr>
      </p:pic>
      <p:sp>
        <p:nvSpPr>
          <p:cNvPr id="3" name="文本框 2"/>
          <p:cNvSpPr txBox="1"/>
          <p:nvPr/>
        </p:nvSpPr>
        <p:spPr>
          <a:xfrm>
            <a:off x="82550" y="38735"/>
            <a:ext cx="12027535" cy="6277610"/>
          </a:xfrm>
          <a:prstGeom prst="rect">
            <a:avLst/>
          </a:prstGeom>
          <a:noFill/>
        </p:spPr>
        <p:txBody>
          <a:bodyPr wrap="square" rtlCol="0">
            <a:spAutoFit/>
          </a:bodyPr>
          <a:p>
            <a:r>
              <a:rPr lang="en-US" altLang="zh-CN" b="1">
                <a:sym typeface="+mn-ea"/>
              </a:rPr>
              <a:t>	</a:t>
            </a:r>
            <a:r>
              <a:rPr lang="en-US" altLang="zh-CN" b="1">
                <a:solidFill>
                  <a:schemeClr val="bg1"/>
                </a:solidFill>
                <a:sym typeface="+mn-ea"/>
              </a:rPr>
              <a:t>arguments</a:t>
            </a:r>
            <a:r>
              <a:rPr lang="zh-CN" altLang="en-US" b="1">
                <a:solidFill>
                  <a:schemeClr val="bg1"/>
                </a:solidFill>
                <a:sym typeface="+mn-ea"/>
              </a:rPr>
              <a:t>对象：是一个特殊的对象，在函数代码中，表示函数的参数数组。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在函数代码中，可以使用</a:t>
            </a:r>
            <a:r>
              <a:rPr lang="en-US" altLang="zh-CN" b="1">
                <a:solidFill>
                  <a:schemeClr val="bg1"/>
                </a:solidFill>
                <a:sym typeface="+mn-ea"/>
              </a:rPr>
              <a:t>arguments</a:t>
            </a:r>
            <a:r>
              <a:rPr lang="zh-CN" altLang="en-US" b="1">
                <a:solidFill>
                  <a:schemeClr val="bg1"/>
                </a:solidFill>
                <a:sym typeface="+mn-ea"/>
              </a:rPr>
              <a:t>访问所有参数，例：</a:t>
            </a:r>
            <a:r>
              <a:rPr lang="en-US" altLang="zh-CN" b="1">
                <a:solidFill>
                  <a:schemeClr val="bg1"/>
                </a:solidFill>
                <a:sym typeface="+mn-ea"/>
              </a:rPr>
              <a:t>arguments.length-</a:t>
            </a:r>
            <a:r>
              <a:rPr lang="zh-CN" altLang="en-US" b="1">
                <a:solidFill>
                  <a:schemeClr val="bg1"/>
                </a:solidFill>
                <a:sym typeface="+mn-ea"/>
              </a:rPr>
              <a:t>》函数的参数个数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可以利用</a:t>
            </a:r>
            <a:r>
              <a:rPr lang="en-US" altLang="zh-CN" b="1">
                <a:solidFill>
                  <a:schemeClr val="bg1"/>
                </a:solidFill>
                <a:sym typeface="+mn-ea"/>
              </a:rPr>
              <a:t>arguments</a:t>
            </a:r>
            <a:r>
              <a:rPr lang="zh-CN" altLang="en-US" b="1">
                <a:solidFill>
                  <a:schemeClr val="bg1"/>
                </a:solidFill>
                <a:sym typeface="+mn-ea"/>
              </a:rPr>
              <a:t>实现可变参数的函数。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创建匿名函数：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例如：</a:t>
            </a:r>
            <a:r>
              <a:rPr lang="en-US" altLang="zh-CN" b="1">
                <a:solidFill>
                  <a:schemeClr val="bg1"/>
                </a:solidFill>
                <a:sym typeface="+mn-ea"/>
              </a:rPr>
              <a:t>var add = function(a,b){return a+b;};</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所以排序函数就可以写成：</a:t>
            </a:r>
            <a:r>
              <a:rPr lang="en-US" altLang="zh-CN" b="1">
                <a:solidFill>
                  <a:schemeClr val="bg1"/>
                </a:solidFill>
                <a:sym typeface="+mn-ea"/>
              </a:rPr>
              <a:t>ary.sort(function(a,b){return a-b;});</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全局函数：可用于所有的</a:t>
            </a:r>
            <a:r>
              <a:rPr lang="en-US" altLang="zh-CN" b="1">
                <a:solidFill>
                  <a:schemeClr val="bg1"/>
                </a:solidFill>
                <a:sym typeface="+mn-ea"/>
              </a:rPr>
              <a:t>JavaScript</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常用的全局函数有：</a:t>
            </a:r>
            <a:r>
              <a:rPr lang="en-US" altLang="zh-CN" b="1">
                <a:solidFill>
                  <a:schemeClr val="bg1"/>
                </a:solidFill>
                <a:sym typeface="+mn-ea"/>
              </a:rPr>
              <a:t>parseInt/parseFloat	isNaN 	eval</a:t>
            </a:r>
            <a:endParaRPr lang="en-US" altLang="zh-CN" b="1">
              <a:solidFill>
                <a:schemeClr val="bg1"/>
              </a:solidFill>
              <a:sym typeface="+mn-ea"/>
            </a:endParaRPr>
          </a:p>
          <a:p>
            <a:r>
              <a:rPr lang="en-US" altLang="zh-CN" b="1">
                <a:solidFill>
                  <a:schemeClr val="bg1"/>
                </a:solidFill>
                <a:sym typeface="+mn-ea"/>
              </a:rPr>
              <a:t>	eval</a:t>
            </a:r>
            <a:r>
              <a:rPr lang="zh-CN" altLang="en-US" b="1">
                <a:solidFill>
                  <a:schemeClr val="bg1"/>
                </a:solidFill>
                <a:sym typeface="+mn-ea"/>
              </a:rPr>
              <a:t>函数：用于计算表达式字符串，或者用于执行字符串中的</a:t>
            </a:r>
            <a:r>
              <a:rPr lang="en-US" altLang="zh-CN" b="1">
                <a:solidFill>
                  <a:schemeClr val="bg1"/>
                </a:solidFill>
                <a:sym typeface="+mn-ea"/>
              </a:rPr>
              <a:t>JavaScript</a:t>
            </a:r>
            <a:r>
              <a:rPr lang="zh-CN" altLang="en-US" b="1">
                <a:solidFill>
                  <a:schemeClr val="bg1"/>
                </a:solidFill>
                <a:sym typeface="+mn-ea"/>
              </a:rPr>
              <a:t>代码。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只接受原始字符串作为参数；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如果参数中没有合法的表达式和语句，则抛出异常。</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例如：</a:t>
            </a:r>
            <a:r>
              <a:rPr lang="en-US" altLang="zh-CN" b="1">
                <a:solidFill>
                  <a:schemeClr val="bg1"/>
                </a:solidFill>
                <a:sym typeface="+mn-ea"/>
              </a:rPr>
              <a:t>var str=”1+2”;	eval(str)		</a:t>
            </a:r>
            <a:r>
              <a:rPr lang="zh-CN" altLang="en-US" b="1">
                <a:solidFill>
                  <a:schemeClr val="bg1"/>
                </a:solidFill>
                <a:sym typeface="+mn-ea"/>
              </a:rPr>
              <a:t>输出结果为：</a:t>
            </a:r>
            <a:r>
              <a:rPr lang="en-US" altLang="zh-CN" b="1">
                <a:solidFill>
                  <a:schemeClr val="bg1"/>
                </a:solidFill>
                <a:sym typeface="+mn-ea"/>
              </a:rPr>
              <a:t>3</a:t>
            </a:r>
            <a:endParaRPr lang="en-US" altLang="zh-CN" b="1">
              <a:solidFill>
                <a:schemeClr val="bg1"/>
              </a:solidFill>
              <a:sym typeface="+mn-ea"/>
            </a:endParaRPr>
          </a:p>
          <a:p>
            <a:r>
              <a:rPr lang="en-US" altLang="zh-CN" b="1">
                <a:sym typeface="+mn-ea"/>
              </a:rPr>
              <a:t>	</a:t>
            </a:r>
            <a:endParaRPr lang="en-US" altLang="zh-CN" b="1">
              <a:sym typeface="+mn-ea"/>
            </a:endParaRPr>
          </a:p>
          <a:p>
            <a:r>
              <a:rPr lang="en-US" altLang="zh-CN" b="1">
                <a:sym typeface="+mn-ea"/>
              </a:rPr>
              <a:t>		</a:t>
            </a:r>
            <a:endParaRPr lang="en-US" altLang="zh-CN" b="1">
              <a:sym typeface="+mn-ea"/>
            </a:endParaRPr>
          </a:p>
          <a:p>
            <a:r>
              <a:rPr lang="zh-CN" altLang="en-US" sz="2400" b="1" u="sng">
                <a:solidFill>
                  <a:schemeClr val="accent1"/>
                </a:solidFill>
                <a:effectLst>
                  <a:outerShdw blurRad="38100" dist="25400" dir="5400000" algn="ctr" rotWithShape="0">
                    <a:srgbClr val="6E747A">
                      <a:alpha val="43000"/>
                    </a:srgbClr>
                  </a:outerShdw>
                </a:effectLst>
                <a:sym typeface="+mn-ea"/>
              </a:rPr>
              <a:t>JS的常用的外部对象：</a:t>
            </a:r>
            <a:endParaRPr lang="zh-CN" altLang="en-US" sz="2400" b="1" u="sng">
              <a:solidFill>
                <a:schemeClr val="accent1"/>
              </a:solidFill>
              <a:effectLst>
                <a:outerShdw blurRad="38100" dist="25400" dir="5400000" algn="ctr" rotWithShape="0">
                  <a:srgbClr val="6E747A">
                    <a:alpha val="43000"/>
                  </a:srgbClr>
                </a:outerShdw>
              </a:effectLst>
              <a:sym typeface="+mn-ea"/>
            </a:endParaRPr>
          </a:p>
          <a:p>
            <a:r>
              <a:rPr lang="zh-CN" altLang="en-US" sz="1800" b="1">
                <a:solidFill>
                  <a:schemeClr val="bg1"/>
                </a:solidFill>
                <a:sym typeface="+mn-ea"/>
              </a:rPr>
              <a:t>	外部对象概述：</a:t>
            </a:r>
            <a:endParaRPr lang="zh-CN" altLang="en-US" sz="1800" b="1">
              <a:solidFill>
                <a:schemeClr val="bg1"/>
              </a:solidFill>
              <a:sym typeface="+mn-ea"/>
            </a:endParaRPr>
          </a:p>
          <a:p>
            <a:r>
              <a:rPr lang="en-US" altLang="zh-CN" sz="1800" b="1">
                <a:solidFill>
                  <a:schemeClr val="bg1"/>
                </a:solidFill>
                <a:sym typeface="+mn-ea"/>
              </a:rPr>
              <a:t>		</a:t>
            </a:r>
            <a:r>
              <a:rPr lang="zh-CN" altLang="en-US" sz="1800" b="1">
                <a:solidFill>
                  <a:schemeClr val="bg1"/>
                </a:solidFill>
                <a:sym typeface="+mn-ea"/>
              </a:rPr>
              <a:t>一般分为两部分</a:t>
            </a:r>
            <a:r>
              <a:rPr lang="en-US" altLang="zh-CN" sz="1800" b="1">
                <a:solidFill>
                  <a:schemeClr val="bg1"/>
                </a:solidFill>
                <a:sym typeface="+mn-ea"/>
              </a:rPr>
              <a:t>	</a:t>
            </a:r>
            <a:r>
              <a:rPr lang="zh-CN" altLang="en-US" sz="1800" b="1">
                <a:solidFill>
                  <a:schemeClr val="bg1"/>
                </a:solidFill>
                <a:sym typeface="+mn-ea"/>
              </a:rPr>
              <a:t>（</a:t>
            </a:r>
            <a:r>
              <a:rPr lang="en-US" altLang="zh-CN" sz="1800" b="1">
                <a:solidFill>
                  <a:schemeClr val="bg1"/>
                </a:solidFill>
                <a:sym typeface="+mn-ea"/>
              </a:rPr>
              <a:t>1</a:t>
            </a:r>
            <a:r>
              <a:rPr lang="zh-CN" altLang="en-US" sz="1800" b="1">
                <a:solidFill>
                  <a:schemeClr val="bg1"/>
                </a:solidFill>
                <a:sym typeface="+mn-ea"/>
              </a:rPr>
              <a:t>）</a:t>
            </a:r>
            <a:r>
              <a:rPr lang="en-US" altLang="zh-CN" sz="1800" b="1">
                <a:solidFill>
                  <a:schemeClr val="bg1"/>
                </a:solidFill>
                <a:sym typeface="+mn-ea"/>
              </a:rPr>
              <a:t>BOM</a:t>
            </a:r>
            <a:r>
              <a:rPr lang="zh-CN" altLang="en-US" sz="1800" b="1">
                <a:solidFill>
                  <a:schemeClr val="bg1"/>
                </a:solidFill>
                <a:sym typeface="+mn-ea"/>
              </a:rPr>
              <a:t>：浏览器对象模型，用来访问和操作浏览器窗口。</a:t>
            </a:r>
            <a:endParaRPr lang="zh-CN" altLang="en-US" sz="1800" b="1">
              <a:solidFill>
                <a:schemeClr val="bg1"/>
              </a:solidFill>
              <a:sym typeface="+mn-ea"/>
            </a:endParaRPr>
          </a:p>
          <a:p>
            <a:r>
              <a:rPr lang="en-US" altLang="zh-CN" sz="1800" b="1">
                <a:solidFill>
                  <a:schemeClr val="bg1"/>
                </a:solidFill>
                <a:sym typeface="+mn-ea"/>
              </a:rPr>
              <a:t>				</a:t>
            </a:r>
            <a:r>
              <a:rPr lang="zh-CN" altLang="en-US" sz="1800" b="1">
                <a:solidFill>
                  <a:schemeClr val="bg1"/>
                </a:solidFill>
                <a:sym typeface="+mn-ea"/>
              </a:rPr>
              <a:t>（</a:t>
            </a:r>
            <a:r>
              <a:rPr lang="en-US" altLang="zh-CN" sz="1800" b="1">
                <a:solidFill>
                  <a:schemeClr val="bg1"/>
                </a:solidFill>
                <a:sym typeface="+mn-ea"/>
              </a:rPr>
              <a:t>2</a:t>
            </a:r>
            <a:r>
              <a:rPr lang="zh-CN" altLang="en-US" sz="1800" b="1">
                <a:solidFill>
                  <a:schemeClr val="bg1"/>
                </a:solidFill>
                <a:sym typeface="+mn-ea"/>
              </a:rPr>
              <a:t>）</a:t>
            </a:r>
            <a:r>
              <a:rPr lang="en-US" altLang="zh-CN" sz="1800" b="1">
                <a:solidFill>
                  <a:schemeClr val="bg1"/>
                </a:solidFill>
                <a:sym typeface="+mn-ea"/>
              </a:rPr>
              <a:t>DOM</a:t>
            </a:r>
            <a:r>
              <a:rPr lang="zh-CN" altLang="en-US" sz="1800" b="1">
                <a:solidFill>
                  <a:schemeClr val="bg1"/>
                </a:solidFill>
                <a:sym typeface="+mn-ea"/>
              </a:rPr>
              <a:t>：文档对象模型，用来操作文档。</a:t>
            </a:r>
            <a:endParaRPr lang="zh-CN" altLang="en-US" sz="1800" b="1">
              <a:solidFill>
                <a:schemeClr val="bg1"/>
              </a:solidFill>
              <a:sym typeface="+mn-ea"/>
            </a:endParaRPr>
          </a:p>
          <a:p>
            <a:r>
              <a:rPr lang="en-US" altLang="zh-CN" sz="1800" b="1">
                <a:solidFill>
                  <a:schemeClr val="bg1"/>
                </a:solidFill>
                <a:sym typeface="+mn-ea"/>
              </a:rPr>
              <a:t>		DOM</a:t>
            </a:r>
            <a:r>
              <a:rPr lang="zh-CN" altLang="en-US" sz="1800" b="1">
                <a:solidFill>
                  <a:schemeClr val="bg1"/>
                </a:solidFill>
                <a:sym typeface="+mn-ea"/>
              </a:rPr>
              <a:t>是从属于</a:t>
            </a:r>
            <a:r>
              <a:rPr lang="en-US" altLang="zh-CN" sz="1800" b="1">
                <a:solidFill>
                  <a:schemeClr val="bg1"/>
                </a:solidFill>
                <a:sym typeface="+mn-ea"/>
              </a:rPr>
              <a:t>BOM</a:t>
            </a:r>
            <a:r>
              <a:rPr lang="zh-CN" altLang="en-US" sz="1800" b="1">
                <a:solidFill>
                  <a:schemeClr val="bg1"/>
                </a:solidFill>
                <a:sym typeface="+mn-ea"/>
              </a:rPr>
              <a:t>对象的。</a:t>
            </a:r>
            <a:endParaRPr lang="zh-CN" altLang="en-US" sz="1800" b="1">
              <a:solidFill>
                <a:schemeClr val="bg1"/>
              </a:solidFill>
              <a:sym typeface="+mn-ea"/>
            </a:endParaRPr>
          </a:p>
          <a:p>
            <a:r>
              <a:rPr lang="zh-CN" altLang="en-US" sz="1800" b="1">
                <a:solidFill>
                  <a:schemeClr val="bg1"/>
                </a:solidFill>
                <a:sym typeface="+mn-ea"/>
              </a:rPr>
              <a:t>一、</a:t>
            </a:r>
            <a:r>
              <a:rPr lang="en-US" altLang="zh-CN" sz="1800" b="1">
                <a:solidFill>
                  <a:schemeClr val="bg1"/>
                </a:solidFill>
                <a:sym typeface="+mn-ea"/>
              </a:rPr>
              <a:t>BOM</a:t>
            </a:r>
            <a:r>
              <a:rPr lang="zh-CN" altLang="en-US" sz="1800" b="1">
                <a:solidFill>
                  <a:schemeClr val="bg1"/>
                </a:solidFill>
                <a:sym typeface="+mn-ea"/>
              </a:rPr>
              <a:t>对象：</a:t>
            </a:r>
            <a:endParaRPr lang="zh-CN" altLang="en-US" sz="1800" b="1" u="sng">
              <a:solidFill>
                <a:schemeClr val="bg1"/>
              </a:solidFill>
              <a:effectLst>
                <a:outerShdw blurRad="38100" dist="25400" dir="5400000" algn="ctr" rotWithShape="0">
                  <a:srgbClr val="6E747A">
                    <a:alpha val="43000"/>
                  </a:srgbClr>
                </a:outerShdw>
              </a:effectLst>
              <a:sym typeface="+mn-ea"/>
            </a:endParaRPr>
          </a:p>
          <a:p>
            <a:r>
              <a:rPr lang="en-US" altLang="zh-CN" b="1">
                <a:sym typeface="+mn-ea"/>
              </a:rPr>
              <a:t>	</a:t>
            </a:r>
            <a:endParaRPr lang="en-US" altLang="zh-CN" b="1">
              <a:sym typeface="+mn-ea"/>
            </a:endParaRPr>
          </a:p>
          <a:p>
            <a:endParaRPr lang="zh-CN" altLang="en-US" b="1">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2550" y="38735"/>
            <a:ext cx="12027535" cy="7016115"/>
          </a:xfrm>
          <a:prstGeom prst="rect">
            <a:avLst/>
          </a:prstGeom>
          <a:noFill/>
        </p:spPr>
        <p:txBody>
          <a:bodyPr wrap="square" rtlCol="0">
            <a:spAutoFit/>
          </a:bodyPr>
          <a:p>
            <a:r>
              <a:rPr lang="en-US" altLang="zh-CN" b="1">
                <a:solidFill>
                  <a:schemeClr val="bg1"/>
                </a:solidFill>
                <a:sym typeface="+mn-ea"/>
              </a:rPr>
              <a:t>	window</a:t>
            </a:r>
            <a:r>
              <a:rPr lang="zh-CN" altLang="en-US" b="1">
                <a:solidFill>
                  <a:schemeClr val="bg1"/>
                </a:solidFill>
                <a:sym typeface="+mn-ea"/>
              </a:rPr>
              <a:t>对象：</a:t>
            </a:r>
            <a:r>
              <a:rPr lang="en-US" altLang="zh-CN" b="1">
                <a:solidFill>
                  <a:schemeClr val="bg1"/>
                </a:solidFill>
                <a:sym typeface="+mn-ea"/>
              </a:rPr>
              <a:t>window</a:t>
            </a:r>
            <a:r>
              <a:rPr lang="zh-CN" altLang="en-US" b="1">
                <a:solidFill>
                  <a:schemeClr val="bg1"/>
                </a:solidFill>
                <a:sym typeface="+mn-ea"/>
              </a:rPr>
              <a:t>表示浏览器窗口，所有</a:t>
            </a:r>
            <a:r>
              <a:rPr lang="en-US" altLang="zh-CN" b="1">
                <a:solidFill>
                  <a:schemeClr val="bg1"/>
                </a:solidFill>
                <a:sym typeface="+mn-ea"/>
              </a:rPr>
              <a:t>JavaScript</a:t>
            </a:r>
            <a:r>
              <a:rPr lang="zh-CN" altLang="en-US" b="1">
                <a:solidFill>
                  <a:schemeClr val="bg1"/>
                </a:solidFill>
                <a:sym typeface="+mn-ea"/>
              </a:rPr>
              <a:t>全局对象、函数、以及变量均自动成为</a:t>
            </a:r>
            <a:r>
              <a:rPr lang="en-US" altLang="zh-CN" b="1">
                <a:solidFill>
                  <a:schemeClr val="bg1"/>
                </a:solidFill>
                <a:sym typeface="+mn-ea"/>
              </a:rPr>
              <a:t>window</a:t>
            </a:r>
            <a:r>
              <a:rPr lang="zh-CN" altLang="en-US" b="1">
                <a:solidFill>
                  <a:schemeClr val="bg1"/>
                </a:solidFill>
                <a:sym typeface="+mn-ea"/>
              </a:rPr>
              <a:t>对象</a:t>
            </a:r>
            <a:r>
              <a:rPr lang="en-US" altLang="zh-CN" b="1">
                <a:solidFill>
                  <a:schemeClr val="bg1"/>
                </a:solidFill>
                <a:sym typeface="+mn-ea"/>
              </a:rPr>
              <a:t>		</a:t>
            </a:r>
            <a:r>
              <a:rPr lang="zh-CN" altLang="en-US" b="1">
                <a:solidFill>
                  <a:schemeClr val="bg1"/>
                </a:solidFill>
                <a:sym typeface="+mn-ea"/>
              </a:rPr>
              <a:t>的成员。</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常用的属性：</a:t>
            </a:r>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document</a:t>
            </a:r>
            <a:r>
              <a:rPr lang="zh-CN" altLang="en-US" b="1">
                <a:solidFill>
                  <a:schemeClr val="bg1"/>
                </a:solidFill>
                <a:sym typeface="+mn-ea"/>
              </a:rPr>
              <a:t>：窗口中显示的</a:t>
            </a:r>
            <a:r>
              <a:rPr lang="en-US" altLang="zh-CN" b="1">
                <a:solidFill>
                  <a:schemeClr val="bg1"/>
                </a:solidFill>
                <a:sym typeface="+mn-ea"/>
              </a:rPr>
              <a:t>HTML</a:t>
            </a:r>
            <a:r>
              <a:rPr lang="zh-CN" altLang="en-US" b="1">
                <a:solidFill>
                  <a:schemeClr val="bg1"/>
                </a:solidFill>
                <a:sym typeface="+mn-ea"/>
              </a:rPr>
              <a:t>文档对象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a:t>
            </a:r>
            <a:r>
              <a:rPr lang="en-US" altLang="zh-CN" b="1">
                <a:solidFill>
                  <a:schemeClr val="bg1"/>
                </a:solidFill>
                <a:sym typeface="+mn-ea"/>
              </a:rPr>
              <a:t>hsitory</a:t>
            </a:r>
            <a:r>
              <a:rPr lang="zh-CN" altLang="en-US" b="1">
                <a:solidFill>
                  <a:schemeClr val="bg1"/>
                </a:solidFill>
                <a:sym typeface="+mn-ea"/>
              </a:rPr>
              <a:t>：浏览器窗口的历史纪录对象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a:t>
            </a:r>
            <a:r>
              <a:rPr lang="en-US" altLang="zh-CN" b="1">
                <a:solidFill>
                  <a:schemeClr val="bg1"/>
                </a:solidFill>
                <a:sym typeface="+mn-ea"/>
              </a:rPr>
              <a:t>location</a:t>
            </a:r>
            <a:r>
              <a:rPr lang="zh-CN" altLang="en-US" b="1">
                <a:solidFill>
                  <a:schemeClr val="bg1"/>
                </a:solidFill>
                <a:sym typeface="+mn-ea"/>
              </a:rPr>
              <a:t>：窗口文件地址对象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4</a:t>
            </a:r>
            <a:r>
              <a:rPr lang="zh-CN" altLang="en-US" b="1">
                <a:solidFill>
                  <a:schemeClr val="bg1"/>
                </a:solidFill>
                <a:sym typeface="+mn-ea"/>
              </a:rPr>
              <a:t>）</a:t>
            </a:r>
            <a:r>
              <a:rPr lang="en-US" altLang="zh-CN" b="1">
                <a:solidFill>
                  <a:schemeClr val="bg1"/>
                </a:solidFill>
                <a:sym typeface="+mn-ea"/>
              </a:rPr>
              <a:t>screen</a:t>
            </a:r>
            <a:r>
              <a:rPr lang="zh-CN" altLang="en-US" b="1">
                <a:solidFill>
                  <a:schemeClr val="bg1"/>
                </a:solidFill>
                <a:sym typeface="+mn-ea"/>
              </a:rPr>
              <a:t>：当前屏幕对象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5</a:t>
            </a:r>
            <a:r>
              <a:rPr lang="zh-CN" altLang="en-US" b="1">
                <a:solidFill>
                  <a:schemeClr val="bg1"/>
                </a:solidFill>
                <a:sym typeface="+mn-ea"/>
              </a:rPr>
              <a:t>）</a:t>
            </a:r>
            <a:r>
              <a:rPr lang="en-US" altLang="zh-CN" b="1">
                <a:solidFill>
                  <a:schemeClr val="bg1"/>
                </a:solidFill>
                <a:sym typeface="+mn-ea"/>
              </a:rPr>
              <a:t>navigator</a:t>
            </a:r>
            <a:r>
              <a:rPr lang="zh-CN" altLang="en-US" b="1">
                <a:solidFill>
                  <a:schemeClr val="bg1"/>
                </a:solidFill>
                <a:sym typeface="+mn-ea"/>
              </a:rPr>
              <a:t>：浏览器相关对象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常用的方法：</a:t>
            </a:r>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alert(str):</a:t>
            </a:r>
            <a:r>
              <a:rPr lang="zh-CN" altLang="en-US" b="1">
                <a:solidFill>
                  <a:schemeClr val="bg1"/>
                </a:solidFill>
                <a:sym typeface="+mn-ea"/>
              </a:rPr>
              <a:t>提示对话框，显示</a:t>
            </a:r>
            <a:r>
              <a:rPr lang="en-US" altLang="zh-CN" b="1">
                <a:solidFill>
                  <a:schemeClr val="bg1"/>
                </a:solidFill>
                <a:sym typeface="+mn-ea"/>
              </a:rPr>
              <a:t>str</a:t>
            </a:r>
            <a:r>
              <a:rPr lang="zh-CN" altLang="en-US" b="1">
                <a:solidFill>
                  <a:schemeClr val="bg1"/>
                </a:solidFill>
                <a:sym typeface="+mn-ea"/>
              </a:rPr>
              <a:t>字符串的内容。</a:t>
            </a:r>
            <a:endParaRPr lang="zh-CN" altLang="en-US" b="1">
              <a:solidFill>
                <a:schemeClr val="bg1"/>
              </a:solidFill>
              <a:sym typeface="+mn-ea"/>
            </a:endParaRPr>
          </a:p>
          <a:p>
            <a:r>
              <a:rPr lang="en-US" altLang="zh-CN" b="1">
                <a:solidFill>
                  <a:schemeClr val="bg1"/>
                </a:solidFill>
                <a:sym typeface="+mn-ea"/>
              </a:rPr>
              <a:t>				         confirm(str):</a:t>
            </a:r>
            <a:r>
              <a:rPr lang="zh-CN" altLang="en-US" b="1">
                <a:solidFill>
                  <a:schemeClr val="bg1"/>
                </a:solidFill>
                <a:sym typeface="+mn-ea"/>
              </a:rPr>
              <a:t>确认对话框，显示</a:t>
            </a:r>
            <a:r>
              <a:rPr lang="en-US" altLang="zh-CN" b="1">
                <a:solidFill>
                  <a:schemeClr val="bg1"/>
                </a:solidFill>
                <a:sym typeface="+mn-ea"/>
              </a:rPr>
              <a:t>str</a:t>
            </a:r>
            <a:r>
              <a:rPr lang="zh-CN" altLang="en-US" b="1">
                <a:solidFill>
                  <a:schemeClr val="bg1"/>
                </a:solidFill>
                <a:sym typeface="+mn-ea"/>
              </a:rPr>
              <a:t>内容，确认返回</a:t>
            </a:r>
            <a:r>
              <a:rPr lang="en-US" altLang="zh-CN" b="1">
                <a:solidFill>
                  <a:schemeClr val="bg1"/>
                </a:solidFill>
                <a:sym typeface="+mn-ea"/>
              </a:rPr>
              <a:t>true</a:t>
            </a:r>
            <a:r>
              <a:rPr lang="zh-CN" altLang="en-US" b="1">
                <a:solidFill>
                  <a:schemeClr val="bg1"/>
                </a:solidFill>
                <a:sym typeface="+mn-ea"/>
              </a:rPr>
              <a:t>，其他操作</a:t>
            </a:r>
            <a:r>
              <a:rPr lang="en-US" altLang="zh-CN" b="1">
                <a:solidFill>
                  <a:schemeClr val="bg1"/>
                </a:solidFill>
                <a:sym typeface="+mn-ea"/>
              </a:rPr>
              <a:t>false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）定时器：多用于网页动态时钟，制作倒计时，跑马灯效果等。</a:t>
            </a:r>
            <a:endParaRPr lang="zh-CN" altLang="en-US" b="1">
              <a:solidFill>
                <a:schemeClr val="bg1"/>
              </a:solidFill>
              <a:sym typeface="+mn-ea"/>
            </a:endParaRPr>
          </a:p>
          <a:p>
            <a:r>
              <a:rPr lang="en-US" altLang="en-IE" b="1">
                <a:solidFill>
                  <a:schemeClr val="bg1"/>
                </a:solidFill>
                <a:sym typeface="+mn-ea"/>
              </a:rPr>
              <a:t>					—</a:t>
            </a:r>
            <a:r>
              <a:rPr lang="zh-CN" altLang="en-US" b="1">
                <a:solidFill>
                  <a:schemeClr val="bg1"/>
                </a:solidFill>
                <a:sym typeface="+mn-ea"/>
              </a:rPr>
              <a:t>周期性定时器：setInterval(function(){alert("hello!");} , 1000);</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返回已经启动的定时器对象</a:t>
            </a:r>
            <a:endParaRPr lang="zh-CN" altLang="en-US" b="1">
              <a:solidFill>
                <a:schemeClr val="bg1"/>
              </a:solidFill>
              <a:sym typeface="+mn-ea"/>
            </a:endParaRPr>
          </a:p>
          <a:p>
            <a:r>
              <a:rPr lang="en-US" altLang="zh-CN" b="1">
                <a:solidFill>
                  <a:schemeClr val="bg1"/>
                </a:solidFill>
                <a:sym typeface="+mn-ea"/>
              </a:rPr>
              <a:t>							clearInterval(tID):</a:t>
            </a:r>
            <a:r>
              <a:rPr lang="zh-CN" altLang="en-US" b="1">
                <a:solidFill>
                  <a:schemeClr val="bg1"/>
                </a:solidFill>
                <a:sym typeface="+mn-ea"/>
              </a:rPr>
              <a:t>停止启动的定时器。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一次性定时器：</a:t>
            </a:r>
            <a:r>
              <a:rPr lang="en-US" altLang="zh-CN" b="1">
                <a:solidFill>
                  <a:schemeClr val="bg1"/>
                </a:solidFill>
                <a:sym typeface="+mn-ea"/>
              </a:rPr>
              <a:t>setTimeout(function(){alert(“</a:t>
            </a:r>
            <a:r>
              <a:rPr lang="zh-CN" altLang="en-US" b="1">
                <a:solidFill>
                  <a:schemeClr val="bg1"/>
                </a:solidFill>
                <a:sym typeface="+mn-ea"/>
              </a:rPr>
              <a:t>一次性定时器</a:t>
            </a:r>
            <a:r>
              <a:rPr lang="en-US" altLang="zh-CN" b="1">
                <a:solidFill>
                  <a:schemeClr val="bg1"/>
                </a:solidFill>
                <a:sym typeface="+mn-ea"/>
              </a:rPr>
              <a:t>”)}</a:t>
            </a:r>
            <a:r>
              <a:rPr lang="zh-CN" altLang="en-US" b="1">
                <a:solidFill>
                  <a:schemeClr val="bg1"/>
                </a:solidFill>
                <a:sym typeface="+mn-ea"/>
              </a:rPr>
              <a:t>，</a:t>
            </a:r>
            <a:r>
              <a:rPr lang="en-US" altLang="zh-CN" b="1">
                <a:solidFill>
                  <a:schemeClr val="bg1"/>
                </a:solidFill>
                <a:sym typeface="+mn-ea"/>
              </a:rPr>
              <a:t>1000)</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返回已经启动的定时器对象</a:t>
            </a:r>
            <a:endParaRPr lang="zh-CN" altLang="en-US" b="1">
              <a:solidFill>
                <a:schemeClr val="bg1"/>
              </a:solidFill>
              <a:sym typeface="+mn-ea"/>
            </a:endParaRPr>
          </a:p>
          <a:p>
            <a:r>
              <a:rPr lang="en-US" altLang="zh-CN" b="1">
                <a:solidFill>
                  <a:schemeClr val="bg1"/>
                </a:solidFill>
                <a:sym typeface="+mn-ea"/>
              </a:rPr>
              <a:t>							clearTimeout(tID):</a:t>
            </a:r>
            <a:r>
              <a:rPr lang="zh-CN" altLang="en-US" b="1">
                <a:solidFill>
                  <a:schemeClr val="bg1"/>
                </a:solidFill>
                <a:sym typeface="+mn-ea"/>
              </a:rPr>
              <a:t>停止启动的定时器。</a:t>
            </a:r>
            <a:endParaRPr lang="zh-CN" altLang="en-US" b="1">
              <a:solidFill>
                <a:schemeClr val="bg1"/>
              </a:solidFill>
              <a:sym typeface="+mn-ea"/>
            </a:endParaRPr>
          </a:p>
          <a:p>
            <a:r>
              <a:rPr lang="en-US" altLang="zh-CN" b="1">
                <a:solidFill>
                  <a:schemeClr val="bg1"/>
                </a:solidFill>
                <a:sym typeface="+mn-ea"/>
              </a:rPr>
              <a:t>	navigator</a:t>
            </a:r>
            <a:r>
              <a:rPr lang="zh-CN" altLang="en-US" b="1">
                <a:solidFill>
                  <a:schemeClr val="bg1"/>
                </a:solidFill>
                <a:sym typeface="+mn-ea"/>
              </a:rPr>
              <a:t>对象：对象包含有关浏览器的信息，常用于获取客户端浏览器和操作系统信息。</a:t>
            </a:r>
            <a:endParaRPr lang="zh-CN" altLang="en-US" b="1">
              <a:solidFill>
                <a:schemeClr val="bg1"/>
              </a:solidFill>
              <a:sym typeface="+mn-ea"/>
            </a:endParaRPr>
          </a:p>
          <a:p>
            <a:r>
              <a:rPr lang="en-US" altLang="zh-CN" b="1">
                <a:solidFill>
                  <a:schemeClr val="bg1"/>
                </a:solidFill>
                <a:sym typeface="+mn-ea"/>
              </a:rPr>
              <a:t>		navigator.userAgent</a:t>
            </a:r>
            <a:r>
              <a:rPr lang="zh-CN" altLang="en-US" b="1">
                <a:solidFill>
                  <a:schemeClr val="bg1"/>
                </a:solidFill>
                <a:sym typeface="+mn-ea"/>
              </a:rPr>
              <a:t>：此属性获取浏览器的信息。</a:t>
            </a:r>
            <a:endParaRPr lang="zh-CN" altLang="en-US" b="1">
              <a:solidFill>
                <a:schemeClr val="bg1"/>
              </a:solidFill>
              <a:sym typeface="+mn-ea"/>
            </a:endParaRPr>
          </a:p>
          <a:p>
            <a:r>
              <a:rPr lang="en-US" altLang="zh-CN" b="1">
                <a:solidFill>
                  <a:schemeClr val="bg1"/>
                </a:solidFill>
                <a:sym typeface="+mn-ea"/>
              </a:rPr>
              <a:t>	screen</a:t>
            </a:r>
            <a:r>
              <a:rPr lang="zh-CN" altLang="en-US" b="1">
                <a:solidFill>
                  <a:schemeClr val="bg1"/>
                </a:solidFill>
                <a:sym typeface="+mn-ea"/>
              </a:rPr>
              <a:t>对象：包含有关客户端显示屏幕的信息，常用于获取屏幕的分辨率和色彩。</a:t>
            </a:r>
            <a:endParaRPr lang="zh-CN" altLang="en-US" b="1">
              <a:solidFill>
                <a:schemeClr val="bg1"/>
              </a:solidFill>
              <a:sym typeface="+mn-ea"/>
            </a:endParaRPr>
          </a:p>
          <a:p>
            <a:r>
              <a:rPr lang="en-US" altLang="zh-CN" b="1">
                <a:solidFill>
                  <a:schemeClr val="bg1"/>
                </a:solidFill>
                <a:sym typeface="+mn-ea"/>
              </a:rPr>
              <a:t>		—width/height</a:t>
            </a:r>
            <a:r>
              <a:rPr lang="zh-CN" altLang="en-US" b="1">
                <a:solidFill>
                  <a:schemeClr val="bg1"/>
                </a:solidFill>
                <a:sym typeface="+mn-ea"/>
              </a:rPr>
              <a:t>属性：获取屏幕的总宽高</a:t>
            </a:r>
            <a:endParaRPr lang="zh-CN" altLang="en-US" b="1">
              <a:solidFill>
                <a:schemeClr val="bg1"/>
              </a:solidFill>
              <a:sym typeface="+mn-ea"/>
            </a:endParaRPr>
          </a:p>
          <a:p>
            <a:r>
              <a:rPr lang="en-US" altLang="zh-CN" b="1">
                <a:solidFill>
                  <a:schemeClr val="bg1"/>
                </a:solidFill>
                <a:sym typeface="+mn-ea"/>
              </a:rPr>
              <a:t>		—availWidth/availHeight</a:t>
            </a:r>
            <a:r>
              <a:rPr lang="zh-CN" altLang="en-US" b="1">
                <a:solidFill>
                  <a:schemeClr val="bg1"/>
                </a:solidFill>
                <a:sym typeface="+mn-ea"/>
              </a:rPr>
              <a:t>属性：获取屏幕可用的宽高</a:t>
            </a:r>
            <a:endParaRPr lang="zh-CN" altLang="en-US" b="1">
              <a:solidFill>
                <a:schemeClr val="bg1"/>
              </a:solidFill>
              <a:sym typeface="+mn-ea"/>
            </a:endParaRPr>
          </a:p>
          <a:p>
            <a:r>
              <a:rPr lang="en-US" altLang="zh-CN" b="1">
                <a:solidFill>
                  <a:schemeClr val="bg1"/>
                </a:solidFill>
                <a:sym typeface="+mn-ea"/>
              </a:rPr>
              <a:t>	history</a:t>
            </a:r>
            <a:r>
              <a:rPr lang="zh-CN" altLang="en-US" b="1">
                <a:solidFill>
                  <a:schemeClr val="bg1"/>
                </a:solidFill>
                <a:sym typeface="+mn-ea"/>
              </a:rPr>
              <a:t>对象：包含用户访问过的</a:t>
            </a:r>
            <a:r>
              <a:rPr lang="en-US" altLang="zh-CN" b="1">
                <a:solidFill>
                  <a:schemeClr val="bg1"/>
                </a:solidFill>
                <a:sym typeface="+mn-ea"/>
              </a:rPr>
              <a:t>URL</a:t>
            </a:r>
            <a:endParaRPr lang="en-US" altLang="zh-CN" b="1">
              <a:solidFill>
                <a:schemeClr val="bg1"/>
              </a:solidFill>
              <a:sym typeface="+mn-ea"/>
            </a:endParaRPr>
          </a:p>
          <a:p>
            <a:r>
              <a:rPr lang="en-US" altLang="zh-CN" b="1">
                <a:solidFill>
                  <a:schemeClr val="bg1"/>
                </a:solidFill>
                <a:sym typeface="+mn-ea"/>
              </a:rPr>
              <a:t>		—length</a:t>
            </a:r>
            <a:r>
              <a:rPr lang="zh-CN" altLang="en-US" b="1">
                <a:solidFill>
                  <a:schemeClr val="bg1"/>
                </a:solidFill>
                <a:sym typeface="+mn-ea"/>
              </a:rPr>
              <a:t>属性：浏览器历史列表中的</a:t>
            </a:r>
            <a:r>
              <a:rPr lang="en-US" altLang="zh-CN" b="1">
                <a:solidFill>
                  <a:schemeClr val="bg1"/>
                </a:solidFill>
                <a:sym typeface="+mn-ea"/>
              </a:rPr>
              <a:t>URL</a:t>
            </a:r>
            <a:r>
              <a:rPr lang="zh-CN" altLang="en-US" b="1">
                <a:solidFill>
                  <a:schemeClr val="bg1"/>
                </a:solidFill>
                <a:sym typeface="+mn-ea"/>
              </a:rPr>
              <a:t>数量。</a:t>
            </a:r>
            <a:endParaRPr lang="zh-CN" altLang="en-US" b="1">
              <a:solidFill>
                <a:schemeClr val="bg1"/>
              </a:solidFill>
              <a:sym typeface="+mn-ea"/>
            </a:endParaRPr>
          </a:p>
          <a:p>
            <a:r>
              <a:rPr lang="en-US" altLang="zh-CN" b="1">
                <a:solidFill>
                  <a:schemeClr val="bg1"/>
                </a:solidFill>
                <a:sym typeface="+mn-ea"/>
              </a:rPr>
              <a:t>		—back()</a:t>
            </a:r>
            <a:r>
              <a:rPr lang="zh-CN" altLang="en-US" b="1">
                <a:solidFill>
                  <a:schemeClr val="bg1"/>
                </a:solidFill>
                <a:sym typeface="+mn-ea"/>
              </a:rPr>
              <a:t>方法：</a:t>
            </a:r>
            <a:r>
              <a:rPr lang="en-US" altLang="zh-CN" b="1">
                <a:solidFill>
                  <a:schemeClr val="bg1"/>
                </a:solidFill>
                <a:sym typeface="+mn-ea"/>
              </a:rPr>
              <a:t>history.back();</a:t>
            </a:r>
            <a:r>
              <a:rPr lang="zh-CN" altLang="en-US" b="1">
                <a:solidFill>
                  <a:schemeClr val="bg1"/>
                </a:solidFill>
                <a:sym typeface="+mn-ea"/>
              </a:rPr>
              <a:t>等同于单击后退按钮。</a:t>
            </a:r>
            <a:endParaRPr lang="zh-CN" altLang="en-US" b="1">
              <a:solidFill>
                <a:schemeClr val="bg1"/>
              </a:solidFill>
              <a:sym typeface="+mn-ea"/>
            </a:endParaRPr>
          </a:p>
          <a:p>
            <a:endParaRPr lang="zh-CN" altLang="en-US" b="1">
              <a:solidFill>
                <a:schemeClr val="bg1"/>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7016115"/>
          </a:xfrm>
          <a:prstGeom prst="rect">
            <a:avLst/>
          </a:prstGeom>
          <a:noFill/>
        </p:spPr>
        <p:txBody>
          <a:bodyPr wrap="square" rtlCol="0">
            <a:spAutoFit/>
          </a:bodyPr>
          <a:p>
            <a:r>
              <a:rPr lang="en-US" altLang="zh-CN" b="1">
                <a:sym typeface="+mn-ea"/>
              </a:rPr>
              <a:t>	</a:t>
            </a:r>
            <a:r>
              <a:rPr lang="en-US" altLang="zh-CN" b="1">
                <a:solidFill>
                  <a:schemeClr val="bg1"/>
                </a:solidFill>
                <a:sym typeface="+mn-ea"/>
              </a:rPr>
              <a:t>	—forward()</a:t>
            </a:r>
            <a:r>
              <a:rPr lang="zh-CN" altLang="en-US" b="1">
                <a:solidFill>
                  <a:schemeClr val="bg1"/>
                </a:solidFill>
                <a:sym typeface="+mn-ea"/>
              </a:rPr>
              <a:t>：等同于单击前进按钮</a:t>
            </a:r>
            <a:endParaRPr lang="zh-CN" altLang="en-US" b="1">
              <a:solidFill>
                <a:schemeClr val="bg1"/>
              </a:solidFill>
              <a:sym typeface="+mn-ea"/>
            </a:endParaRPr>
          </a:p>
          <a:p>
            <a:r>
              <a:rPr lang="en-US" altLang="zh-CN" b="1">
                <a:solidFill>
                  <a:schemeClr val="bg1"/>
                </a:solidFill>
                <a:sym typeface="+mn-ea"/>
              </a:rPr>
              <a:t>		—go(2);/go(-2)</a:t>
            </a:r>
            <a:r>
              <a:rPr lang="zh-CN" altLang="en-US" b="1">
                <a:solidFill>
                  <a:schemeClr val="bg1"/>
                </a:solidFill>
                <a:sym typeface="+mn-ea"/>
              </a:rPr>
              <a:t>：等同于单击两次前进</a:t>
            </a:r>
            <a:r>
              <a:rPr lang="en-US" altLang="zh-CN" b="1">
                <a:solidFill>
                  <a:schemeClr val="bg1"/>
                </a:solidFill>
                <a:sym typeface="+mn-ea"/>
              </a:rPr>
              <a:t>/</a:t>
            </a:r>
            <a:r>
              <a:rPr lang="zh-CN" altLang="en-US" b="1">
                <a:solidFill>
                  <a:schemeClr val="bg1"/>
                </a:solidFill>
                <a:sym typeface="+mn-ea"/>
              </a:rPr>
              <a:t>后退按钮。</a:t>
            </a:r>
            <a:endParaRPr lang="zh-CN" altLang="en-US" b="1">
              <a:solidFill>
                <a:schemeClr val="bg1"/>
              </a:solidFill>
              <a:sym typeface="+mn-ea"/>
            </a:endParaRPr>
          </a:p>
          <a:p>
            <a:r>
              <a:rPr lang="en-US" altLang="zh-CN" b="1">
                <a:solidFill>
                  <a:schemeClr val="bg1"/>
                </a:solidFill>
                <a:sym typeface="+mn-ea"/>
              </a:rPr>
              <a:t>	location</a:t>
            </a:r>
            <a:r>
              <a:rPr lang="zh-CN" altLang="en-US" b="1">
                <a:solidFill>
                  <a:schemeClr val="bg1"/>
                </a:solidFill>
                <a:sym typeface="+mn-ea"/>
              </a:rPr>
              <a:t>对象：包含有关当前</a:t>
            </a:r>
            <a:r>
              <a:rPr lang="en-US" altLang="zh-CN" b="1">
                <a:solidFill>
                  <a:schemeClr val="bg1"/>
                </a:solidFill>
                <a:sym typeface="+mn-ea"/>
              </a:rPr>
              <a:t>URL</a:t>
            </a:r>
            <a:r>
              <a:rPr lang="zh-CN" altLang="en-US" b="1">
                <a:solidFill>
                  <a:schemeClr val="bg1"/>
                </a:solidFill>
                <a:sym typeface="+mn-ea"/>
              </a:rPr>
              <a:t>的信息，常用于获取和改变当前浏览的网址。</a:t>
            </a:r>
            <a:endParaRPr lang="zh-CN" altLang="en-US" b="1">
              <a:solidFill>
                <a:schemeClr val="bg1"/>
              </a:solidFill>
              <a:sym typeface="+mn-ea"/>
            </a:endParaRPr>
          </a:p>
          <a:p>
            <a:r>
              <a:rPr lang="en-US" altLang="zh-CN" b="1">
                <a:solidFill>
                  <a:schemeClr val="bg1"/>
                </a:solidFill>
                <a:sym typeface="+mn-ea"/>
              </a:rPr>
              <a:t>		—href</a:t>
            </a:r>
            <a:r>
              <a:rPr lang="zh-CN" altLang="en-US" b="1">
                <a:solidFill>
                  <a:schemeClr val="bg1"/>
                </a:solidFill>
                <a:sym typeface="+mn-ea"/>
              </a:rPr>
              <a:t>属性：当前窗口正在浏览的网页地址。</a:t>
            </a:r>
            <a:endParaRPr lang="zh-CN" altLang="en-US" b="1">
              <a:solidFill>
                <a:schemeClr val="bg1"/>
              </a:solidFill>
              <a:sym typeface="+mn-ea"/>
            </a:endParaRPr>
          </a:p>
          <a:p>
            <a:r>
              <a:rPr lang="en-US" altLang="zh-CN" b="1">
                <a:solidFill>
                  <a:schemeClr val="bg1"/>
                </a:solidFill>
                <a:sym typeface="+mn-ea"/>
              </a:rPr>
              <a:t>			location.href = “http://www.baidu.com”</a:t>
            </a:r>
            <a:r>
              <a:rPr lang="zh-CN" altLang="en-US" b="1">
                <a:solidFill>
                  <a:schemeClr val="bg1"/>
                </a:solidFill>
                <a:sym typeface="+mn-ea"/>
              </a:rPr>
              <a:t>相当于跳转到百度。</a:t>
            </a:r>
            <a:endParaRPr lang="zh-CN" altLang="en-US" b="1">
              <a:solidFill>
                <a:schemeClr val="bg1"/>
              </a:solidFill>
              <a:sym typeface="+mn-ea"/>
            </a:endParaRPr>
          </a:p>
          <a:p>
            <a:r>
              <a:rPr lang="en-US" altLang="zh-CN" b="1">
                <a:solidFill>
                  <a:schemeClr val="bg1"/>
                </a:solidFill>
                <a:sym typeface="+mn-ea"/>
              </a:rPr>
              <a:t>		—reload()</a:t>
            </a:r>
            <a:r>
              <a:rPr lang="zh-CN" altLang="en-US" b="1">
                <a:solidFill>
                  <a:schemeClr val="bg1"/>
                </a:solidFill>
                <a:sym typeface="+mn-ea"/>
              </a:rPr>
              <a:t>方法：重新载入当前网址，相当于按下刷新按钮。</a:t>
            </a:r>
            <a:endParaRPr lang="zh-CN" altLang="en-US" b="1">
              <a:solidFill>
                <a:schemeClr val="bg1"/>
              </a:solidFill>
              <a:sym typeface="+mn-ea"/>
            </a:endParaRPr>
          </a:p>
          <a:p>
            <a:r>
              <a:rPr lang="zh-CN" altLang="en-US" b="1">
                <a:solidFill>
                  <a:schemeClr val="bg1"/>
                </a:solidFill>
                <a:sym typeface="+mn-ea"/>
              </a:rPr>
              <a:t>二、</a:t>
            </a:r>
            <a:r>
              <a:rPr lang="en-US" altLang="zh-CN" b="1">
                <a:solidFill>
                  <a:schemeClr val="bg1"/>
                </a:solidFill>
                <a:sym typeface="+mn-ea"/>
              </a:rPr>
              <a:t>DOM</a:t>
            </a:r>
            <a:r>
              <a:rPr lang="zh-CN" altLang="en-US" b="1">
                <a:solidFill>
                  <a:schemeClr val="bg1"/>
                </a:solidFill>
                <a:sym typeface="+mn-ea"/>
              </a:rPr>
              <a:t>对象（</a:t>
            </a:r>
            <a:r>
              <a:rPr lang="en-US" altLang="zh-CN" b="1">
                <a:solidFill>
                  <a:schemeClr val="bg1"/>
                </a:solidFill>
                <a:sym typeface="+mn-ea"/>
              </a:rPr>
              <a:t>	</a:t>
            </a:r>
            <a:r>
              <a:rPr lang="en-US" altLang="zh-CN" b="1">
                <a:solidFill>
                  <a:srgbClr val="FF0000"/>
                </a:solidFill>
                <a:sym typeface="+mn-ea"/>
              </a:rPr>
              <a:t>document</a:t>
            </a:r>
            <a:r>
              <a:rPr lang="zh-CN" altLang="en-US" b="1">
                <a:solidFill>
                  <a:srgbClr val="FF0000"/>
                </a:solidFill>
                <a:sym typeface="+mn-ea"/>
              </a:rPr>
              <a:t>对象（重点）</a:t>
            </a:r>
            <a:r>
              <a:rPr lang="zh-CN" altLang="en-US" b="1">
                <a:solidFill>
                  <a:schemeClr val="bg1"/>
                </a:solidFill>
                <a:sym typeface="+mn-ea"/>
              </a:rPr>
              <a:t>）</a:t>
            </a:r>
            <a:endParaRPr lang="zh-CN" altLang="en-US" b="1">
              <a:solidFill>
                <a:schemeClr val="bg1"/>
              </a:solidFill>
              <a:sym typeface="+mn-ea"/>
            </a:endParaRPr>
          </a:p>
          <a:p>
            <a:r>
              <a:rPr lang="en-US" altLang="zh-CN" b="1">
                <a:solidFill>
                  <a:schemeClr val="tx1"/>
                </a:solidFill>
                <a:sym typeface="+mn-ea"/>
              </a:rPr>
              <a:t>	</a:t>
            </a:r>
            <a:r>
              <a:rPr lang="en-US" altLang="zh-CN" b="1">
                <a:solidFill>
                  <a:schemeClr val="bg1"/>
                </a:solidFill>
                <a:sym typeface="+mn-ea"/>
              </a:rPr>
              <a:t>DOM</a:t>
            </a:r>
            <a:r>
              <a:rPr lang="zh-CN" altLang="en-US" b="1">
                <a:solidFill>
                  <a:schemeClr val="bg1"/>
                </a:solidFill>
                <a:sym typeface="+mn-ea"/>
              </a:rPr>
              <a:t>概述：文档对象模型，当网页被加载时，浏览器会创建页面的文档对象模型。</a:t>
            </a:r>
            <a:r>
              <a:rPr lang="en-US" altLang="zh-CN" b="1">
                <a:solidFill>
                  <a:schemeClr val="bg1"/>
                </a:solidFill>
                <a:sym typeface="+mn-ea"/>
              </a:rPr>
              <a:t>DOM</a:t>
            </a:r>
            <a:r>
              <a:rPr lang="zh-CN" altLang="en-US" b="1">
                <a:solidFill>
                  <a:schemeClr val="bg1"/>
                </a:solidFill>
                <a:sym typeface="+mn-ea"/>
              </a:rPr>
              <a:t>对象能够操纵页面上</a:t>
            </a:r>
            <a:r>
              <a:rPr lang="en-US" altLang="zh-CN" b="1">
                <a:solidFill>
                  <a:schemeClr val="bg1"/>
                </a:solidFill>
                <a:sym typeface="+mn-ea"/>
              </a:rPr>
              <a:t>		</a:t>
            </a:r>
            <a:r>
              <a:rPr lang="zh-CN" altLang="en-US" b="1">
                <a:solidFill>
                  <a:schemeClr val="bg1"/>
                </a:solidFill>
                <a:sym typeface="+mn-ea"/>
              </a:rPr>
              <a:t>所有的元素和属性。</a:t>
            </a:r>
            <a:r>
              <a:rPr lang="en-US" altLang="zh-CN" b="1">
                <a:solidFill>
                  <a:schemeClr val="bg1"/>
                </a:solidFill>
                <a:sym typeface="+mn-ea"/>
              </a:rPr>
              <a:t>DOM</a:t>
            </a:r>
            <a:r>
              <a:rPr lang="zh-CN" altLang="en-US" b="1">
                <a:solidFill>
                  <a:schemeClr val="bg1"/>
                </a:solidFill>
                <a:sym typeface="+mn-ea"/>
              </a:rPr>
              <a:t>对象提供了一些增删改查的</a:t>
            </a:r>
            <a:r>
              <a:rPr lang="en-US" altLang="zh-CN" b="1">
                <a:solidFill>
                  <a:schemeClr val="bg1"/>
                </a:solidFill>
                <a:sym typeface="+mn-ea"/>
              </a:rPr>
              <a:t>API</a:t>
            </a:r>
            <a:r>
              <a:rPr lang="zh-CN" altLang="en-US" b="1">
                <a:solidFill>
                  <a:schemeClr val="bg1"/>
                </a:solidFill>
                <a:sym typeface="+mn-ea"/>
              </a:rPr>
              <a:t>。</a:t>
            </a:r>
            <a:endParaRPr lang="zh-CN" altLang="en-US" b="1">
              <a:solidFill>
                <a:schemeClr val="bg1"/>
              </a:solidFill>
              <a:sym typeface="+mn-ea"/>
            </a:endParaRPr>
          </a:p>
          <a:p>
            <a:r>
              <a:rPr lang="en-US" altLang="zh-CN" b="1">
                <a:solidFill>
                  <a:srgbClr val="FF0000"/>
                </a:solidFill>
                <a:sym typeface="+mn-ea"/>
              </a:rPr>
              <a:t>	</a:t>
            </a:r>
            <a:r>
              <a:rPr lang="zh-CN" altLang="en-US" b="1">
                <a:solidFill>
                  <a:srgbClr val="FF0000"/>
                </a:solidFill>
                <a:sym typeface="+mn-ea"/>
              </a:rPr>
              <a:t>注意：以下所有的都必须首先获取一个元素对象（</a:t>
            </a:r>
            <a:r>
              <a:rPr lang="en-US" altLang="zh-CN" b="1">
                <a:solidFill>
                  <a:srgbClr val="FF0000"/>
                </a:solidFill>
                <a:sym typeface="+mn-ea"/>
              </a:rPr>
              <a:t>4</a:t>
            </a:r>
            <a:r>
              <a:rPr lang="zh-CN" altLang="en-US" b="1">
                <a:solidFill>
                  <a:srgbClr val="FF0000"/>
                </a:solidFill>
                <a:sym typeface="+mn-ea"/>
              </a:rPr>
              <a:t>种方式），即：</a:t>
            </a:r>
            <a:r>
              <a:rPr lang="en-US" altLang="zh-CN" b="1">
                <a:solidFill>
                  <a:srgbClr val="FF0000"/>
                </a:solidFill>
                <a:sym typeface="+mn-ea"/>
              </a:rPr>
              <a:t>var t = document.getElementById(“xx”);</a:t>
            </a:r>
            <a:endParaRPr lang="en-US" altLang="zh-CN" b="1">
              <a:solidFill>
                <a:srgbClr val="FF0000"/>
              </a:solidFill>
              <a:sym typeface="+mn-ea"/>
            </a:endParaRPr>
          </a:p>
          <a:p>
            <a:r>
              <a:rPr lang="en-US" altLang="zh-CN" b="1">
                <a:solidFill>
                  <a:schemeClr val="tx1"/>
                </a:solidFill>
                <a:sym typeface="+mn-ea"/>
              </a:rPr>
              <a:t>	</a:t>
            </a:r>
            <a:r>
              <a:rPr lang="zh-CN" altLang="en-US" b="1">
                <a:solidFill>
                  <a:schemeClr val="bg1"/>
                </a:solidFill>
                <a:sym typeface="+mn-ea"/>
              </a:rPr>
              <a:t>读取、修改：</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获取节点信息：</a:t>
            </a:r>
            <a:endParaRPr lang="zh-CN" altLang="en-US" b="1">
              <a:solidFill>
                <a:schemeClr val="bg1"/>
              </a:solidFill>
              <a:sym typeface="+mn-ea"/>
            </a:endParaRPr>
          </a:p>
          <a:p>
            <a:r>
              <a:rPr lang="en-US" altLang="zh-CN" b="1">
                <a:solidFill>
                  <a:schemeClr val="bg1"/>
                </a:solidFill>
                <a:sym typeface="+mn-ea"/>
              </a:rPr>
              <a:t>			nodeName</a:t>
            </a:r>
            <a:r>
              <a:rPr lang="zh-CN" altLang="en-US" b="1">
                <a:solidFill>
                  <a:schemeClr val="bg1"/>
                </a:solidFill>
                <a:sym typeface="+mn-ea"/>
              </a:rPr>
              <a:t>：节点名称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元素节点和属性节点：标签或属性名称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文本节点：永远是</a:t>
            </a:r>
            <a:r>
              <a:rPr lang="en-US" altLang="zh-CN" b="1">
                <a:solidFill>
                  <a:schemeClr val="bg1"/>
                </a:solidFill>
                <a:sym typeface="+mn-ea"/>
              </a:rPr>
              <a:t>#text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文档节点：永远是</a:t>
            </a:r>
            <a:r>
              <a:rPr lang="en-US" altLang="zh-CN" b="1">
                <a:solidFill>
                  <a:schemeClr val="bg1"/>
                </a:solidFill>
                <a:sym typeface="+mn-ea"/>
              </a:rPr>
              <a:t>#document</a:t>
            </a:r>
            <a:endParaRPr lang="en-US" altLang="zh-CN" b="1">
              <a:solidFill>
                <a:schemeClr val="bg1"/>
              </a:solidFill>
              <a:sym typeface="+mn-ea"/>
            </a:endParaRPr>
          </a:p>
          <a:p>
            <a:r>
              <a:rPr lang="en-US" altLang="zh-CN" b="1">
                <a:solidFill>
                  <a:schemeClr val="bg1"/>
                </a:solidFill>
                <a:sym typeface="+mn-ea"/>
              </a:rPr>
              <a:t>			nodeType</a:t>
            </a:r>
            <a:r>
              <a:rPr lang="zh-CN" altLang="en-US" b="1">
                <a:solidFill>
                  <a:schemeClr val="bg1"/>
                </a:solidFill>
                <a:sym typeface="+mn-ea"/>
              </a:rPr>
              <a:t>：节点类型</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元素节点：返回</a:t>
            </a:r>
            <a:r>
              <a:rPr lang="en-US" altLang="zh-CN" b="1">
                <a:solidFill>
                  <a:schemeClr val="bg1"/>
                </a:solidFill>
                <a:sym typeface="+mn-ea"/>
              </a:rPr>
              <a:t>1</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属性节点：返回</a:t>
            </a:r>
            <a:r>
              <a:rPr lang="en-US" altLang="zh-CN" b="1">
                <a:solidFill>
                  <a:schemeClr val="bg1"/>
                </a:solidFill>
                <a:sym typeface="+mn-ea"/>
              </a:rPr>
              <a:t>2</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文本节点：返回</a:t>
            </a:r>
            <a:r>
              <a:rPr lang="en-US" altLang="zh-CN" b="1">
                <a:solidFill>
                  <a:schemeClr val="bg1"/>
                </a:solidFill>
                <a:sym typeface="+mn-ea"/>
              </a:rPr>
              <a:t>3</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注释节点：返回</a:t>
            </a:r>
            <a:r>
              <a:rPr lang="en-US" altLang="zh-CN" b="1">
                <a:solidFill>
                  <a:schemeClr val="bg1"/>
                </a:solidFill>
                <a:sym typeface="+mn-ea"/>
              </a:rPr>
              <a:t>4</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文档节点：返回</a:t>
            </a:r>
            <a:r>
              <a:rPr lang="en-US" altLang="zh-CN" b="1">
                <a:solidFill>
                  <a:schemeClr val="bg1"/>
                </a:solidFill>
                <a:sym typeface="+mn-ea"/>
              </a:rPr>
              <a:t>5</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获取元素节点的内容：</a:t>
            </a:r>
            <a:endParaRPr lang="zh-CN" altLang="en-US" b="1">
              <a:solidFill>
                <a:schemeClr val="bg1"/>
              </a:solidFill>
              <a:sym typeface="+mn-ea"/>
            </a:endParaRPr>
          </a:p>
          <a:p>
            <a:r>
              <a:rPr lang="en-US" altLang="zh-CN" b="1">
                <a:solidFill>
                  <a:schemeClr val="bg1"/>
                </a:solidFill>
                <a:sym typeface="+mn-ea"/>
              </a:rPr>
              <a:t>			innerText</a:t>
            </a:r>
            <a:r>
              <a:rPr lang="zh-CN" altLang="en-US" b="1">
                <a:solidFill>
                  <a:schemeClr val="bg1"/>
                </a:solidFill>
                <a:sym typeface="+mn-ea"/>
              </a:rPr>
              <a:t>：设置或获取位于对象起始和结束标签内的文本。</a:t>
            </a:r>
            <a:endParaRPr lang="zh-CN" altLang="en-US" b="1">
              <a:solidFill>
                <a:schemeClr val="bg1"/>
              </a:solidFill>
              <a:sym typeface="+mn-ea"/>
            </a:endParaRPr>
          </a:p>
          <a:p>
            <a:r>
              <a:rPr lang="en-US" altLang="zh-CN" b="1">
                <a:solidFill>
                  <a:schemeClr val="bg1"/>
                </a:solidFill>
                <a:sym typeface="+mn-ea"/>
              </a:rPr>
              <a:t>			innerHTML</a:t>
            </a:r>
            <a:r>
              <a:rPr lang="zh-CN" altLang="en-US" b="1">
                <a:solidFill>
                  <a:schemeClr val="bg1"/>
                </a:solidFill>
                <a:sym typeface="+mn-ea"/>
              </a:rPr>
              <a:t>：设置或获取位于对象起始和结束标签内的</a:t>
            </a:r>
            <a:r>
              <a:rPr lang="en-US" altLang="zh-CN" b="1">
                <a:solidFill>
                  <a:schemeClr val="bg1"/>
                </a:solidFill>
                <a:sym typeface="+mn-ea"/>
              </a:rPr>
              <a:t>HTML</a:t>
            </a:r>
            <a:r>
              <a:rPr lang="zh-CN" altLang="en-US" b="1">
                <a:solidFill>
                  <a:schemeClr val="bg1"/>
                </a:solidFill>
                <a:sym typeface="+mn-ea"/>
              </a:rPr>
              <a:t>。</a:t>
            </a:r>
            <a:endParaRPr lang="zh-CN" altLang="en-US" b="1">
              <a:solidFill>
                <a:schemeClr val="bg1"/>
              </a:solidFill>
              <a:sym typeface="+mn-ea"/>
            </a:endParaRPr>
          </a:p>
        </p:txBody>
      </p:sp>
      <p:pic>
        <p:nvPicPr>
          <p:cNvPr id="2" name="图片 1"/>
          <p:cNvPicPr>
            <a:picLocks noChangeAspect="1"/>
          </p:cNvPicPr>
          <p:nvPr/>
        </p:nvPicPr>
        <p:blipFill>
          <a:blip r:embed="rId1"/>
          <a:stretch>
            <a:fillRect/>
          </a:stretch>
        </p:blipFill>
        <p:spPr>
          <a:xfrm>
            <a:off x="9163685" y="217170"/>
            <a:ext cx="2768600" cy="1798320"/>
          </a:xfrm>
          <a:prstGeom prst="rect">
            <a:avLst/>
          </a:prstGeom>
        </p:spPr>
      </p:pic>
      <p:sp>
        <p:nvSpPr>
          <p:cNvPr id="5" name="文本框 4"/>
          <p:cNvSpPr txBox="1"/>
          <p:nvPr/>
        </p:nvSpPr>
        <p:spPr>
          <a:xfrm>
            <a:off x="7386955" y="2847975"/>
            <a:ext cx="4486275" cy="1753235"/>
          </a:xfrm>
          <a:prstGeom prst="rect">
            <a:avLst/>
          </a:prstGeom>
          <a:solidFill>
            <a:schemeClr val="accent1">
              <a:lumMod val="60000"/>
              <a:lumOff val="40000"/>
            </a:schemeClr>
          </a:solidFill>
        </p:spPr>
        <p:txBody>
          <a:bodyPr wrap="square" rtlCol="0">
            <a:spAutoFit/>
          </a:bodyPr>
          <a:p>
            <a:r>
              <a:rPr lang="zh-CN" altLang="en-US" b="1"/>
              <a:t>例如：有一个</a:t>
            </a:r>
            <a:r>
              <a:rPr lang="en-US" altLang="zh-CN" b="1"/>
              <a:t>table</a:t>
            </a:r>
            <a:r>
              <a:rPr lang="zh-CN" altLang="en-US" b="1"/>
              <a:t>的</a:t>
            </a:r>
            <a:r>
              <a:rPr lang="en-US" altLang="zh-CN" b="1"/>
              <a:t>id=“t1”;</a:t>
            </a:r>
            <a:endParaRPr lang="zh-CN" altLang="en-US" b="1"/>
          </a:p>
          <a:p>
            <a:r>
              <a:rPr lang="en-US" altLang="zh-CN" b="1"/>
              <a:t>var t = document.getElementById(“t1”);</a:t>
            </a:r>
            <a:endParaRPr lang="en-US" altLang="zh-CN" b="1"/>
          </a:p>
          <a:p>
            <a:r>
              <a:rPr lang="en-US" altLang="zh-CN" b="1"/>
              <a:t>t.nodeName;</a:t>
            </a:r>
            <a:endParaRPr lang="en-US" altLang="zh-CN" b="1"/>
          </a:p>
          <a:p>
            <a:r>
              <a:rPr lang="zh-CN" altLang="en-US" b="1"/>
              <a:t>返回：</a:t>
            </a:r>
            <a:r>
              <a:rPr lang="en-US" altLang="zh-CN" b="1"/>
              <a:t>“TABLE”</a:t>
            </a:r>
            <a:endParaRPr lang="en-US" altLang="zh-CN" b="1"/>
          </a:p>
          <a:p>
            <a:r>
              <a:rPr lang="en-US" altLang="zh-CN" b="1"/>
              <a:t>t.nodeType;</a:t>
            </a:r>
            <a:endParaRPr lang="en-US" altLang="zh-CN" b="1"/>
          </a:p>
          <a:p>
            <a:r>
              <a:rPr lang="zh-CN" altLang="en-US" b="1"/>
              <a:t>返回：</a:t>
            </a:r>
            <a:r>
              <a:rPr lang="en-US" altLang="zh-CN" b="1"/>
              <a:t>1</a:t>
            </a:r>
            <a:r>
              <a:rPr lang="en-US" altLang="zh-CN"/>
              <a:t>	</a:t>
            </a:r>
            <a:endParaRPr lang="en-US" altLang="zh-CN"/>
          </a:p>
        </p:txBody>
      </p:sp>
      <p:sp>
        <p:nvSpPr>
          <p:cNvPr id="6" name="文本框 5"/>
          <p:cNvSpPr txBox="1"/>
          <p:nvPr/>
        </p:nvSpPr>
        <p:spPr>
          <a:xfrm>
            <a:off x="7387590" y="4848225"/>
            <a:ext cx="4485640" cy="1076325"/>
          </a:xfrm>
          <a:prstGeom prst="rect">
            <a:avLst/>
          </a:prstGeom>
          <a:solidFill>
            <a:schemeClr val="accent1">
              <a:lumMod val="40000"/>
              <a:lumOff val="60000"/>
            </a:schemeClr>
          </a:solidFill>
        </p:spPr>
        <p:txBody>
          <a:bodyPr wrap="square" rtlCol="0">
            <a:spAutoFit/>
          </a:bodyPr>
          <a:p>
            <a:r>
              <a:rPr lang="zh-CN" altLang="en-US" sz="1600" b="1"/>
              <a:t>区别：</a:t>
            </a:r>
            <a:endParaRPr lang="zh-CN" altLang="en-US" sz="1600" b="1"/>
          </a:p>
          <a:p>
            <a:r>
              <a:rPr lang="en-US" altLang="zh-CN" sz="1600" b="1"/>
              <a:t>1</a:t>
            </a:r>
            <a:r>
              <a:rPr lang="zh-CN" altLang="en-US" sz="1600" b="1"/>
              <a:t>、</a:t>
            </a:r>
            <a:r>
              <a:rPr lang="en-US" altLang="zh-CN" sz="1600" b="1"/>
              <a:t>innerText</a:t>
            </a:r>
            <a:r>
              <a:rPr lang="zh-CN" altLang="en-US" sz="1600" b="1"/>
              <a:t>获取标签的文本信息，不包括标签。</a:t>
            </a:r>
            <a:endParaRPr lang="zh-CN" altLang="en-US" sz="1600" b="1"/>
          </a:p>
          <a:p>
            <a:r>
              <a:rPr lang="en-US" altLang="zh-CN" sz="1600" b="1"/>
              <a:t>2</a:t>
            </a:r>
            <a:r>
              <a:rPr lang="zh-CN" altLang="en-US" sz="1600" b="1"/>
              <a:t>、</a:t>
            </a:r>
            <a:r>
              <a:rPr lang="en-US" altLang="zh-CN" sz="1600" b="1"/>
              <a:t>innerHTML</a:t>
            </a:r>
            <a:r>
              <a:rPr lang="zh-CN" altLang="en-US" sz="1600" b="1"/>
              <a:t>获取标签内的所有文本信息，包括此标签下的标签。</a:t>
            </a:r>
            <a:endParaRPr lang="zh-CN" altLang="en-US" sz="1600" b="1"/>
          </a:p>
        </p:txBody>
      </p:sp>
      <p:pic>
        <p:nvPicPr>
          <p:cNvPr id="7" name="图片 6"/>
          <p:cNvPicPr>
            <a:picLocks noChangeAspect="1"/>
          </p:cNvPicPr>
          <p:nvPr/>
        </p:nvPicPr>
        <p:blipFill>
          <a:blip r:embed="rId2"/>
          <a:srcRect r="7096" b="9250"/>
          <a:stretch>
            <a:fillRect/>
          </a:stretch>
        </p:blipFill>
        <p:spPr>
          <a:xfrm>
            <a:off x="243205" y="4469765"/>
            <a:ext cx="2618740" cy="1121410"/>
          </a:xfrm>
          <a:prstGeom prst="rect">
            <a:avLst/>
          </a:prstGeom>
        </p:spPr>
      </p:pic>
      <p:cxnSp>
        <p:nvCxnSpPr>
          <p:cNvPr id="9" name="肘形连接符 8"/>
          <p:cNvCxnSpPr>
            <a:stCxn id="6" idx="2"/>
            <a:endCxn id="7" idx="2"/>
          </p:cNvCxnSpPr>
          <p:nvPr/>
        </p:nvCxnSpPr>
        <p:spPr>
          <a:xfrm rot="5400000" flipH="1">
            <a:off x="5424805" y="1718310"/>
            <a:ext cx="333375" cy="8077835"/>
          </a:xfrm>
          <a:prstGeom prst="bentConnector3">
            <a:avLst>
              <a:gd name="adj1" fmla="val -71429"/>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17780"/>
            <a:ext cx="12027535" cy="6462395"/>
          </a:xfrm>
          <a:prstGeom prst="rect">
            <a:avLst/>
          </a:prstGeom>
          <a:noFill/>
        </p:spPr>
        <p:txBody>
          <a:bodyPr wrap="square" rtlCol="0">
            <a:spAutoFit/>
          </a:bodyPr>
          <a:p>
            <a:r>
              <a:rPr lang="en-US" altLang="zh-CN" b="1">
                <a:sym typeface="+mn-ea"/>
              </a:rPr>
              <a:t>			</a:t>
            </a:r>
            <a:r>
              <a:rPr lang="en-US" altLang="zh-CN" b="1">
                <a:solidFill>
                  <a:schemeClr val="bg1"/>
                </a:solidFill>
                <a:sym typeface="+mn-ea"/>
              </a:rPr>
              <a:t>getAttribute(“xx”)</a:t>
            </a:r>
            <a:r>
              <a:rPr lang="zh-CN" altLang="en-US" b="1">
                <a:solidFill>
                  <a:schemeClr val="bg1"/>
                </a:solidFill>
                <a:sym typeface="+mn-ea"/>
              </a:rPr>
              <a:t>方法：根据属性名称获取属性的值（注意：获取的是标签内部的属性）。</a:t>
            </a:r>
            <a:r>
              <a:rPr lang="en-US" altLang="zh-CN" b="1">
                <a:solidFill>
                  <a:schemeClr val="bg1"/>
                </a:solidFill>
                <a:sym typeface="+mn-ea"/>
              </a:rPr>
              <a:t>			setAttribute(“</a:t>
            </a:r>
            <a:r>
              <a:rPr lang="zh-CN" altLang="en-US" b="1">
                <a:solidFill>
                  <a:schemeClr val="bg1"/>
                </a:solidFill>
                <a:sym typeface="+mn-ea"/>
              </a:rPr>
              <a:t>属性名称</a:t>
            </a:r>
            <a:r>
              <a:rPr lang="en-US" altLang="zh-CN" b="1">
                <a:solidFill>
                  <a:schemeClr val="bg1"/>
                </a:solidFill>
                <a:sym typeface="+mn-ea"/>
              </a:rPr>
              <a:t>” , “</a:t>
            </a:r>
            <a:r>
              <a:rPr lang="zh-CN" altLang="en-US" b="1">
                <a:solidFill>
                  <a:schemeClr val="bg1"/>
                </a:solidFill>
                <a:sym typeface="+mn-ea"/>
              </a:rPr>
              <a:t>设置的属性值</a:t>
            </a:r>
            <a:r>
              <a:rPr lang="en-US" altLang="zh-CN" b="1">
                <a:solidFill>
                  <a:schemeClr val="bg1"/>
                </a:solidFill>
                <a:sym typeface="+mn-ea"/>
              </a:rPr>
              <a:t>”) </a:t>
            </a:r>
            <a:r>
              <a:rPr lang="zh-CN" altLang="en-US" b="1">
                <a:solidFill>
                  <a:schemeClr val="bg1"/>
                </a:solidFill>
                <a:sym typeface="+mn-ea"/>
              </a:rPr>
              <a:t>方法：根据属性名称修改属性的值。</a:t>
            </a:r>
            <a:endParaRPr lang="zh-CN" altLang="en-US" b="1">
              <a:solidFill>
                <a:schemeClr val="bg1"/>
              </a:solidFill>
              <a:sym typeface="+mn-ea"/>
            </a:endParaRPr>
          </a:p>
          <a:p>
            <a:r>
              <a:rPr lang="en-US" altLang="zh-CN" b="1">
                <a:solidFill>
                  <a:schemeClr val="bg1"/>
                </a:solidFill>
                <a:sym typeface="+mn-ea"/>
              </a:rPr>
              <a:t>			removeAttribute()</a:t>
            </a:r>
            <a:r>
              <a:rPr lang="zh-CN" altLang="en-US" b="1">
                <a:solidFill>
                  <a:schemeClr val="bg1"/>
                </a:solidFill>
                <a:sym typeface="+mn-ea"/>
              </a:rPr>
              <a:t>：根据属性名称去除相关属性。</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元素节点的样式：</a:t>
            </a:r>
            <a:endParaRPr lang="zh-CN" altLang="en-US" b="1">
              <a:solidFill>
                <a:schemeClr val="bg1"/>
              </a:solidFill>
              <a:sym typeface="+mn-ea"/>
            </a:endParaRPr>
          </a:p>
          <a:p>
            <a:r>
              <a:rPr lang="en-US" altLang="zh-CN" b="1">
                <a:solidFill>
                  <a:schemeClr val="bg1"/>
                </a:solidFill>
                <a:sym typeface="+mn-ea"/>
              </a:rPr>
              <a:t>			style</a:t>
            </a:r>
            <a:r>
              <a:rPr lang="zh-CN" altLang="en-US" b="1">
                <a:solidFill>
                  <a:schemeClr val="bg1"/>
                </a:solidFill>
                <a:sym typeface="+mn-ea"/>
              </a:rPr>
              <a:t>属性：修改节点</a:t>
            </a:r>
            <a:r>
              <a:rPr lang="en-US" altLang="zh-CN" b="1">
                <a:solidFill>
                  <a:schemeClr val="bg1"/>
                </a:solidFill>
                <a:sym typeface="+mn-ea"/>
              </a:rPr>
              <a:t>style</a:t>
            </a:r>
            <a:r>
              <a:rPr lang="zh-CN" altLang="en-US" b="1">
                <a:solidFill>
                  <a:schemeClr val="bg1"/>
                </a:solidFill>
                <a:sym typeface="+mn-ea"/>
              </a:rPr>
              <a:t>中的属性值</a:t>
            </a:r>
            <a:endParaRPr lang="zh-CN" altLang="en-US" b="1">
              <a:solidFill>
                <a:schemeClr val="bg1"/>
              </a:solidFill>
              <a:sym typeface="+mn-ea"/>
            </a:endParaRPr>
          </a:p>
          <a:p>
            <a:r>
              <a:rPr lang="en-US" altLang="zh-CN" b="1">
                <a:solidFill>
                  <a:schemeClr val="bg1"/>
                </a:solidFill>
                <a:sym typeface="+mn-ea"/>
              </a:rPr>
              <a:t>			—node.style.color:	—node.style.fontSize:	</a:t>
            </a:r>
            <a:endParaRPr lang="en-US" altLang="zh-CN" b="1">
              <a:solidFill>
                <a:schemeClr val="bg1"/>
              </a:solidFill>
              <a:sym typeface="+mn-ea"/>
            </a:endParaRPr>
          </a:p>
          <a:p>
            <a:r>
              <a:rPr lang="en-US" altLang="zh-CN" b="1">
                <a:solidFill>
                  <a:schemeClr val="bg1"/>
                </a:solidFill>
                <a:sym typeface="+mn-ea"/>
              </a:rPr>
              <a:t>			className</a:t>
            </a:r>
            <a:r>
              <a:rPr lang="zh-CN" altLang="en-US" b="1">
                <a:solidFill>
                  <a:schemeClr val="bg1"/>
                </a:solidFill>
                <a:sym typeface="+mn-ea"/>
              </a:rPr>
              <a:t>属性：修改元素的</a:t>
            </a:r>
            <a:r>
              <a:rPr lang="en-US" altLang="zh-CN" b="1">
                <a:solidFill>
                  <a:schemeClr val="bg1"/>
                </a:solidFill>
                <a:sym typeface="+mn-ea"/>
              </a:rPr>
              <a:t>class</a:t>
            </a:r>
            <a:r>
              <a:rPr lang="zh-CN" altLang="en-US" b="1">
                <a:solidFill>
                  <a:schemeClr val="bg1"/>
                </a:solidFill>
                <a:sym typeface="+mn-ea"/>
              </a:rPr>
              <a:t>属性。</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查询节点：如果需要操作</a:t>
            </a:r>
            <a:r>
              <a:rPr lang="en-US" altLang="zh-CN" b="1">
                <a:solidFill>
                  <a:schemeClr val="bg1"/>
                </a:solidFill>
                <a:sym typeface="+mn-ea"/>
              </a:rPr>
              <a:t>HTML</a:t>
            </a:r>
            <a:r>
              <a:rPr lang="zh-CN" altLang="en-US" b="1">
                <a:solidFill>
                  <a:schemeClr val="bg1"/>
                </a:solidFill>
                <a:sym typeface="+mn-ea"/>
              </a:rPr>
              <a:t>元素，必须首先要找到该元素。</a:t>
            </a:r>
            <a:r>
              <a:rPr lang="en-US" altLang="zh-CN" b="1">
                <a:solidFill>
                  <a:schemeClr val="bg1"/>
                </a:solidFill>
                <a:sym typeface="+mn-ea"/>
              </a:rPr>
              <a:t>	</a:t>
            </a:r>
            <a:r>
              <a:rPr lang="zh-CN" altLang="en-US" b="1">
                <a:solidFill>
                  <a:schemeClr val="bg1"/>
                </a:solidFill>
                <a:sym typeface="+mn-ea"/>
              </a:rPr>
              <a:t>有四种方式：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通过</a:t>
            </a:r>
            <a:r>
              <a:rPr lang="en-US" altLang="zh-CN" b="1">
                <a:solidFill>
                  <a:schemeClr val="bg1"/>
                </a:solidFill>
                <a:sym typeface="+mn-ea"/>
              </a:rPr>
              <a:t>id</a:t>
            </a:r>
            <a:r>
              <a:rPr lang="zh-CN" altLang="en-US" b="1">
                <a:solidFill>
                  <a:schemeClr val="bg1"/>
                </a:solidFill>
                <a:sym typeface="+mn-ea"/>
              </a:rPr>
              <a:t>查询：通过指定的</a:t>
            </a:r>
            <a:r>
              <a:rPr lang="en-US" altLang="zh-CN" b="1">
                <a:solidFill>
                  <a:schemeClr val="bg1"/>
                </a:solidFill>
                <a:sym typeface="+mn-ea"/>
              </a:rPr>
              <a:t>ID</a:t>
            </a:r>
            <a:r>
              <a:rPr lang="zh-CN" altLang="en-US" b="1">
                <a:solidFill>
                  <a:schemeClr val="bg1"/>
                </a:solidFill>
                <a:sym typeface="+mn-ea"/>
              </a:rPr>
              <a:t>来返回元素节点，忽略文档的结构，查找的是整个</a:t>
            </a:r>
            <a:r>
              <a:rPr lang="en-US" altLang="zh-CN" b="1">
                <a:solidFill>
                  <a:schemeClr val="bg1"/>
                </a:solidFill>
                <a:sym typeface="+mn-ea"/>
              </a:rPr>
              <a:t>HTML</a:t>
            </a:r>
            <a:r>
              <a:rPr lang="zh-CN" altLang="en-US" b="1">
                <a:solidFill>
                  <a:schemeClr val="bg1"/>
                </a:solidFill>
                <a:sym typeface="+mn-ea"/>
              </a:rPr>
              <a:t>文档</a:t>
            </a:r>
            <a:r>
              <a:rPr lang="en-US" altLang="zh-CN" b="1">
                <a:solidFill>
                  <a:schemeClr val="bg1"/>
                </a:solidFill>
                <a:sym typeface="+mn-ea"/>
              </a:rPr>
              <a:t>			</a:t>
            </a:r>
            <a:r>
              <a:rPr lang="zh-CN" altLang="en-US" b="1">
                <a:solidFill>
                  <a:schemeClr val="bg1"/>
                </a:solidFill>
                <a:sym typeface="+mn-ea"/>
              </a:rPr>
              <a:t>中的任何</a:t>
            </a:r>
            <a:r>
              <a:rPr lang="en-US" altLang="zh-CN" b="1">
                <a:solidFill>
                  <a:schemeClr val="bg1"/>
                </a:solidFill>
                <a:sym typeface="+mn-ea"/>
              </a:rPr>
              <a:t>HTML</a:t>
            </a:r>
            <a:r>
              <a:rPr lang="zh-CN" altLang="en-US" b="1">
                <a:solidFill>
                  <a:schemeClr val="bg1"/>
                </a:solidFill>
                <a:sym typeface="+mn-ea"/>
              </a:rPr>
              <a:t>元素，如果</a:t>
            </a:r>
            <a:r>
              <a:rPr lang="en-US" altLang="zh-CN" b="1">
                <a:solidFill>
                  <a:schemeClr val="bg1"/>
                </a:solidFill>
                <a:sym typeface="+mn-ea"/>
              </a:rPr>
              <a:t>ID</a:t>
            </a:r>
            <a:r>
              <a:rPr lang="zh-CN" altLang="en-US" b="1">
                <a:solidFill>
                  <a:schemeClr val="bg1"/>
                </a:solidFill>
                <a:sym typeface="+mn-ea"/>
              </a:rPr>
              <a:t>错误，则返回的是</a:t>
            </a:r>
            <a:r>
              <a:rPr lang="en-US" altLang="zh-CN" b="1">
                <a:solidFill>
                  <a:schemeClr val="bg1"/>
                </a:solidFill>
                <a:sym typeface="+mn-ea"/>
              </a:rPr>
              <a:t>null</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document.getElementById(“xxx”);</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通过层次（节点关系）查询：</a:t>
            </a:r>
            <a:endParaRPr lang="zh-CN" altLang="en-US" b="1">
              <a:solidFill>
                <a:schemeClr val="bg1"/>
              </a:solidFill>
              <a:sym typeface="+mn-ea"/>
            </a:endParaRPr>
          </a:p>
          <a:p>
            <a:r>
              <a:rPr lang="en-US" altLang="zh-CN" b="1">
                <a:solidFill>
                  <a:schemeClr val="bg1"/>
                </a:solidFill>
                <a:sym typeface="+mn-ea"/>
              </a:rPr>
              <a:t>				parentNode</a:t>
            </a:r>
            <a:r>
              <a:rPr lang="zh-CN" altLang="en-US" b="1">
                <a:solidFill>
                  <a:schemeClr val="bg1"/>
                </a:solidFill>
                <a:sym typeface="+mn-ea"/>
              </a:rPr>
              <a:t>：遵循文档的上下结构，查找单个父节点。</a:t>
            </a:r>
            <a:endParaRPr lang="zh-CN" altLang="en-US" b="1">
              <a:solidFill>
                <a:schemeClr val="bg1"/>
              </a:solidFill>
              <a:sym typeface="+mn-ea"/>
            </a:endParaRPr>
          </a:p>
          <a:p>
            <a:r>
              <a:rPr lang="en-US" altLang="zh-CN" b="1">
                <a:solidFill>
                  <a:schemeClr val="bg1"/>
                </a:solidFill>
                <a:sym typeface="+mn-ea"/>
              </a:rPr>
              <a:t>				childNodes</a:t>
            </a:r>
            <a:r>
              <a:rPr lang="zh-CN" altLang="en-US" b="1">
                <a:solidFill>
                  <a:schemeClr val="bg1"/>
                </a:solidFill>
                <a:sym typeface="+mn-ea"/>
              </a:rPr>
              <a:t>：遵循文档的上下文结构，查找多个子节点。</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通过标签名称查询</a:t>
            </a:r>
            <a:r>
              <a:rPr lang="en-US" altLang="zh-CN" b="1">
                <a:solidFill>
                  <a:schemeClr val="bg1"/>
                </a:solidFill>
                <a:sym typeface="+mn-ea"/>
              </a:rPr>
              <a:t>:</a:t>
            </a:r>
            <a:r>
              <a:rPr lang="zh-CN" altLang="en-US" b="1">
                <a:solidFill>
                  <a:schemeClr val="bg1"/>
                </a:solidFill>
                <a:sym typeface="+mn-ea"/>
              </a:rPr>
              <a:t>根据制定的标签名称返回所有的元素，忽略文档的结构，查找整个</a:t>
            </a:r>
            <a:r>
              <a:rPr lang="en-US" altLang="zh-CN" b="1">
                <a:solidFill>
                  <a:schemeClr val="bg1"/>
                </a:solidFill>
                <a:sym typeface="+mn-ea"/>
              </a:rPr>
              <a:t>			HTML</a:t>
            </a:r>
            <a:r>
              <a:rPr lang="zh-CN" altLang="en-US" b="1">
                <a:solidFill>
                  <a:schemeClr val="bg1"/>
                </a:solidFill>
                <a:sym typeface="+mn-ea"/>
              </a:rPr>
              <a:t>文档中的所有元素，若标签名错误，返回长度</a:t>
            </a:r>
            <a:r>
              <a:rPr lang="en-US" altLang="zh-CN" b="1">
                <a:solidFill>
                  <a:schemeClr val="bg1"/>
                </a:solidFill>
                <a:sym typeface="+mn-ea"/>
              </a:rPr>
              <a:t>0</a:t>
            </a:r>
            <a:r>
              <a:rPr lang="zh-CN" altLang="en-US" b="1">
                <a:solidFill>
                  <a:schemeClr val="bg1"/>
                </a:solidFill>
                <a:sym typeface="+mn-ea"/>
              </a:rPr>
              <a:t>的节点数组。</a:t>
            </a:r>
            <a:endParaRPr lang="zh-CN" altLang="en-US" b="1">
              <a:solidFill>
                <a:schemeClr val="bg1"/>
              </a:solidFill>
              <a:sym typeface="+mn-ea"/>
            </a:endParaRPr>
          </a:p>
          <a:p>
            <a:r>
              <a:rPr lang="en-US" altLang="zh-CN" b="1">
                <a:solidFill>
                  <a:schemeClr val="bg1"/>
                </a:solidFill>
                <a:sym typeface="+mn-ea"/>
              </a:rPr>
              <a:t>				document.getEelementByTagName(“xxx”);</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通过</a:t>
            </a:r>
            <a:r>
              <a:rPr lang="en-US" altLang="zh-CN" b="1">
                <a:solidFill>
                  <a:schemeClr val="bg1"/>
                </a:solidFill>
                <a:sym typeface="+mn-ea"/>
              </a:rPr>
              <a:t>name</a:t>
            </a:r>
            <a:r>
              <a:rPr lang="zh-CN" altLang="en-US" b="1">
                <a:solidFill>
                  <a:schemeClr val="bg1"/>
                </a:solidFill>
                <a:sym typeface="+mn-ea"/>
              </a:rPr>
              <a:t>属性查询</a:t>
            </a:r>
            <a:r>
              <a:rPr lang="en-US" altLang="zh-CN" b="1">
                <a:solidFill>
                  <a:schemeClr val="bg1"/>
                </a:solidFill>
                <a:sym typeface="+mn-ea"/>
              </a:rPr>
              <a:t>:</a:t>
            </a:r>
            <a:r>
              <a:rPr lang="zh-CN" altLang="en-US" b="1">
                <a:solidFill>
                  <a:schemeClr val="bg1"/>
                </a:solidFill>
                <a:sym typeface="+mn-ea"/>
              </a:rPr>
              <a:t>根据标签的</a:t>
            </a:r>
            <a:r>
              <a:rPr lang="en-US" altLang="zh-CN" b="1">
                <a:solidFill>
                  <a:schemeClr val="bg1"/>
                </a:solidFill>
                <a:sym typeface="+mn-ea"/>
              </a:rPr>
              <a:t>name</a:t>
            </a:r>
            <a:r>
              <a:rPr lang="zh-CN" altLang="en-US" b="1">
                <a:solidFill>
                  <a:schemeClr val="bg1"/>
                </a:solidFill>
                <a:sym typeface="+mn-ea"/>
              </a:rPr>
              <a:t>属性的值来进行查询 ，</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常用于表单中。</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document.getElementByName();</a:t>
            </a:r>
            <a:r>
              <a:rPr lang="en-US" altLang="zh-CN" b="1">
                <a:sym typeface="+mn-ea"/>
              </a:rPr>
              <a:t>	</a:t>
            </a:r>
            <a:endParaRPr lang="zh-CN" altLang="en-US" b="1">
              <a:sym typeface="+mn-ea"/>
            </a:endParaRPr>
          </a:p>
          <a:p>
            <a:endParaRPr lang="zh-CN" altLang="en-US" b="1">
              <a:sym typeface="+mn-ea"/>
            </a:endParaRPr>
          </a:p>
          <a:p>
            <a:r>
              <a:rPr lang="zh-CN" altLang="en-US" b="1">
                <a:solidFill>
                  <a:srgbClr val="FF0000"/>
                </a:solidFill>
                <a:sym typeface="+mn-ea"/>
              </a:rPr>
              <a:t>其他知识：</a:t>
            </a:r>
            <a:r>
              <a:rPr lang="en-US" altLang="zh-CN" b="1">
                <a:solidFill>
                  <a:srgbClr val="FF0000"/>
                </a:solidFill>
                <a:sym typeface="+mn-ea"/>
              </a:rPr>
              <a:t>onload</a:t>
            </a:r>
            <a:r>
              <a:rPr lang="zh-CN" altLang="en-US" b="1">
                <a:solidFill>
                  <a:srgbClr val="FF0000"/>
                </a:solidFill>
                <a:sym typeface="+mn-ea"/>
              </a:rPr>
              <a:t>属性</a:t>
            </a:r>
            <a:r>
              <a:rPr lang="en-US" altLang="zh-CN" b="1">
                <a:solidFill>
                  <a:srgbClr val="FF0000"/>
                </a:solidFill>
                <a:sym typeface="+mn-ea"/>
              </a:rPr>
              <a:t>:</a:t>
            </a:r>
            <a:r>
              <a:rPr lang="zh-CN" altLang="en-US" b="1">
                <a:solidFill>
                  <a:srgbClr val="FF0000"/>
                </a:solidFill>
                <a:sym typeface="+mn-ea"/>
              </a:rPr>
              <a:t>页面加载完之后立即执行一段</a:t>
            </a:r>
            <a:r>
              <a:rPr lang="en-US" altLang="zh-CN" b="1">
                <a:solidFill>
                  <a:srgbClr val="FF0000"/>
                </a:solidFill>
                <a:sym typeface="+mn-ea"/>
              </a:rPr>
              <a:t>JavaScript</a:t>
            </a:r>
            <a:r>
              <a:rPr lang="zh-CN" altLang="en-US" b="1">
                <a:solidFill>
                  <a:srgbClr val="FF0000"/>
                </a:solidFill>
                <a:sym typeface="+mn-ea"/>
              </a:rPr>
              <a:t>，一般用于</a:t>
            </a:r>
            <a:r>
              <a:rPr lang="en-US" altLang="zh-CN" b="1">
                <a:solidFill>
                  <a:srgbClr val="FF0000"/>
                </a:solidFill>
                <a:sym typeface="+mn-ea"/>
              </a:rPr>
              <a:t>body</a:t>
            </a:r>
            <a:r>
              <a:rPr lang="zh-CN" altLang="en-US" b="1">
                <a:solidFill>
                  <a:srgbClr val="FF0000"/>
                </a:solidFill>
                <a:sym typeface="+mn-ea"/>
              </a:rPr>
              <a:t>中</a:t>
            </a:r>
            <a:endParaRPr lang="zh-CN" altLang="en-US" b="1">
              <a:solidFill>
                <a:srgbClr val="FF0000"/>
              </a:solidFill>
              <a:sym typeface="+mn-ea"/>
            </a:endParaRPr>
          </a:p>
          <a:p>
            <a:r>
              <a:rPr lang="en-US" altLang="zh-CN" b="1">
                <a:solidFill>
                  <a:srgbClr val="FF0000"/>
                </a:solidFill>
                <a:sym typeface="+mn-ea"/>
              </a:rPr>
              <a:t>	</a:t>
            </a:r>
            <a:r>
              <a:rPr lang="zh-CN" altLang="en-US" b="1">
                <a:solidFill>
                  <a:srgbClr val="FF0000"/>
                </a:solidFill>
                <a:sym typeface="+mn-ea"/>
              </a:rPr>
              <a:t>例如：</a:t>
            </a:r>
            <a:r>
              <a:rPr lang="en-US" altLang="zh-CN" b="1">
                <a:solidFill>
                  <a:srgbClr val="FF0000"/>
                </a:solidFill>
                <a:sym typeface="+mn-ea"/>
              </a:rPr>
              <a:t>&lt;body onload = “start()”&gt;</a:t>
            </a:r>
            <a:endParaRPr lang="zh-CN" altLang="en-US" b="1">
              <a:sym typeface="+mn-ea"/>
            </a:endParaRPr>
          </a:p>
        </p:txBody>
      </p:sp>
      <p:pic>
        <p:nvPicPr>
          <p:cNvPr id="2" name="图片 1"/>
          <p:cNvPicPr>
            <a:picLocks noChangeAspect="1"/>
          </p:cNvPicPr>
          <p:nvPr/>
        </p:nvPicPr>
        <p:blipFill>
          <a:blip r:embed="rId1"/>
          <a:stretch>
            <a:fillRect/>
          </a:stretch>
        </p:blipFill>
        <p:spPr>
          <a:xfrm>
            <a:off x="9883775" y="2466975"/>
            <a:ext cx="1974215" cy="1394460"/>
          </a:xfrm>
          <a:prstGeom prst="rect">
            <a:avLst/>
          </a:prstGeom>
        </p:spPr>
      </p:pic>
      <p:cxnSp>
        <p:nvCxnSpPr>
          <p:cNvPr id="3" name="直接箭头连接符 2"/>
          <p:cNvCxnSpPr/>
          <p:nvPr/>
        </p:nvCxnSpPr>
        <p:spPr>
          <a:xfrm>
            <a:off x="6139180" y="3152775"/>
            <a:ext cx="3744595" cy="2349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8930005" y="5047615"/>
            <a:ext cx="2985770" cy="1544955"/>
          </a:xfrm>
          <a:prstGeom prst="rect">
            <a:avLst/>
          </a:prstGeom>
        </p:spPr>
      </p:pic>
      <p:cxnSp>
        <p:nvCxnSpPr>
          <p:cNvPr id="6" name="直接箭头连接符 5"/>
          <p:cNvCxnSpPr/>
          <p:nvPr/>
        </p:nvCxnSpPr>
        <p:spPr>
          <a:xfrm>
            <a:off x="5270500" y="5047615"/>
            <a:ext cx="3744595" cy="2349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4523105"/>
          </a:xfrm>
          <a:prstGeom prst="rect">
            <a:avLst/>
          </a:prstGeom>
          <a:noFill/>
        </p:spPr>
        <p:txBody>
          <a:bodyPr wrap="square" rtlCol="0">
            <a:spAutoFit/>
          </a:bodyPr>
          <a:p>
            <a:r>
              <a:rPr lang="en-US" altLang="zh-CN" b="1">
                <a:solidFill>
                  <a:schemeClr val="bg1"/>
                </a:solidFill>
                <a:sym typeface="+mn-ea"/>
              </a:rPr>
              <a:t>	</a:t>
            </a:r>
            <a:r>
              <a:rPr lang="zh-CN" altLang="en-US" b="1">
                <a:solidFill>
                  <a:schemeClr val="bg1"/>
                </a:solidFill>
                <a:sym typeface="+mn-ea"/>
              </a:rPr>
              <a:t>增加、删除：</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创建新节点：</a:t>
            </a:r>
            <a:endParaRPr lang="zh-CN" altLang="en-US" b="1">
              <a:solidFill>
                <a:schemeClr val="bg1"/>
              </a:solidFill>
              <a:sym typeface="+mn-ea"/>
            </a:endParaRPr>
          </a:p>
          <a:p>
            <a:r>
              <a:rPr lang="en-US" altLang="zh-CN" b="1">
                <a:solidFill>
                  <a:schemeClr val="bg1"/>
                </a:solidFill>
                <a:sym typeface="+mn-ea"/>
              </a:rPr>
              <a:t>			document.createElement(“elementName”);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返回新创建的节点</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添加新节点：</a:t>
            </a:r>
            <a:endParaRPr lang="zh-CN" altLang="en-US" b="1">
              <a:solidFill>
                <a:schemeClr val="bg1"/>
              </a:solidFill>
              <a:sym typeface="+mn-ea"/>
            </a:endParaRPr>
          </a:p>
          <a:p>
            <a:r>
              <a:rPr lang="en-US" altLang="zh-CN" b="1">
                <a:solidFill>
                  <a:schemeClr val="bg1"/>
                </a:solidFill>
                <a:sym typeface="+mn-ea"/>
              </a:rPr>
              <a:t>			—parentNode.appendChild(newNode):</a:t>
            </a:r>
            <a:r>
              <a:rPr lang="zh-CN" altLang="en-US" b="1">
                <a:solidFill>
                  <a:schemeClr val="bg1"/>
                </a:solidFill>
                <a:sym typeface="+mn-ea"/>
              </a:rPr>
              <a:t>追加，新节点作为父节点的最后一个子节点添加</a:t>
            </a:r>
            <a:endParaRPr lang="zh-CN" altLang="en-US" b="1">
              <a:solidFill>
                <a:schemeClr val="bg1"/>
              </a:solidFill>
              <a:sym typeface="+mn-ea"/>
            </a:endParaRPr>
          </a:p>
          <a:p>
            <a:r>
              <a:rPr lang="en-US" altLang="zh-CN" b="1">
                <a:solidFill>
                  <a:schemeClr val="bg1"/>
                </a:solidFill>
                <a:sym typeface="+mn-ea"/>
              </a:rPr>
              <a:t>			—parentNode.insertBefore(newNode,refNode):</a:t>
            </a:r>
            <a:r>
              <a:rPr lang="zh-CN" altLang="en-US" b="1">
                <a:solidFill>
                  <a:schemeClr val="bg1"/>
                </a:solidFill>
                <a:sym typeface="+mn-ea"/>
              </a:rPr>
              <a:t>新节点位于</a:t>
            </a:r>
            <a:r>
              <a:rPr lang="en-US" altLang="zh-CN" b="1">
                <a:solidFill>
                  <a:schemeClr val="bg1"/>
                </a:solidFill>
                <a:sym typeface="+mn-ea"/>
              </a:rPr>
              <a:t>refNode</a:t>
            </a:r>
            <a:r>
              <a:rPr lang="zh-CN" altLang="en-US" b="1">
                <a:solidFill>
                  <a:schemeClr val="bg1"/>
                </a:solidFill>
                <a:sym typeface="+mn-ea"/>
              </a:rPr>
              <a:t>节点之前添加。</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删除节点：删除某个子节点，</a:t>
            </a:r>
            <a:r>
              <a:rPr lang="en-US" altLang="zh-CN" b="1">
                <a:solidFill>
                  <a:schemeClr val="bg1"/>
                </a:solidFill>
                <a:sym typeface="+mn-ea"/>
              </a:rPr>
              <a:t>childNode</a:t>
            </a:r>
            <a:r>
              <a:rPr lang="zh-CN" altLang="en-US" b="1">
                <a:solidFill>
                  <a:schemeClr val="bg1"/>
                </a:solidFill>
                <a:sym typeface="+mn-ea"/>
              </a:rPr>
              <a:t>必须是</a:t>
            </a:r>
            <a:r>
              <a:rPr lang="en-US" altLang="zh-CN" b="1">
                <a:solidFill>
                  <a:schemeClr val="bg1"/>
                </a:solidFill>
                <a:sym typeface="+mn-ea"/>
              </a:rPr>
              <a:t>node</a:t>
            </a:r>
            <a:r>
              <a:rPr lang="zh-CN" altLang="en-US" b="1">
                <a:solidFill>
                  <a:schemeClr val="bg1"/>
                </a:solidFill>
                <a:sym typeface="+mn-ea"/>
              </a:rPr>
              <a:t>的子节点。</a:t>
            </a:r>
            <a:endParaRPr lang="zh-CN" altLang="en-US" b="1">
              <a:solidFill>
                <a:schemeClr val="bg1"/>
              </a:solidFill>
              <a:sym typeface="+mn-ea"/>
            </a:endParaRPr>
          </a:p>
          <a:p>
            <a:r>
              <a:rPr lang="en-US" altLang="zh-CN" b="1">
                <a:solidFill>
                  <a:schemeClr val="bg1"/>
                </a:solidFill>
                <a:sym typeface="+mn-ea"/>
              </a:rPr>
              <a:t>			node.removeChild(childNode);</a:t>
            </a:r>
            <a:endParaRPr lang="en-US" altLang="zh-CN" b="1">
              <a:solidFill>
                <a:schemeClr val="bg1"/>
              </a:solidFill>
              <a:sym typeface="+mn-ea"/>
            </a:endParaRPr>
          </a:p>
          <a:p>
            <a:endParaRPr lang="en-US" altLang="zh-CN" b="1">
              <a:solidFill>
                <a:schemeClr val="bg1"/>
              </a:solidFill>
              <a:sym typeface="+mn-ea"/>
            </a:endParaRPr>
          </a:p>
          <a:p>
            <a:r>
              <a:rPr lang="zh-CN" altLang="en-US" b="1">
                <a:solidFill>
                  <a:schemeClr val="bg1"/>
                </a:solidFill>
                <a:sym typeface="+mn-ea"/>
              </a:rPr>
              <a:t>三、自定义对象：自定义对象是一种特殊的数据类型，由属性和方法封装而成</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创建自定义对象：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直接创建对象：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使用构造器创建对象：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a:t>
            </a:r>
            <a:r>
              <a:rPr lang="en-US" altLang="zh-CN" b="1">
                <a:solidFill>
                  <a:schemeClr val="bg1"/>
                </a:solidFill>
                <a:sym typeface="+mn-ea"/>
              </a:rPr>
              <a:t>JSON</a:t>
            </a:r>
            <a:r>
              <a:rPr lang="zh-CN" altLang="en-US" b="1">
                <a:solidFill>
                  <a:schemeClr val="bg1"/>
                </a:solidFill>
                <a:sym typeface="+mn-ea"/>
              </a:rPr>
              <a:t>创建对象：</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pic>
        <p:nvPicPr>
          <p:cNvPr id="2" name="图片 1"/>
          <p:cNvPicPr>
            <a:picLocks noChangeAspect="1"/>
          </p:cNvPicPr>
          <p:nvPr/>
        </p:nvPicPr>
        <p:blipFill>
          <a:blip r:embed="rId1"/>
          <a:stretch>
            <a:fillRect/>
          </a:stretch>
        </p:blipFill>
        <p:spPr>
          <a:xfrm>
            <a:off x="8098155" y="2588895"/>
            <a:ext cx="2958465" cy="1311910"/>
          </a:xfrm>
          <a:prstGeom prst="rect">
            <a:avLst/>
          </a:prstGeom>
        </p:spPr>
      </p:pic>
      <p:cxnSp>
        <p:nvCxnSpPr>
          <p:cNvPr id="3" name="直接箭头连接符 2"/>
          <p:cNvCxnSpPr>
            <a:endCxn id="2" idx="1"/>
          </p:cNvCxnSpPr>
          <p:nvPr/>
        </p:nvCxnSpPr>
        <p:spPr>
          <a:xfrm flipV="1">
            <a:off x="3789045" y="3244850"/>
            <a:ext cx="4309110" cy="26098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8228965" y="4159885"/>
            <a:ext cx="2511425" cy="1699895"/>
          </a:xfrm>
          <a:prstGeom prst="rect">
            <a:avLst/>
          </a:prstGeom>
        </p:spPr>
      </p:pic>
      <p:cxnSp>
        <p:nvCxnSpPr>
          <p:cNvPr id="6" name="直接箭头连接符 5"/>
          <p:cNvCxnSpPr/>
          <p:nvPr/>
        </p:nvCxnSpPr>
        <p:spPr>
          <a:xfrm>
            <a:off x="4408170" y="3824605"/>
            <a:ext cx="3757930" cy="120523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2483485" y="5361940"/>
            <a:ext cx="4159250" cy="1440180"/>
          </a:xfrm>
          <a:prstGeom prst="rect">
            <a:avLst/>
          </a:prstGeom>
        </p:spPr>
      </p:pic>
      <p:cxnSp>
        <p:nvCxnSpPr>
          <p:cNvPr id="8" name="直接箭头连接符 7"/>
          <p:cNvCxnSpPr>
            <a:endCxn id="7" idx="0"/>
          </p:cNvCxnSpPr>
          <p:nvPr/>
        </p:nvCxnSpPr>
        <p:spPr>
          <a:xfrm>
            <a:off x="4147185" y="4114800"/>
            <a:ext cx="415925" cy="124714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4061460"/>
          </a:xfrm>
          <a:prstGeom prst="rect">
            <a:avLst/>
          </a:prstGeom>
          <a:noFill/>
        </p:spPr>
        <p:txBody>
          <a:bodyPr wrap="square" rtlCol="0">
            <a:spAutoFit/>
          </a:bodyPr>
          <a:p>
            <a:r>
              <a:rPr lang="zh-CN" altLang="en-US" sz="2400" b="1" u="sng">
                <a:solidFill>
                  <a:schemeClr val="accent1"/>
                </a:solidFill>
                <a:effectLst>
                  <a:outerShdw blurRad="38100" dist="25400" dir="5400000" algn="ctr" rotWithShape="0">
                    <a:srgbClr val="6E747A">
                      <a:alpha val="43000"/>
                    </a:srgbClr>
                  </a:outerShdw>
                </a:effectLst>
                <a:sym typeface="+mn-ea"/>
              </a:rPr>
              <a:t>JS中的事件：</a:t>
            </a:r>
            <a:endParaRPr lang="zh-CN" altLang="en-US" sz="2400" b="1" u="sng">
              <a:solidFill>
                <a:schemeClr val="accent1"/>
              </a:solidFill>
              <a:effectLst>
                <a:outerShdw blurRad="38100" dist="25400" dir="5400000" algn="ctr" rotWithShape="0">
                  <a:srgbClr val="6E747A">
                    <a:alpha val="43000"/>
                  </a:srgbClr>
                </a:outerShdw>
              </a:effectLst>
              <a:sym typeface="+mn-ea"/>
            </a:endParaRPr>
          </a:p>
          <a:p>
            <a:pPr algn="l">
              <a:buNone/>
            </a:pPr>
            <a:r>
              <a:rPr lang="en-US" altLang="zh-CN" sz="1800" b="1">
                <a:sym typeface="+mn-ea"/>
              </a:rPr>
              <a:t>	</a:t>
            </a:r>
            <a:r>
              <a:rPr lang="zh-CN" altLang="en-US" sz="1800" b="1">
                <a:solidFill>
                  <a:schemeClr val="bg1"/>
                </a:solidFill>
                <a:sym typeface="+mn-ea"/>
              </a:rPr>
              <a:t>事件：指页面元素状态改变，用户在操作鼠标或键盘时触发的动作。（鼠标事件，键盘事件，状态改变事件）</a:t>
            </a:r>
            <a:endParaRPr lang="zh-CN" altLang="en-US" sz="1800" b="1">
              <a:solidFill>
                <a:schemeClr val="bg1"/>
              </a:solidFill>
              <a:sym typeface="+mn-ea"/>
            </a:endParaRPr>
          </a:p>
          <a:p>
            <a:pPr algn="l">
              <a:buNone/>
            </a:pPr>
            <a:r>
              <a:rPr lang="en-US" altLang="zh-CN" sz="1800" b="1">
                <a:solidFill>
                  <a:schemeClr val="bg1"/>
                </a:solidFill>
                <a:sym typeface="+mn-ea"/>
              </a:rPr>
              <a:t>	event</a:t>
            </a:r>
            <a:r>
              <a:rPr lang="zh-CN" altLang="en-US" sz="1800" b="1">
                <a:solidFill>
                  <a:schemeClr val="bg1"/>
                </a:solidFill>
                <a:sym typeface="+mn-ea"/>
              </a:rPr>
              <a:t>对象：事件触发后将会产生一个</a:t>
            </a:r>
            <a:r>
              <a:rPr lang="en-US" altLang="zh-CN" sz="1800" b="1">
                <a:solidFill>
                  <a:schemeClr val="bg1"/>
                </a:solidFill>
                <a:sym typeface="+mn-ea"/>
              </a:rPr>
              <a:t>event</a:t>
            </a:r>
            <a:r>
              <a:rPr lang="zh-CN" altLang="en-US" sz="1800" b="1">
                <a:solidFill>
                  <a:schemeClr val="bg1"/>
                </a:solidFill>
                <a:sym typeface="+mn-ea"/>
              </a:rPr>
              <a:t>对象。</a:t>
            </a:r>
            <a:endParaRPr lang="zh-CN" altLang="en-US" sz="1800" b="1">
              <a:solidFill>
                <a:schemeClr val="bg1"/>
              </a:solidFill>
              <a:sym typeface="+mn-ea"/>
            </a:endParaRPr>
          </a:p>
          <a:p>
            <a:pPr algn="l">
              <a:buNone/>
            </a:pPr>
            <a:r>
              <a:rPr lang="en-US" altLang="zh-CN" sz="1800" b="1">
                <a:solidFill>
                  <a:schemeClr val="bg1"/>
                </a:solidFill>
                <a:sym typeface="+mn-ea"/>
              </a:rPr>
              <a:t>	</a:t>
            </a:r>
            <a:r>
              <a:rPr lang="zh-CN" altLang="en-US" sz="1800" b="1">
                <a:solidFill>
                  <a:schemeClr val="bg1"/>
                </a:solidFill>
                <a:sym typeface="+mn-ea"/>
              </a:rPr>
              <a:t>事件属性：通过一个事件属性，可以在某个事件发生时对某个元素进行某种操作。</a:t>
            </a:r>
            <a:endParaRPr lang="zh-CN" altLang="en-US" sz="1800" b="1">
              <a:solidFill>
                <a:schemeClr val="bg1"/>
              </a:solidFill>
              <a:sym typeface="+mn-ea"/>
            </a:endParaRPr>
          </a:p>
          <a:p>
            <a:pPr algn="l">
              <a:buNone/>
            </a:pPr>
            <a:r>
              <a:rPr lang="en-US" altLang="zh-CN" sz="1800" b="1">
                <a:solidFill>
                  <a:schemeClr val="bg1"/>
                </a:solidFill>
                <a:sym typeface="+mn-ea"/>
              </a:rPr>
              <a:t>		</a:t>
            </a:r>
            <a:r>
              <a:rPr lang="zh-CN" altLang="en-US" sz="1800" b="1">
                <a:solidFill>
                  <a:schemeClr val="bg1"/>
                </a:solidFill>
                <a:sym typeface="+mn-ea"/>
              </a:rPr>
              <a:t>鼠标事件：</a:t>
            </a:r>
            <a:endParaRPr lang="zh-CN" altLang="en-US" sz="1800" b="1">
              <a:solidFill>
                <a:schemeClr val="bg1"/>
              </a:solidFill>
              <a:sym typeface="+mn-ea"/>
            </a:endParaRPr>
          </a:p>
          <a:p>
            <a:pPr algn="l">
              <a:buNone/>
            </a:pPr>
            <a:r>
              <a:rPr lang="en-US" altLang="zh-CN" sz="1800" b="1">
                <a:solidFill>
                  <a:schemeClr val="bg1"/>
                </a:solidFill>
                <a:sym typeface="+mn-ea"/>
              </a:rPr>
              <a:t>			—onclick</a:t>
            </a:r>
            <a:r>
              <a:rPr lang="zh-CN" altLang="en-US" sz="1800" b="1">
                <a:solidFill>
                  <a:schemeClr val="bg1"/>
                </a:solidFill>
                <a:sym typeface="+mn-ea"/>
              </a:rPr>
              <a:t>：鼠标单击</a:t>
            </a:r>
            <a:r>
              <a:rPr lang="en-US" altLang="zh-CN" sz="1800" b="1">
                <a:solidFill>
                  <a:schemeClr val="bg1"/>
                </a:solidFill>
                <a:sym typeface="+mn-ea"/>
              </a:rPr>
              <a:t>			—ondblclick</a:t>
            </a:r>
            <a:r>
              <a:rPr lang="zh-CN" altLang="en-US" sz="1800" b="1">
                <a:solidFill>
                  <a:schemeClr val="bg1"/>
                </a:solidFill>
                <a:sym typeface="+mn-ea"/>
              </a:rPr>
              <a:t>：鼠标双击</a:t>
            </a:r>
            <a:endParaRPr lang="zh-CN" altLang="en-US" sz="1800" b="1">
              <a:solidFill>
                <a:schemeClr val="bg1"/>
              </a:solidFill>
              <a:sym typeface="+mn-ea"/>
            </a:endParaRPr>
          </a:p>
          <a:p>
            <a:pPr algn="l">
              <a:buNone/>
            </a:pPr>
            <a:r>
              <a:rPr lang="en-US" altLang="zh-CN" sz="1800" b="1">
                <a:solidFill>
                  <a:schemeClr val="bg1"/>
                </a:solidFill>
                <a:sym typeface="+mn-ea"/>
              </a:rPr>
              <a:t>			—onmousedown</a:t>
            </a:r>
            <a:r>
              <a:rPr lang="zh-CN" altLang="en-US" sz="1800" b="1">
                <a:solidFill>
                  <a:schemeClr val="bg1"/>
                </a:solidFill>
                <a:sym typeface="+mn-ea"/>
              </a:rPr>
              <a:t>：鼠标按下</a:t>
            </a:r>
            <a:r>
              <a:rPr lang="en-US" altLang="zh-CN" sz="1800" b="1">
                <a:solidFill>
                  <a:schemeClr val="bg1"/>
                </a:solidFill>
                <a:sym typeface="+mn-ea"/>
              </a:rPr>
              <a:t>		—onmouseup</a:t>
            </a:r>
            <a:r>
              <a:rPr lang="zh-CN" altLang="en-US" sz="1800" b="1">
                <a:solidFill>
                  <a:schemeClr val="bg1"/>
                </a:solidFill>
                <a:sym typeface="+mn-ea"/>
              </a:rPr>
              <a:t>：鼠标抬起</a:t>
            </a:r>
            <a:endParaRPr lang="zh-CN" altLang="en-US" sz="1800" b="1">
              <a:solidFill>
                <a:schemeClr val="bg1"/>
              </a:solidFill>
              <a:sym typeface="+mn-ea"/>
            </a:endParaRPr>
          </a:p>
          <a:p>
            <a:pPr algn="l">
              <a:buNone/>
            </a:pPr>
            <a:r>
              <a:rPr lang="en-US" altLang="zh-CN" sz="1800" b="1">
                <a:solidFill>
                  <a:schemeClr val="bg1"/>
                </a:solidFill>
                <a:sym typeface="+mn-ea"/>
              </a:rPr>
              <a:t>			—onmouseover</a:t>
            </a:r>
            <a:r>
              <a:rPr lang="zh-CN" altLang="en-US" sz="1800" b="1">
                <a:solidFill>
                  <a:schemeClr val="bg1"/>
                </a:solidFill>
                <a:sym typeface="+mn-ea"/>
              </a:rPr>
              <a:t>：鼠标悬浮</a:t>
            </a:r>
            <a:r>
              <a:rPr lang="en-US" altLang="zh-CN" sz="1800" b="1">
                <a:solidFill>
                  <a:schemeClr val="bg1"/>
                </a:solidFill>
                <a:sym typeface="+mn-ea"/>
              </a:rPr>
              <a:t>		—onmouseout</a:t>
            </a:r>
            <a:r>
              <a:rPr lang="zh-CN" altLang="en-US" sz="1800" b="1">
                <a:solidFill>
                  <a:schemeClr val="bg1"/>
                </a:solidFill>
                <a:sym typeface="+mn-ea"/>
              </a:rPr>
              <a:t>：鼠标离开</a:t>
            </a:r>
            <a:r>
              <a:rPr lang="en-US" altLang="zh-CN" sz="1800" b="1">
                <a:solidFill>
                  <a:schemeClr val="bg1"/>
                </a:solidFill>
                <a:sym typeface="+mn-ea"/>
              </a:rPr>
              <a:t>		</a:t>
            </a:r>
            <a:endParaRPr lang="en-US" altLang="zh-CN" sz="1800" b="1">
              <a:solidFill>
                <a:schemeClr val="bg1"/>
              </a:solidFill>
              <a:sym typeface="+mn-ea"/>
            </a:endParaRPr>
          </a:p>
          <a:p>
            <a:pPr algn="l">
              <a:buNone/>
            </a:pPr>
            <a:r>
              <a:rPr lang="en-US" altLang="zh-CN" sz="1800" b="1">
                <a:solidFill>
                  <a:schemeClr val="bg1"/>
                </a:solidFill>
                <a:sym typeface="+mn-ea"/>
              </a:rPr>
              <a:t>			—onmouseenter</a:t>
            </a:r>
            <a:r>
              <a:rPr lang="zh-CN" altLang="en-US" sz="1800" b="1">
                <a:solidFill>
                  <a:schemeClr val="bg1"/>
                </a:solidFill>
                <a:sym typeface="+mn-ea"/>
              </a:rPr>
              <a:t>：鼠标进入</a:t>
            </a:r>
            <a:r>
              <a:rPr lang="en-US" altLang="zh-CN" sz="1800" b="1">
                <a:solidFill>
                  <a:schemeClr val="bg1"/>
                </a:solidFill>
                <a:sym typeface="+mn-ea"/>
              </a:rPr>
              <a:t>		—onmouseleave</a:t>
            </a:r>
            <a:r>
              <a:rPr lang="zh-CN" altLang="en-US" sz="1800" b="1">
                <a:solidFill>
                  <a:schemeClr val="bg1"/>
                </a:solidFill>
                <a:sym typeface="+mn-ea"/>
              </a:rPr>
              <a:t>：鼠标离开</a:t>
            </a:r>
            <a:endParaRPr lang="zh-CN" altLang="en-US" sz="1800" b="1">
              <a:solidFill>
                <a:schemeClr val="bg1"/>
              </a:solidFill>
              <a:sym typeface="+mn-ea"/>
            </a:endParaRPr>
          </a:p>
          <a:p>
            <a:pPr algn="l">
              <a:buNone/>
            </a:pPr>
            <a:r>
              <a:rPr lang="en-US" altLang="zh-CN" b="1">
                <a:solidFill>
                  <a:schemeClr val="bg1"/>
                </a:solidFill>
                <a:sym typeface="+mn-ea"/>
              </a:rPr>
              <a:t>			—onmousemove</a:t>
            </a:r>
            <a:r>
              <a:rPr lang="zh-CN" altLang="en-US" b="1">
                <a:solidFill>
                  <a:schemeClr val="bg1"/>
                </a:solidFill>
                <a:sym typeface="+mn-ea"/>
              </a:rPr>
              <a:t>：鼠标移动</a:t>
            </a:r>
            <a:endParaRPr lang="zh-CN" altLang="en-US" b="1">
              <a:solidFill>
                <a:schemeClr val="bg1"/>
              </a:solidFill>
              <a:sym typeface="+mn-ea"/>
            </a:endParaRPr>
          </a:p>
          <a:p>
            <a:pPr algn="l">
              <a:buNone/>
            </a:pPr>
            <a:r>
              <a:rPr lang="en-US" altLang="zh-CN" sz="1800" b="1">
                <a:solidFill>
                  <a:schemeClr val="bg1"/>
                </a:solidFill>
                <a:sym typeface="+mn-ea"/>
              </a:rPr>
              <a:t>		</a:t>
            </a:r>
            <a:r>
              <a:rPr lang="zh-CN" altLang="en-US" sz="1800" b="1">
                <a:solidFill>
                  <a:schemeClr val="bg1"/>
                </a:solidFill>
                <a:sym typeface="+mn-ea"/>
              </a:rPr>
              <a:t>键盘事件：</a:t>
            </a:r>
            <a:r>
              <a:rPr lang="zh-CN" altLang="en-US" sz="1800" b="1" u="sng">
                <a:solidFill>
                  <a:srgbClr val="FF0000"/>
                </a:solidFill>
                <a:sym typeface="+mn-ea"/>
              </a:rPr>
              <a:t>http://www.bubuko.com/infodetail-463008.html</a:t>
            </a:r>
            <a:endParaRPr lang="zh-CN" altLang="en-US" sz="1800" b="1" u="sng">
              <a:solidFill>
                <a:srgbClr val="FF0000"/>
              </a:solidFill>
              <a:sym typeface="+mn-ea"/>
            </a:endParaRPr>
          </a:p>
          <a:p>
            <a:pPr algn="l">
              <a:buNone/>
            </a:pPr>
            <a:r>
              <a:rPr lang="en-US" altLang="zh-CN" sz="1800" b="1">
                <a:solidFill>
                  <a:schemeClr val="bg1"/>
                </a:solidFill>
                <a:sym typeface="+mn-ea"/>
              </a:rPr>
              <a:t>			—onkeydown</a:t>
            </a:r>
            <a:r>
              <a:rPr lang="zh-CN" altLang="en-US" sz="1800" b="1">
                <a:solidFill>
                  <a:schemeClr val="bg1"/>
                </a:solidFill>
                <a:sym typeface="+mn-ea"/>
              </a:rPr>
              <a:t>：按键按下</a:t>
            </a:r>
            <a:r>
              <a:rPr lang="en-US" altLang="zh-CN" sz="1800" b="1">
                <a:solidFill>
                  <a:schemeClr val="bg1"/>
                </a:solidFill>
                <a:sym typeface="+mn-ea"/>
              </a:rPr>
              <a:t>			—onkeyup</a:t>
            </a:r>
            <a:r>
              <a:rPr lang="zh-CN" altLang="en-US" sz="1800" b="1">
                <a:solidFill>
                  <a:schemeClr val="bg1"/>
                </a:solidFill>
                <a:sym typeface="+mn-ea"/>
              </a:rPr>
              <a:t>：按键抬起</a:t>
            </a:r>
            <a:r>
              <a:rPr lang="en-US" altLang="zh-CN" sz="1800" b="1">
                <a:solidFill>
                  <a:schemeClr val="bg1"/>
                </a:solidFill>
                <a:sym typeface="+mn-ea"/>
              </a:rPr>
              <a:t>		</a:t>
            </a:r>
            <a:endParaRPr lang="en-US" altLang="zh-CN" sz="1800" b="1">
              <a:solidFill>
                <a:schemeClr val="bg1"/>
              </a:solidFill>
              <a:sym typeface="+mn-ea"/>
            </a:endParaRPr>
          </a:p>
          <a:p>
            <a:pPr algn="l">
              <a:buNone/>
            </a:pPr>
            <a:r>
              <a:rPr lang="en-US" altLang="zh-CN" sz="1800" b="1">
                <a:solidFill>
                  <a:schemeClr val="bg1"/>
                </a:solidFill>
                <a:sym typeface="+mn-ea"/>
              </a:rPr>
              <a:t>			—onkeypress</a:t>
            </a:r>
            <a:r>
              <a:rPr lang="zh-CN" altLang="en-US" sz="1800" b="1">
                <a:solidFill>
                  <a:schemeClr val="bg1"/>
                </a:solidFill>
                <a:sym typeface="+mn-ea"/>
              </a:rPr>
              <a:t>：按键按下抬起</a:t>
            </a:r>
            <a:endParaRPr lang="zh-CN" altLang="en-US" sz="1800" b="1">
              <a:solidFill>
                <a:schemeClr val="bg1"/>
              </a:solidFill>
              <a:sym typeface="+mn-ea"/>
            </a:endParaRPr>
          </a:p>
          <a:p>
            <a:pPr algn="l">
              <a:buNone/>
            </a:pPr>
            <a:r>
              <a:rPr lang="en-US" altLang="zh-CN" sz="1800" b="1">
                <a:sym typeface="+mn-ea"/>
              </a:rPr>
              <a:t>		</a:t>
            </a:r>
            <a:endParaRPr lang="en-US" altLang="zh-CN" sz="1800" b="1">
              <a:solidFill>
                <a:srgbClr val="FF0000"/>
              </a:solidFill>
              <a:effectLst/>
              <a:sym typeface="+mn-ea"/>
            </a:endParaRPr>
          </a:p>
        </p:txBody>
      </p:sp>
      <p:pic>
        <p:nvPicPr>
          <p:cNvPr id="2" name="图片 1"/>
          <p:cNvPicPr>
            <a:picLocks noChangeAspect="1"/>
          </p:cNvPicPr>
          <p:nvPr/>
        </p:nvPicPr>
        <p:blipFill>
          <a:blip r:embed="rId1"/>
          <a:stretch>
            <a:fillRect/>
          </a:stretch>
        </p:blipFill>
        <p:spPr>
          <a:xfrm>
            <a:off x="1382395" y="3813810"/>
            <a:ext cx="9428480" cy="29235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462395"/>
          </a:xfrm>
          <a:prstGeom prst="rect">
            <a:avLst/>
          </a:prstGeom>
          <a:noFill/>
        </p:spPr>
        <p:txBody>
          <a:bodyPr wrap="square" rtlCol="0">
            <a:spAutoFit/>
          </a:bodyPr>
          <a:p>
            <a:pPr algn="l">
              <a:buNone/>
            </a:pPr>
            <a:r>
              <a:rPr lang="en-US" altLang="zh-CN" b="1">
                <a:sym typeface="+mn-ea"/>
              </a:rPr>
              <a:t>		</a:t>
            </a:r>
            <a:r>
              <a:rPr lang="zh-CN" altLang="en-US" b="1">
                <a:solidFill>
                  <a:schemeClr val="bg1"/>
                </a:solidFill>
                <a:sym typeface="+mn-ea"/>
              </a:rPr>
              <a:t>状态改变事件（</a:t>
            </a:r>
            <a:r>
              <a:rPr lang="en-US" altLang="zh-CN" b="1">
                <a:solidFill>
                  <a:schemeClr val="bg1"/>
                </a:solidFill>
                <a:sym typeface="+mn-ea"/>
              </a:rPr>
              <a:t>HTML</a:t>
            </a:r>
            <a:r>
              <a:rPr lang="zh-CN" altLang="en-US" b="1">
                <a:solidFill>
                  <a:schemeClr val="bg1"/>
                </a:solidFill>
                <a:sym typeface="+mn-ea"/>
              </a:rPr>
              <a:t>事件）：</a:t>
            </a:r>
            <a:endParaRPr lang="zh-CN" altLang="en-US" b="1">
              <a:solidFill>
                <a:schemeClr val="bg1"/>
              </a:solidFill>
              <a:sym typeface="+mn-ea"/>
            </a:endParaRPr>
          </a:p>
          <a:p>
            <a:pPr algn="l">
              <a:buNone/>
            </a:pPr>
            <a:r>
              <a:rPr lang="en-US" altLang="zh-CN" b="1">
                <a:solidFill>
                  <a:schemeClr val="bg1"/>
                </a:solidFill>
                <a:sym typeface="+mn-ea"/>
              </a:rPr>
              <a:t>			—onload</a:t>
            </a:r>
            <a:r>
              <a:rPr lang="zh-CN" altLang="en-US" b="1">
                <a:solidFill>
                  <a:schemeClr val="bg1"/>
                </a:solidFill>
                <a:sym typeface="+mn-ea"/>
              </a:rPr>
              <a:t>：文档加载完成</a:t>
            </a:r>
            <a:endParaRPr lang="zh-CN" altLang="en-US" b="1">
              <a:solidFill>
                <a:schemeClr val="bg1"/>
              </a:solidFill>
              <a:sym typeface="+mn-ea"/>
            </a:endParaRPr>
          </a:p>
          <a:p>
            <a:pPr algn="l">
              <a:buNone/>
            </a:pPr>
            <a:r>
              <a:rPr lang="en-US" altLang="zh-CN" b="1">
                <a:solidFill>
                  <a:schemeClr val="bg1"/>
                </a:solidFill>
                <a:sym typeface="+mn-ea"/>
              </a:rPr>
              <a:t>			—onselect</a:t>
            </a:r>
            <a:r>
              <a:rPr lang="zh-CN" altLang="en-US" b="1">
                <a:solidFill>
                  <a:schemeClr val="bg1"/>
                </a:solidFill>
                <a:sym typeface="+mn-ea"/>
              </a:rPr>
              <a:t>：被选中的时候</a:t>
            </a:r>
            <a:endParaRPr lang="zh-CN" altLang="en-US" b="1">
              <a:solidFill>
                <a:schemeClr val="bg1"/>
              </a:solidFill>
              <a:sym typeface="+mn-ea"/>
            </a:endParaRPr>
          </a:p>
          <a:p>
            <a:pPr algn="l">
              <a:buNone/>
            </a:pPr>
            <a:r>
              <a:rPr lang="en-US" altLang="zh-CN" b="1">
                <a:solidFill>
                  <a:schemeClr val="bg1"/>
                </a:solidFill>
                <a:sym typeface="+mn-ea"/>
              </a:rPr>
              <a:t>			—onchange</a:t>
            </a:r>
            <a:r>
              <a:rPr lang="zh-CN" altLang="en-US" b="1">
                <a:solidFill>
                  <a:schemeClr val="bg1"/>
                </a:solidFill>
                <a:sym typeface="+mn-ea"/>
              </a:rPr>
              <a:t>：内容被改变</a:t>
            </a:r>
            <a:r>
              <a:rPr lang="en-US" altLang="zh-CN" b="1">
                <a:solidFill>
                  <a:schemeClr val="bg1"/>
                </a:solidFill>
                <a:sym typeface="+mn-ea"/>
              </a:rPr>
              <a:t>			</a:t>
            </a:r>
            <a:endParaRPr lang="en-US" altLang="zh-CN" b="1">
              <a:solidFill>
                <a:schemeClr val="bg1"/>
              </a:solidFill>
              <a:sym typeface="+mn-ea"/>
            </a:endParaRPr>
          </a:p>
          <a:p>
            <a:pPr algn="l">
              <a:buNone/>
            </a:pPr>
            <a:r>
              <a:rPr lang="en-US" altLang="zh-CN" b="1">
                <a:solidFill>
                  <a:schemeClr val="bg1"/>
                </a:solidFill>
                <a:sym typeface="+mn-ea"/>
              </a:rPr>
              <a:t>			—onfocus</a:t>
            </a:r>
            <a:r>
              <a:rPr lang="zh-CN" altLang="en-US" b="1">
                <a:solidFill>
                  <a:schemeClr val="bg1"/>
                </a:solidFill>
                <a:sym typeface="+mn-ea"/>
              </a:rPr>
              <a:t>：得到光标（焦点）</a:t>
            </a:r>
            <a:r>
              <a:rPr lang="en-US" altLang="zh-CN" b="1">
                <a:solidFill>
                  <a:schemeClr val="bg1"/>
                </a:solidFill>
                <a:sym typeface="+mn-ea"/>
              </a:rPr>
              <a:t>			</a:t>
            </a:r>
            <a:endParaRPr lang="en-US" altLang="zh-CN" b="1">
              <a:solidFill>
                <a:schemeClr val="bg1"/>
              </a:solidFill>
              <a:sym typeface="+mn-ea"/>
            </a:endParaRPr>
          </a:p>
          <a:p>
            <a:pPr algn="l">
              <a:buNone/>
            </a:pPr>
            <a:r>
              <a:rPr lang="en-US" altLang="zh-CN" b="1">
                <a:solidFill>
                  <a:schemeClr val="bg1"/>
                </a:solidFill>
                <a:sym typeface="+mn-ea"/>
              </a:rPr>
              <a:t>			—onresize</a:t>
            </a:r>
            <a:r>
              <a:rPr lang="zh-CN" altLang="en-US" b="1">
                <a:solidFill>
                  <a:schemeClr val="bg1"/>
                </a:solidFill>
                <a:sym typeface="+mn-ea"/>
              </a:rPr>
              <a:t>：窗口尺寸变化</a:t>
            </a:r>
            <a:r>
              <a:rPr lang="en-US" altLang="zh-CN" b="1">
                <a:solidFill>
                  <a:schemeClr val="bg1"/>
                </a:solidFill>
                <a:sym typeface="+mn-ea"/>
              </a:rPr>
              <a:t>		</a:t>
            </a:r>
            <a:endParaRPr lang="en-US" altLang="zh-CN" b="1">
              <a:solidFill>
                <a:schemeClr val="bg1"/>
              </a:solidFill>
              <a:sym typeface="+mn-ea"/>
            </a:endParaRPr>
          </a:p>
          <a:p>
            <a:pPr algn="l">
              <a:buNone/>
            </a:pPr>
            <a:r>
              <a:rPr lang="en-US" altLang="zh-CN" b="1">
                <a:solidFill>
                  <a:schemeClr val="bg1"/>
                </a:solidFill>
                <a:sym typeface="+mn-ea"/>
              </a:rPr>
              <a:t>			—onscroll</a:t>
            </a:r>
            <a:r>
              <a:rPr lang="zh-CN" altLang="en-US" b="1">
                <a:solidFill>
                  <a:schemeClr val="bg1"/>
                </a:solidFill>
                <a:sym typeface="+mn-ea"/>
              </a:rPr>
              <a:t>：滚动条滚动</a:t>
            </a:r>
            <a:endParaRPr lang="zh-CN" altLang="en-US" b="1">
              <a:solidFill>
                <a:schemeClr val="bg1"/>
              </a:solidFill>
              <a:sym typeface="+mn-ea"/>
            </a:endParaRPr>
          </a:p>
          <a:p>
            <a:pPr algn="l">
              <a:buNone/>
            </a:pPr>
            <a:r>
              <a:rPr lang="en-US" altLang="zh-CN" b="1">
                <a:solidFill>
                  <a:schemeClr val="bg1"/>
                </a:solidFill>
                <a:sym typeface="+mn-ea"/>
              </a:rPr>
              <a:t>			—onblur</a:t>
            </a:r>
            <a:r>
              <a:rPr lang="zh-CN" altLang="en-US" b="1">
                <a:solidFill>
                  <a:schemeClr val="bg1"/>
                </a:solidFill>
                <a:sym typeface="+mn-ea"/>
              </a:rPr>
              <a:t>：</a:t>
            </a:r>
            <a:r>
              <a:rPr lang="en-US" altLang="zh-CN" b="1">
                <a:solidFill>
                  <a:schemeClr val="bg1"/>
                </a:solidFill>
                <a:sym typeface="+mn-ea"/>
              </a:rPr>
              <a:t> 事件会在对象失去焦点</a:t>
            </a:r>
            <a:r>
              <a:rPr lang="zh-CN" altLang="en-US" b="1">
                <a:solidFill>
                  <a:schemeClr val="bg1"/>
                </a:solidFill>
                <a:sym typeface="+mn-ea"/>
              </a:rPr>
              <a:t>（光标）</a:t>
            </a:r>
            <a:r>
              <a:rPr lang="en-US" altLang="zh-CN" b="1">
                <a:solidFill>
                  <a:schemeClr val="bg1"/>
                </a:solidFill>
                <a:sym typeface="+mn-ea"/>
              </a:rPr>
              <a:t>时发生。</a:t>
            </a:r>
            <a:endParaRPr lang="en-US" altLang="zh-CN" b="1">
              <a:solidFill>
                <a:schemeClr val="bg1"/>
              </a:solidFill>
              <a:sym typeface="+mn-ea"/>
            </a:endParaRPr>
          </a:p>
          <a:p>
            <a:pPr algn="l">
              <a:buNone/>
            </a:pPr>
            <a:r>
              <a:rPr lang="en-US" altLang="zh-CN" b="1">
                <a:solidFill>
                  <a:schemeClr val="bg1"/>
                </a:solidFill>
                <a:sym typeface="+mn-ea"/>
              </a:rPr>
              <a:t>			—onsubmit</a:t>
            </a:r>
            <a:r>
              <a:rPr lang="zh-CN" altLang="en-US" b="1">
                <a:solidFill>
                  <a:schemeClr val="bg1"/>
                </a:solidFill>
                <a:sym typeface="+mn-ea"/>
              </a:rPr>
              <a:t>：</a:t>
            </a:r>
            <a:r>
              <a:rPr lang="en-US" altLang="zh-CN" b="1">
                <a:solidFill>
                  <a:schemeClr val="bg1"/>
                </a:solidFill>
                <a:sym typeface="+mn-ea"/>
              </a:rPr>
              <a:t>事件会在表单中的确认按钮被点击时发生。</a:t>
            </a:r>
            <a:endParaRPr lang="en-US" altLang="zh-CN" b="1">
              <a:solidFill>
                <a:schemeClr val="bg1"/>
              </a:solidFill>
              <a:sym typeface="+mn-ea"/>
            </a:endParaRPr>
          </a:p>
          <a:p>
            <a:pPr algn="l">
              <a:buNone/>
            </a:pPr>
            <a:r>
              <a:rPr lang="en-US" altLang="zh-CN" b="1">
                <a:sym typeface="+mn-ea"/>
              </a:rPr>
              <a:t>	</a:t>
            </a:r>
            <a:r>
              <a:rPr lang="zh-CN" altLang="en-US" b="1">
                <a:solidFill>
                  <a:srgbClr val="FF0000"/>
                </a:solidFill>
                <a:effectLst/>
                <a:sym typeface="+mn-ea"/>
              </a:rPr>
              <a:t>直接在标签内写</a:t>
            </a:r>
            <a:r>
              <a:rPr lang="en-US" altLang="zh-CN" b="1">
                <a:solidFill>
                  <a:srgbClr val="FF0000"/>
                </a:solidFill>
                <a:effectLst/>
                <a:sym typeface="+mn-ea"/>
              </a:rPr>
              <a:t>js</a:t>
            </a:r>
            <a:r>
              <a:rPr lang="zh-CN" altLang="en-US" b="1">
                <a:solidFill>
                  <a:srgbClr val="FF0000"/>
                </a:solidFill>
                <a:effectLst/>
                <a:sym typeface="+mn-ea"/>
              </a:rPr>
              <a:t>代码：</a:t>
            </a:r>
            <a:endParaRPr lang="zh-CN" altLang="en-US" b="1">
              <a:solidFill>
                <a:srgbClr val="FF0000"/>
              </a:solidFill>
              <a:effectLst/>
              <a:sym typeface="+mn-ea"/>
            </a:endParaRPr>
          </a:p>
          <a:p>
            <a:pPr algn="l">
              <a:buNone/>
            </a:pPr>
            <a:r>
              <a:rPr lang="en-US" altLang="zh-CN" b="1">
                <a:solidFill>
                  <a:srgbClr val="FF0000"/>
                </a:solidFill>
                <a:effectLst/>
                <a:sym typeface="+mn-ea"/>
              </a:rPr>
              <a:t>		&lt;input type="button" value="单击此处" onclick="javascript:{console.log('你单击了按钮！');}"</a:t>
            </a:r>
            <a:endParaRPr lang="en-US" altLang="zh-CN" b="1">
              <a:solidFill>
                <a:srgbClr val="FF0000"/>
              </a:solidFill>
              <a:effectLst/>
              <a:sym typeface="+mn-ea"/>
            </a:endParaRPr>
          </a:p>
          <a:p>
            <a:endParaRPr lang="en-US" altLang="zh-CN" b="1">
              <a:sym typeface="+mn-ea"/>
            </a:endParaRPr>
          </a:p>
          <a:p>
            <a:r>
              <a:rPr lang="en-US" altLang="zh-CN" b="1">
                <a:sym typeface="+mn-ea"/>
              </a:rPr>
              <a:t>	</a:t>
            </a:r>
            <a:endParaRPr lang="en-US" altLang="zh-CN" b="1">
              <a:sym typeface="+mn-ea"/>
            </a:endParaRPr>
          </a:p>
          <a:p>
            <a:r>
              <a:rPr lang="en-US" altLang="zh-CN" b="1">
                <a:sym typeface="+mn-ea"/>
              </a:rPr>
              <a:t>	</a:t>
            </a:r>
            <a:r>
              <a:rPr lang="zh-CN" altLang="en-US" b="1">
                <a:solidFill>
                  <a:schemeClr val="bg1"/>
                </a:solidFill>
                <a:sym typeface="+mn-ea"/>
              </a:rPr>
              <a:t>关于</a:t>
            </a:r>
            <a:r>
              <a:rPr lang="en-US" altLang="zh-CN" b="1">
                <a:solidFill>
                  <a:schemeClr val="bg1"/>
                </a:solidFill>
                <a:sym typeface="+mn-ea"/>
              </a:rPr>
              <a:t>console</a:t>
            </a:r>
            <a:r>
              <a:rPr lang="zh-CN" altLang="en-US" b="1">
                <a:solidFill>
                  <a:schemeClr val="bg1"/>
                </a:solidFill>
                <a:sym typeface="+mn-ea"/>
              </a:rPr>
              <a:t>：</a:t>
            </a:r>
            <a:r>
              <a:rPr b="1" u="sng">
                <a:solidFill>
                  <a:srgbClr val="FF0000"/>
                </a:solidFill>
                <a:sym typeface="+mn-ea"/>
              </a:rPr>
              <a:t>http://www.cnblogs.com/wohenxion/p/4478457.html</a:t>
            </a:r>
            <a:endParaRPr b="1" u="sng">
              <a:solidFill>
                <a:srgbClr val="FF0000"/>
              </a:solidFill>
              <a:sym typeface="+mn-ea"/>
            </a:endParaRPr>
          </a:p>
          <a:p>
            <a:r>
              <a:rPr lang="en-US" altLang="zh-CN" b="1">
                <a:sym typeface="+mn-ea"/>
              </a:rPr>
              <a:t>		</a:t>
            </a:r>
            <a:r>
              <a:rPr lang="en-US" altLang="zh-CN" b="1">
                <a:solidFill>
                  <a:schemeClr val="bg1"/>
                </a:solidFill>
                <a:sym typeface="+mn-ea"/>
              </a:rPr>
              <a:t>主要是方便你调式javascript用的。你可以</a:t>
            </a:r>
            <a:r>
              <a:rPr lang="zh-CN" altLang="en-US" b="1">
                <a:solidFill>
                  <a:schemeClr val="bg1"/>
                </a:solidFill>
                <a:sym typeface="+mn-ea"/>
              </a:rPr>
              <a:t>在控制台中</a:t>
            </a:r>
            <a:r>
              <a:rPr lang="en-US" altLang="zh-CN" b="1">
                <a:solidFill>
                  <a:schemeClr val="bg1"/>
                </a:solidFill>
                <a:sym typeface="+mn-ea"/>
              </a:rPr>
              <a:t>看到你在页面中输出的内容。</a:t>
            </a:r>
            <a:endParaRPr lang="en-US" altLang="zh-CN" b="1">
              <a:solidFill>
                <a:schemeClr val="bg1"/>
              </a:solidFill>
              <a:sym typeface="+mn-ea"/>
            </a:endParaRPr>
          </a:p>
          <a:p>
            <a:pPr lvl="4"/>
            <a:r>
              <a:rPr lang="en-US" altLang="zh-CN" b="1">
                <a:solidFill>
                  <a:schemeClr val="bg1"/>
                </a:solidFill>
                <a:sym typeface="+mn-ea"/>
              </a:rPr>
              <a:t>相比alert他的优点是：</a:t>
            </a:r>
            <a:endParaRPr lang="en-US" altLang="zh-CN" b="1">
              <a:solidFill>
                <a:schemeClr val="bg1"/>
              </a:solidFill>
              <a:sym typeface="+mn-ea"/>
            </a:endParaRPr>
          </a:p>
          <a:p>
            <a:pPr lvl="4"/>
            <a:r>
              <a:rPr lang="en-US" altLang="zh-CN" b="1">
                <a:solidFill>
                  <a:schemeClr val="bg1"/>
                </a:solidFill>
                <a:effectLst>
                  <a:outerShdw blurRad="38100" dist="25400" dir="5400000" algn="ctr" rotWithShape="0">
                    <a:srgbClr val="6E747A">
                      <a:alpha val="43000"/>
                    </a:srgbClr>
                  </a:outerShdw>
                </a:effectLst>
                <a:sym typeface="+mn-ea"/>
              </a:rPr>
              <a:t>1</a:t>
            </a:r>
            <a:r>
              <a:rPr lang="zh-CN" altLang="en-US" b="1">
                <a:solidFill>
                  <a:schemeClr val="bg1"/>
                </a:solidFill>
                <a:effectLst>
                  <a:outerShdw blurRad="38100" dist="25400" dir="5400000" algn="ctr" rotWithShape="0">
                    <a:srgbClr val="6E747A">
                      <a:alpha val="43000"/>
                    </a:srgbClr>
                  </a:outerShdw>
                </a:effectLst>
                <a:sym typeface="+mn-ea"/>
              </a:rPr>
              <a:t>、</a:t>
            </a:r>
            <a:r>
              <a:rPr lang="en-US" altLang="zh-CN" b="1">
                <a:solidFill>
                  <a:schemeClr val="bg1"/>
                </a:solidFill>
                <a:sym typeface="+mn-ea"/>
              </a:rPr>
              <a:t>他能看到结构话的东西，如果是alert，淡出一个对象就是[object object],但是console能看到对象的内容。</a:t>
            </a:r>
            <a:endParaRPr lang="en-US" altLang="zh-CN" b="1">
              <a:solidFill>
                <a:schemeClr val="bg1"/>
              </a:solidFill>
              <a:sym typeface="+mn-ea"/>
            </a:endParaRPr>
          </a:p>
          <a:p>
            <a:pPr lvl="4"/>
            <a:r>
              <a:rPr lang="en-US" altLang="zh-CN" b="1">
                <a:solidFill>
                  <a:schemeClr val="bg1"/>
                </a:solidFill>
                <a:effectLst>
                  <a:outerShdw blurRad="38100" dist="25400" dir="5400000" algn="ctr" rotWithShape="0">
                    <a:srgbClr val="6E747A">
                      <a:alpha val="43000"/>
                    </a:srgbClr>
                  </a:outerShdw>
                </a:effectLst>
                <a:sym typeface="+mn-ea"/>
              </a:rPr>
              <a:t>2</a:t>
            </a:r>
            <a:r>
              <a:rPr lang="zh-CN" altLang="en-US" b="1">
                <a:solidFill>
                  <a:schemeClr val="bg1"/>
                </a:solidFill>
                <a:effectLst>
                  <a:outerShdw blurRad="38100" dist="25400" dir="5400000" algn="ctr" rotWithShape="0">
                    <a:srgbClr val="6E747A">
                      <a:alpha val="43000"/>
                    </a:srgbClr>
                  </a:outerShdw>
                </a:effectLst>
                <a:sym typeface="+mn-ea"/>
              </a:rPr>
              <a:t>、</a:t>
            </a:r>
            <a:r>
              <a:rPr lang="en-US" altLang="zh-CN" b="1">
                <a:solidFill>
                  <a:schemeClr val="bg1"/>
                </a:solidFill>
                <a:sym typeface="+mn-ea"/>
              </a:rPr>
              <a:t>console不会打断你页面的操作，如果用alert弹出来内容，那么页面就死了，但是console输出内容后你页面还可以正常操作。</a:t>
            </a:r>
            <a:endParaRPr lang="en-US" altLang="zh-CN" b="1">
              <a:solidFill>
                <a:schemeClr val="bg1"/>
              </a:solidFill>
              <a:sym typeface="+mn-ea"/>
            </a:endParaRPr>
          </a:p>
          <a:p>
            <a:pPr lvl="4"/>
            <a:r>
              <a:rPr lang="en-US" altLang="zh-CN" b="1">
                <a:solidFill>
                  <a:schemeClr val="bg1"/>
                </a:solidFill>
                <a:effectLst>
                  <a:outerShdw blurRad="38100" dist="25400" dir="5400000" algn="ctr" rotWithShape="0">
                    <a:srgbClr val="6E747A">
                      <a:alpha val="43000"/>
                    </a:srgbClr>
                  </a:outerShdw>
                </a:effectLst>
                <a:sym typeface="+mn-ea"/>
              </a:rPr>
              <a:t>3</a:t>
            </a:r>
            <a:r>
              <a:rPr lang="zh-CN" altLang="en-US" b="1">
                <a:solidFill>
                  <a:schemeClr val="bg1"/>
                </a:solidFill>
                <a:effectLst>
                  <a:outerShdw blurRad="38100" dist="25400" dir="5400000" algn="ctr" rotWithShape="0">
                    <a:srgbClr val="6E747A">
                      <a:alpha val="43000"/>
                    </a:srgbClr>
                  </a:outerShdw>
                </a:effectLst>
                <a:sym typeface="+mn-ea"/>
              </a:rPr>
              <a:t>、</a:t>
            </a:r>
            <a:r>
              <a:rPr lang="en-US" altLang="zh-CN" b="1">
                <a:solidFill>
                  <a:schemeClr val="bg1"/>
                </a:solidFill>
                <a:sym typeface="+mn-ea"/>
              </a:rPr>
              <a:t>console里面的内容非常丰富，你可以在控制台输入：console，然后就可看到：</a:t>
            </a:r>
            <a:endParaRPr lang="en-US" altLang="zh-CN" b="1">
              <a:solidFill>
                <a:schemeClr val="bg1"/>
              </a:solidFill>
              <a:sym typeface="+mn-ea"/>
            </a:endParaRPr>
          </a:p>
          <a:p>
            <a:r>
              <a:rPr lang="en-US" altLang="zh-CN" b="1">
                <a:solidFill>
                  <a:schemeClr val="bg1"/>
                </a:solidFill>
                <a:sym typeface="+mn-ea"/>
              </a:rPr>
              <a:t>		console.log(“xxxxx”);</a:t>
            </a:r>
            <a:r>
              <a:rPr lang="zh-CN" altLang="en-US" b="1">
                <a:solidFill>
                  <a:schemeClr val="bg1"/>
                </a:solidFill>
                <a:sym typeface="+mn-ea"/>
              </a:rPr>
              <a:t>：输出普通信息</a:t>
            </a:r>
            <a:endParaRPr lang="zh-CN" altLang="en-US" b="1">
              <a:solidFill>
                <a:schemeClr val="bg1"/>
              </a:solidFill>
              <a:sym typeface="+mn-ea"/>
            </a:endParaRPr>
          </a:p>
          <a:p>
            <a:r>
              <a:rPr lang="en-US" altLang="zh-CN" b="1">
                <a:sym typeface="+mn-ea"/>
              </a:rPr>
              <a:t>		</a:t>
            </a:r>
            <a:endParaRPr lang="en-US" altLang="zh-CN" b="1">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p:sp>
        <p:nvSpPr>
          <p:cNvPr id="2" name="文本框 1"/>
          <p:cNvSpPr txBox="1"/>
          <p:nvPr/>
        </p:nvSpPr>
        <p:spPr>
          <a:xfrm>
            <a:off x="82550" y="2689225"/>
            <a:ext cx="12027535" cy="922020"/>
          </a:xfrm>
          <a:prstGeom prst="rect">
            <a:avLst/>
          </a:prstGeom>
          <a:noFill/>
        </p:spPr>
        <p:txBody>
          <a:bodyPr wrap="square" rtlCol="0">
            <a:spAutoFit/>
          </a:bodyPr>
          <a:p>
            <a:pPr algn="ctr"/>
            <a:r>
              <a:rPr lang="en-US" altLang="zh-CN" sz="5400" b="1">
                <a:solidFill>
                  <a:schemeClr val="bg1"/>
                </a:solidFill>
                <a:sym typeface="+mn-ea"/>
              </a:rPr>
              <a:t>JQuery</a:t>
            </a:r>
            <a:r>
              <a:rPr lang="zh-CN" altLang="en-US" sz="5400" b="1">
                <a:solidFill>
                  <a:schemeClr val="bg1"/>
                </a:solidFill>
                <a:sym typeface="+mn-ea"/>
              </a:rPr>
              <a:t>概述</a:t>
            </a:r>
            <a:endParaRPr lang="zh-CN" altLang="en-US" sz="5400" b="1">
              <a:solidFill>
                <a:schemeClr val="bg1"/>
              </a:solidFill>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p:sp>
        <p:nvSpPr>
          <p:cNvPr id="4" name="文本框 3"/>
          <p:cNvSpPr txBox="1"/>
          <p:nvPr/>
        </p:nvSpPr>
        <p:spPr>
          <a:xfrm>
            <a:off x="82550" y="38735"/>
            <a:ext cx="12027535" cy="5908040"/>
          </a:xfrm>
          <a:prstGeom prst="rect">
            <a:avLst/>
          </a:prstGeom>
          <a:noFill/>
        </p:spPr>
        <p:txBody>
          <a:bodyPr wrap="square" rtlCol="0">
            <a:spAutoFit/>
          </a:bodyPr>
          <a:p>
            <a:r>
              <a:rPr lang="zh-CN" altLang="en-US" b="1">
                <a:solidFill>
                  <a:schemeClr val="bg1"/>
                </a:solidFill>
                <a:sym typeface="+mn-ea"/>
              </a:rPr>
              <a:t>什么是</a:t>
            </a:r>
            <a:r>
              <a:rPr lang="en-US" altLang="zh-CN" b="1">
                <a:solidFill>
                  <a:schemeClr val="bg1"/>
                </a:solidFill>
                <a:sym typeface="+mn-ea"/>
              </a:rPr>
              <a:t>JQuery</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JQuery</a:t>
            </a:r>
            <a:r>
              <a:rPr lang="zh-CN" altLang="en-US" b="1">
                <a:solidFill>
                  <a:schemeClr val="bg1"/>
                </a:solidFill>
                <a:sym typeface="+mn-ea"/>
              </a:rPr>
              <a:t>是一个</a:t>
            </a:r>
            <a:r>
              <a:rPr lang="en-US" altLang="zh-CN" b="1">
                <a:solidFill>
                  <a:schemeClr val="bg1"/>
                </a:solidFill>
                <a:sym typeface="+mn-ea"/>
              </a:rPr>
              <a:t>JavaScript</a:t>
            </a:r>
            <a:r>
              <a:rPr lang="zh-CN" altLang="en-US" b="1">
                <a:solidFill>
                  <a:schemeClr val="bg1"/>
                </a:solidFill>
                <a:sym typeface="+mn-ea"/>
              </a:rPr>
              <a:t>框架，一个轻量级的</a:t>
            </a:r>
            <a:r>
              <a:rPr lang="en-US" altLang="zh-CN" b="1">
                <a:solidFill>
                  <a:schemeClr val="bg1"/>
                </a:solidFill>
                <a:sym typeface="+mn-ea"/>
              </a:rPr>
              <a:t>JS</a:t>
            </a:r>
            <a:r>
              <a:rPr lang="zh-CN" altLang="en-US" b="1">
                <a:solidFill>
                  <a:schemeClr val="bg1"/>
                </a:solidFill>
                <a:sym typeface="+mn-ea"/>
              </a:rPr>
              <a:t>库；</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封装了</a:t>
            </a:r>
            <a:r>
              <a:rPr lang="en-US" altLang="zh-CN" b="1">
                <a:solidFill>
                  <a:schemeClr val="bg1"/>
                </a:solidFill>
                <a:sym typeface="+mn-ea"/>
              </a:rPr>
              <a:t>JS</a:t>
            </a:r>
            <a:r>
              <a:rPr lang="zh-CN" altLang="en-US" b="1">
                <a:solidFill>
                  <a:schemeClr val="bg1"/>
                </a:solidFill>
                <a:sym typeface="+mn-ea"/>
              </a:rPr>
              <a:t>、</a:t>
            </a:r>
            <a:r>
              <a:rPr lang="en-US" altLang="zh-CN" b="1">
                <a:solidFill>
                  <a:schemeClr val="bg1"/>
                </a:solidFill>
                <a:sym typeface="+mn-ea"/>
              </a:rPr>
              <a:t>CSS</a:t>
            </a:r>
            <a:r>
              <a:rPr lang="zh-CN" altLang="en-US" b="1">
                <a:solidFill>
                  <a:schemeClr val="bg1"/>
                </a:solidFill>
                <a:sym typeface="+mn-ea"/>
              </a:rPr>
              <a:t>、</a:t>
            </a:r>
            <a:r>
              <a:rPr lang="en-US" altLang="zh-CN" b="1">
                <a:solidFill>
                  <a:schemeClr val="bg1"/>
                </a:solidFill>
                <a:sym typeface="+mn-ea"/>
              </a:rPr>
              <a:t>DOM</a:t>
            </a:r>
            <a:r>
              <a:rPr lang="zh-CN" altLang="en-US" b="1">
                <a:solidFill>
                  <a:schemeClr val="bg1"/>
                </a:solidFill>
                <a:sym typeface="+mn-ea"/>
              </a:rPr>
              <a:t>，提供了一致的，简洁的</a:t>
            </a:r>
            <a:r>
              <a:rPr lang="en-US" altLang="zh-CN" b="1">
                <a:solidFill>
                  <a:schemeClr val="bg1"/>
                </a:solidFill>
                <a:sym typeface="+mn-ea"/>
              </a:rPr>
              <a:t>API</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兼容了</a:t>
            </a:r>
            <a:r>
              <a:rPr lang="en-US" altLang="zh-CN" b="1">
                <a:solidFill>
                  <a:schemeClr val="bg1"/>
                </a:solidFill>
                <a:sym typeface="+mn-ea"/>
              </a:rPr>
              <a:t>CSS3</a:t>
            </a:r>
            <a:r>
              <a:rPr lang="zh-CN" altLang="en-US" b="1">
                <a:solidFill>
                  <a:schemeClr val="bg1"/>
                </a:solidFill>
                <a:sym typeface="+mn-ea"/>
              </a:rPr>
              <a:t>，及各种浏览器；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更方便的处理</a:t>
            </a:r>
            <a:r>
              <a:rPr lang="en-US" altLang="zh-CN" b="1">
                <a:solidFill>
                  <a:schemeClr val="bg1"/>
                </a:solidFill>
                <a:sym typeface="+mn-ea"/>
              </a:rPr>
              <a:t>HTML</a:t>
            </a:r>
            <a:r>
              <a:rPr lang="zh-CN" altLang="en-US" b="1">
                <a:solidFill>
                  <a:schemeClr val="bg1"/>
                </a:solidFill>
                <a:sym typeface="+mn-ea"/>
              </a:rPr>
              <a:t>、</a:t>
            </a:r>
            <a:r>
              <a:rPr lang="en-US" altLang="zh-CN" b="1">
                <a:solidFill>
                  <a:schemeClr val="bg1"/>
                </a:solidFill>
                <a:sym typeface="+mn-ea"/>
              </a:rPr>
              <a:t>Events</a:t>
            </a:r>
            <a:r>
              <a:rPr lang="zh-CN" altLang="en-US" b="1">
                <a:solidFill>
                  <a:schemeClr val="bg1"/>
                </a:solidFill>
                <a:sym typeface="+mn-ea"/>
              </a:rPr>
              <a:t>、实现动画效果，并且方便的为网站提供</a:t>
            </a:r>
            <a:r>
              <a:rPr lang="en-US" altLang="zh-CN" b="1">
                <a:solidFill>
                  <a:schemeClr val="bg1"/>
                </a:solidFill>
                <a:sym typeface="+mn-ea"/>
              </a:rPr>
              <a:t>AJAX</a:t>
            </a:r>
            <a:r>
              <a:rPr lang="zh-CN" altLang="en-US" b="1">
                <a:solidFill>
                  <a:schemeClr val="bg1"/>
                </a:solidFill>
                <a:sym typeface="+mn-ea"/>
              </a:rPr>
              <a:t>交互；</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使用户的</a:t>
            </a:r>
            <a:r>
              <a:rPr lang="en-US" altLang="zh-CN" b="1">
                <a:solidFill>
                  <a:schemeClr val="bg1"/>
                </a:solidFill>
                <a:sym typeface="+mn-ea"/>
              </a:rPr>
              <a:t>HTML</a:t>
            </a:r>
            <a:r>
              <a:rPr lang="zh-CN" altLang="en-US" b="1">
                <a:solidFill>
                  <a:schemeClr val="bg1"/>
                </a:solidFill>
                <a:sym typeface="+mn-ea"/>
              </a:rPr>
              <a:t>页面保持代码和</a:t>
            </a:r>
            <a:r>
              <a:rPr lang="en-US" altLang="zh-CN" b="1">
                <a:solidFill>
                  <a:schemeClr val="bg1"/>
                </a:solidFill>
                <a:sym typeface="+mn-ea"/>
              </a:rPr>
              <a:t>HTML</a:t>
            </a:r>
            <a:r>
              <a:rPr lang="zh-CN" altLang="en-US" b="1">
                <a:solidFill>
                  <a:schemeClr val="bg1"/>
                </a:solidFill>
                <a:sym typeface="+mn-ea"/>
              </a:rPr>
              <a:t>内容分离（低耦合度）</a:t>
            </a:r>
            <a:endParaRPr lang="zh-CN" altLang="en-US" b="1">
              <a:solidFill>
                <a:schemeClr val="bg1"/>
              </a:solidFill>
              <a:sym typeface="+mn-ea"/>
            </a:endParaRPr>
          </a:p>
          <a:p>
            <a:r>
              <a:rPr lang="en-US" altLang="zh-CN" b="1">
                <a:solidFill>
                  <a:srgbClr val="FF0000"/>
                </a:solidFill>
                <a:sym typeface="+mn-ea"/>
              </a:rPr>
              <a:t>	</a:t>
            </a:r>
            <a:r>
              <a:rPr lang="zh-CN" altLang="en-US" b="1">
                <a:solidFill>
                  <a:srgbClr val="FF0000"/>
                </a:solidFill>
                <a:sym typeface="+mn-ea"/>
              </a:rPr>
              <a:t>总的来说就是：</a:t>
            </a:r>
            <a:r>
              <a:rPr lang="en-US" altLang="zh-CN" b="1">
                <a:solidFill>
                  <a:srgbClr val="FF0000"/>
                </a:solidFill>
                <a:sym typeface="+mn-ea"/>
              </a:rPr>
              <a:t>JQuery</a:t>
            </a:r>
            <a:r>
              <a:rPr lang="zh-CN" altLang="en-US" b="1">
                <a:solidFill>
                  <a:srgbClr val="FF0000"/>
                </a:solidFill>
                <a:sym typeface="+mn-ea"/>
              </a:rPr>
              <a:t>是一个</a:t>
            </a:r>
            <a:r>
              <a:rPr lang="en-US" altLang="zh-CN" b="1">
                <a:solidFill>
                  <a:srgbClr val="FF0000"/>
                </a:solidFill>
                <a:sym typeface="+mn-ea"/>
              </a:rPr>
              <a:t>JS</a:t>
            </a:r>
            <a:r>
              <a:rPr lang="zh-CN" altLang="en-US" b="1">
                <a:solidFill>
                  <a:srgbClr val="FF0000"/>
                </a:solidFill>
                <a:sym typeface="+mn-ea"/>
              </a:rPr>
              <a:t>框架，极大地简化了</a:t>
            </a:r>
            <a:r>
              <a:rPr lang="en-US" altLang="zh-CN" b="1">
                <a:solidFill>
                  <a:srgbClr val="FF0000"/>
                </a:solidFill>
                <a:sym typeface="+mn-ea"/>
              </a:rPr>
              <a:t>JS</a:t>
            </a:r>
            <a:r>
              <a:rPr lang="zh-CN" altLang="en-US" b="1">
                <a:solidFill>
                  <a:srgbClr val="FF0000"/>
                </a:solidFill>
                <a:sym typeface="+mn-ea"/>
              </a:rPr>
              <a:t>编程</a:t>
            </a:r>
            <a:endParaRPr lang="zh-CN" altLang="en-US" b="1">
              <a:solidFill>
                <a:srgbClr val="FF0000"/>
              </a:solidFill>
              <a:sym typeface="+mn-ea"/>
            </a:endParaRPr>
          </a:p>
          <a:p>
            <a:r>
              <a:rPr lang="zh-CN" altLang="en-US" b="1">
                <a:solidFill>
                  <a:schemeClr val="bg1"/>
                </a:solidFill>
                <a:sym typeface="+mn-ea"/>
              </a:rPr>
              <a:t>什么是</a:t>
            </a:r>
            <a:r>
              <a:rPr lang="en-US" altLang="zh-CN" b="1">
                <a:solidFill>
                  <a:schemeClr val="bg1"/>
                </a:solidFill>
                <a:sym typeface="+mn-ea"/>
              </a:rPr>
              <a:t>JQuery</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JQuery</a:t>
            </a:r>
            <a:r>
              <a:rPr lang="zh-CN" altLang="en-US" b="1">
                <a:solidFill>
                  <a:schemeClr val="bg1"/>
                </a:solidFill>
                <a:sym typeface="+mn-ea"/>
              </a:rPr>
              <a:t>为了解决浏览器的兼容问题而统一提供的一种统一封装后的对象的描述；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通过</a:t>
            </a:r>
            <a:r>
              <a:rPr lang="en-US" altLang="zh-CN" b="1">
                <a:solidFill>
                  <a:schemeClr val="bg1"/>
                </a:solidFill>
                <a:sym typeface="+mn-ea"/>
              </a:rPr>
              <a:t>JQuery</a:t>
            </a:r>
            <a:r>
              <a:rPr lang="zh-CN" altLang="en-US" b="1">
                <a:solidFill>
                  <a:schemeClr val="bg1"/>
                </a:solidFill>
                <a:sym typeface="+mn-ea"/>
              </a:rPr>
              <a:t>选择器选中的对象为</a:t>
            </a:r>
            <a:r>
              <a:rPr lang="en-US" altLang="zh-CN" b="1">
                <a:solidFill>
                  <a:schemeClr val="bg1"/>
                </a:solidFill>
                <a:sym typeface="+mn-ea"/>
              </a:rPr>
              <a:t>JQuery</a:t>
            </a:r>
            <a:r>
              <a:rPr lang="zh-CN" altLang="en-US" b="1">
                <a:solidFill>
                  <a:schemeClr val="bg1"/>
                </a:solidFill>
                <a:sym typeface="+mn-ea"/>
              </a:rPr>
              <a:t>对象：如：</a:t>
            </a:r>
            <a:r>
              <a:rPr lang="en-US" altLang="zh-CN" b="1">
                <a:solidFill>
                  <a:schemeClr val="bg1"/>
                </a:solidFill>
                <a:sym typeface="+mn-ea"/>
              </a:rPr>
              <a:t>$('div')</a:t>
            </a:r>
            <a:r>
              <a:rPr lang="zh-CN" altLang="en-US" b="1">
                <a:solidFill>
                  <a:schemeClr val="bg1"/>
                </a:solidFill>
                <a:sym typeface="+mn-ea"/>
              </a:rPr>
              <a:t>和</a:t>
            </a:r>
            <a:r>
              <a:rPr lang="en-US" altLang="zh-CN" b="1">
                <a:solidFill>
                  <a:schemeClr val="bg1"/>
                </a:solidFill>
                <a:sym typeface="+mn-ea"/>
              </a:rPr>
              <a:t>$('#d1')</a:t>
            </a:r>
            <a:r>
              <a:rPr lang="zh-CN" altLang="en-US" b="1">
                <a:solidFill>
                  <a:schemeClr val="bg1"/>
                </a:solidFill>
                <a:sym typeface="+mn-ea"/>
              </a:rPr>
              <a:t>；</a:t>
            </a:r>
            <a:endParaRPr lang="zh-CN" altLang="en-US" b="1">
              <a:solidFill>
                <a:schemeClr val="bg1"/>
              </a:solidFill>
              <a:sym typeface="+mn-ea"/>
            </a:endParaRPr>
          </a:p>
          <a:p>
            <a:r>
              <a:rPr lang="en-US" altLang="zh-CN" b="1">
                <a:solidFill>
                  <a:schemeClr val="tx1"/>
                </a:solidFill>
                <a:sym typeface="+mn-ea"/>
              </a:rPr>
              <a:t>	</a:t>
            </a:r>
            <a:r>
              <a:rPr lang="en-US" altLang="zh-CN" b="1">
                <a:solidFill>
                  <a:srgbClr val="FF0000"/>
                </a:solidFill>
                <a:sym typeface="+mn-ea"/>
              </a:rPr>
              <a:t>js</a:t>
            </a:r>
            <a:r>
              <a:rPr lang="zh-CN" altLang="en-US" b="1">
                <a:solidFill>
                  <a:srgbClr val="FF0000"/>
                </a:solidFill>
                <a:sym typeface="+mn-ea"/>
              </a:rPr>
              <a:t>对象和</a:t>
            </a:r>
            <a:r>
              <a:rPr lang="en-US" altLang="zh-CN" b="1">
                <a:solidFill>
                  <a:srgbClr val="FF0000"/>
                </a:solidFill>
                <a:sym typeface="+mn-ea"/>
              </a:rPr>
              <a:t>jquery</a:t>
            </a:r>
            <a:r>
              <a:rPr lang="zh-CN" altLang="en-US" b="1">
                <a:solidFill>
                  <a:srgbClr val="FF0000"/>
                </a:solidFill>
                <a:sym typeface="+mn-ea"/>
              </a:rPr>
              <a:t>对象的互相转换：</a:t>
            </a:r>
            <a:endParaRPr lang="zh-CN" altLang="en-US" b="1">
              <a:solidFill>
                <a:srgbClr val="FF0000"/>
              </a:solidFill>
              <a:sym typeface="+mn-ea"/>
            </a:endParaRPr>
          </a:p>
          <a:p>
            <a:r>
              <a:rPr lang="en-US" altLang="zh-CN" b="1">
                <a:solidFill>
                  <a:schemeClr val="tx1"/>
                </a:solidFill>
                <a:sym typeface="+mn-ea"/>
              </a:rPr>
              <a:t>		</a:t>
            </a:r>
            <a:r>
              <a:rPr lang="en-US" altLang="zh-CN" b="1">
                <a:solidFill>
                  <a:schemeClr val="bg1"/>
                </a:solidFill>
                <a:sym typeface="+mn-ea"/>
              </a:rPr>
              <a:t>—js</a:t>
            </a:r>
            <a:r>
              <a:rPr lang="zh-CN" altLang="en-US" b="1">
                <a:solidFill>
                  <a:schemeClr val="bg1"/>
                </a:solidFill>
                <a:sym typeface="+mn-ea"/>
              </a:rPr>
              <a:t>对象转换成</a:t>
            </a:r>
            <a:r>
              <a:rPr lang="en-US" altLang="zh-CN" b="1">
                <a:solidFill>
                  <a:schemeClr val="bg1"/>
                </a:solidFill>
                <a:sym typeface="+mn-ea"/>
              </a:rPr>
              <a:t>jquery</a:t>
            </a:r>
            <a:r>
              <a:rPr lang="zh-CN" altLang="en-US" b="1">
                <a:solidFill>
                  <a:schemeClr val="bg1"/>
                </a:solidFill>
                <a:sym typeface="+mn-ea"/>
              </a:rPr>
              <a:t>对象：只需用</a:t>
            </a:r>
            <a:r>
              <a:rPr lang="en-US" altLang="zh-CN" b="1">
                <a:solidFill>
                  <a:schemeClr val="bg1"/>
                </a:solidFill>
                <a:sym typeface="+mn-ea"/>
              </a:rPr>
              <a:t>$()</a:t>
            </a:r>
            <a:r>
              <a:rPr lang="zh-CN" altLang="en-US" b="1">
                <a:solidFill>
                  <a:schemeClr val="bg1"/>
                </a:solidFill>
                <a:sym typeface="+mn-ea"/>
              </a:rPr>
              <a:t>将</a:t>
            </a:r>
            <a:r>
              <a:rPr lang="en-US" altLang="zh-CN" b="1">
                <a:solidFill>
                  <a:schemeClr val="bg1"/>
                </a:solidFill>
                <a:sym typeface="+mn-ea"/>
              </a:rPr>
              <a:t>js</a:t>
            </a:r>
            <a:r>
              <a:rPr lang="zh-CN" altLang="en-US" b="1">
                <a:solidFill>
                  <a:schemeClr val="bg1"/>
                </a:solidFill>
                <a:sym typeface="+mn-ea"/>
              </a:rPr>
              <a:t>对象包装起来就可以，也就是说</a:t>
            </a:r>
            <a:r>
              <a:rPr lang="en-US" altLang="zh-CN" b="1">
                <a:solidFill>
                  <a:schemeClr val="bg1"/>
                </a:solidFill>
                <a:sym typeface="+mn-ea"/>
              </a:rPr>
              <a:t>$()</a:t>
            </a:r>
            <a:r>
              <a:rPr lang="zh-CN" altLang="en-US" b="1">
                <a:solidFill>
                  <a:schemeClr val="bg1"/>
                </a:solidFill>
                <a:sym typeface="+mn-ea"/>
              </a:rPr>
              <a:t>函数就是</a:t>
            </a:r>
            <a:r>
              <a:rPr lang="en-US" altLang="zh-CN" b="1">
                <a:solidFill>
                  <a:schemeClr val="bg1"/>
                </a:solidFill>
                <a:sym typeface="+mn-ea"/>
              </a:rPr>
              <a:t>jquery</a:t>
            </a:r>
            <a:r>
              <a:rPr lang="zh-CN" altLang="en-US" b="1">
                <a:solidFill>
                  <a:schemeClr val="bg1"/>
                </a:solidFill>
                <a:sym typeface="+mn-ea"/>
              </a:rPr>
              <a:t>对象的</a:t>
            </a:r>
            <a:r>
              <a:rPr lang="en-US" altLang="zh-CN" b="1">
                <a:solidFill>
                  <a:schemeClr val="bg1"/>
                </a:solidFill>
                <a:sym typeface="+mn-ea"/>
              </a:rPr>
              <a:t>			</a:t>
            </a:r>
            <a:r>
              <a:rPr lang="zh-CN" altLang="en-US" b="1">
                <a:solidFill>
                  <a:schemeClr val="bg1"/>
                </a:solidFill>
                <a:sym typeface="+mn-ea"/>
              </a:rPr>
              <a:t>制造工厂。如：</a:t>
            </a:r>
            <a:r>
              <a:rPr lang="en-US" altLang="zh-CN" b="1">
                <a:solidFill>
                  <a:schemeClr val="bg1"/>
                </a:solidFill>
                <a:sym typeface="+mn-ea"/>
              </a:rPr>
              <a:t>var cr = document.getElementById(“cr”);   var $cr = $(cr);</a:t>
            </a:r>
            <a:endParaRPr lang="en-US" altLang="zh-CN" b="1">
              <a:solidFill>
                <a:schemeClr val="bg1"/>
              </a:solidFill>
              <a:sym typeface="+mn-ea"/>
            </a:endParaRPr>
          </a:p>
          <a:p>
            <a:r>
              <a:rPr lang="en-US" altLang="zh-CN" b="1">
                <a:solidFill>
                  <a:schemeClr val="bg1"/>
                </a:solidFill>
                <a:sym typeface="+mn-ea"/>
              </a:rPr>
              <a:t>		—jquery</a:t>
            </a:r>
            <a:r>
              <a:rPr lang="zh-CN" altLang="en-US" b="1">
                <a:solidFill>
                  <a:schemeClr val="bg1"/>
                </a:solidFill>
                <a:sym typeface="+mn-ea"/>
              </a:rPr>
              <a:t>对象转换成</a:t>
            </a:r>
            <a:r>
              <a:rPr lang="en-US" altLang="zh-CN" b="1">
                <a:solidFill>
                  <a:schemeClr val="bg1"/>
                </a:solidFill>
                <a:sym typeface="+mn-ea"/>
              </a:rPr>
              <a:t>js</a:t>
            </a:r>
            <a:r>
              <a:rPr lang="zh-CN" altLang="en-US" b="1">
                <a:solidFill>
                  <a:schemeClr val="bg1"/>
                </a:solidFill>
                <a:sym typeface="+mn-ea"/>
              </a:rPr>
              <a:t>对象：</a:t>
            </a:r>
            <a:r>
              <a:rPr lang="zh-CN" altLang="en-US" b="1">
                <a:solidFill>
                  <a:srgbClr val="FF0000"/>
                </a:solidFill>
                <a:sym typeface="+mn-ea"/>
              </a:rPr>
              <a:t>其实jquery对象就是一个</a:t>
            </a:r>
            <a:r>
              <a:rPr lang="en-US" altLang="zh-CN" b="1">
                <a:solidFill>
                  <a:srgbClr val="FF0000"/>
                </a:solidFill>
                <a:sym typeface="+mn-ea"/>
              </a:rPr>
              <a:t>DOM</a:t>
            </a:r>
            <a:r>
              <a:rPr lang="zh-CN" altLang="en-US" b="1">
                <a:solidFill>
                  <a:srgbClr val="FF0000"/>
                </a:solidFill>
                <a:sym typeface="+mn-ea"/>
              </a:rPr>
              <a:t>对象数组</a:t>
            </a:r>
            <a:r>
              <a:rPr lang="zh-CN" altLang="en-US" b="1">
                <a:solidFill>
                  <a:schemeClr val="bg1"/>
                </a:solidFill>
                <a:sym typeface="+mn-ea"/>
              </a:rPr>
              <a:t>，使用</a:t>
            </a:r>
            <a:r>
              <a:rPr lang="en-US" altLang="zh-CN" b="1">
                <a:solidFill>
                  <a:schemeClr val="bg1"/>
                </a:solidFill>
                <a:sym typeface="+mn-ea"/>
              </a:rPr>
              <a:t>[index]</a:t>
            </a:r>
            <a:r>
              <a:rPr lang="zh-CN" altLang="en-US" b="1">
                <a:solidFill>
                  <a:schemeClr val="bg1"/>
                </a:solidFill>
                <a:sym typeface="+mn-ea"/>
              </a:rPr>
              <a:t>和</a:t>
            </a:r>
            <a:r>
              <a:rPr lang="en-US" altLang="zh-CN" b="1">
                <a:solidFill>
                  <a:schemeClr val="bg1"/>
                </a:solidFill>
                <a:sym typeface="+mn-ea"/>
              </a:rPr>
              <a:t>get(index)</a:t>
            </a:r>
            <a:r>
              <a:rPr lang="zh-CN" altLang="en-US" b="1">
                <a:solidFill>
                  <a:schemeClr val="bg1"/>
                </a:solidFill>
                <a:sym typeface="+mn-ea"/>
              </a:rPr>
              <a:t>来进</a:t>
            </a:r>
            <a:r>
              <a:rPr lang="en-US" altLang="zh-CN" b="1">
                <a:solidFill>
                  <a:schemeClr val="bg1"/>
                </a:solidFill>
                <a:sym typeface="+mn-ea"/>
              </a:rPr>
              <a:t>			</a:t>
            </a:r>
            <a:r>
              <a:rPr lang="zh-CN" altLang="en-US" b="1">
                <a:solidFill>
                  <a:schemeClr val="bg1"/>
                </a:solidFill>
                <a:sym typeface="+mn-ea"/>
              </a:rPr>
              <a:t>行转换。如：</a:t>
            </a:r>
            <a:r>
              <a:rPr lang="en-US" altLang="zh-CN" b="1">
                <a:solidFill>
                  <a:schemeClr val="bg1"/>
                </a:solidFill>
                <a:sym typeface="+mn-ea"/>
              </a:rPr>
              <a:t>var h1 = $('h1')[0]; </a:t>
            </a:r>
            <a:r>
              <a:rPr lang="zh-CN" altLang="en-US" b="1">
                <a:solidFill>
                  <a:schemeClr val="bg1"/>
                </a:solidFill>
                <a:sym typeface="+mn-ea"/>
              </a:rPr>
              <a:t>或者 </a:t>
            </a:r>
            <a:r>
              <a:rPr lang="en-US" altLang="zh-CN" b="1">
                <a:solidFill>
                  <a:schemeClr val="bg1"/>
                </a:solidFill>
                <a:sym typeface="+mn-ea"/>
              </a:rPr>
              <a:t>var h1 = $('h1').get(0);</a:t>
            </a:r>
            <a:endParaRPr lang="en-US" altLang="zh-CN" b="1">
              <a:solidFill>
                <a:schemeClr val="bg1"/>
              </a:solidFill>
              <a:sym typeface="+mn-ea"/>
            </a:endParaRPr>
          </a:p>
          <a:p>
            <a:r>
              <a:rPr lang="en-US" altLang="zh-CN" b="1">
                <a:solidFill>
                  <a:schemeClr val="bg1"/>
                </a:solidFill>
                <a:sym typeface="+mn-ea"/>
              </a:rPr>
              <a:t>	jquery</a:t>
            </a:r>
            <a:r>
              <a:rPr lang="zh-CN" altLang="en-US" b="1">
                <a:solidFill>
                  <a:schemeClr val="bg1"/>
                </a:solidFill>
                <a:sym typeface="+mn-ea"/>
              </a:rPr>
              <a:t>在线引用地址大全：</a:t>
            </a:r>
            <a:r>
              <a:rPr lang="zh-CN" altLang="en-US" b="1" u="sng">
                <a:solidFill>
                  <a:srgbClr val="FF0000"/>
                </a:solidFill>
                <a:sym typeface="+mn-ea"/>
              </a:rPr>
              <a:t>http://www.jq22.com/jquery-info122</a:t>
            </a:r>
            <a:endParaRPr lang="zh-CN" altLang="en-US" b="1" u="sng">
              <a:solidFill>
                <a:srgbClr val="FF0000"/>
              </a:solidFill>
              <a:sym typeface="+mn-ea"/>
            </a:endParaRPr>
          </a:p>
          <a:p>
            <a:r>
              <a:rPr lang="zh-CN" altLang="en-US" b="1">
                <a:solidFill>
                  <a:schemeClr val="bg1"/>
                </a:solidFill>
                <a:sym typeface="+mn-ea"/>
              </a:rPr>
              <a:t>什么是</a:t>
            </a:r>
            <a:r>
              <a:rPr lang="en-US" altLang="zh-CN" b="1">
                <a:solidFill>
                  <a:schemeClr val="bg1"/>
                </a:solidFill>
                <a:sym typeface="+mn-ea"/>
              </a:rPr>
              <a:t>JQuery</a:t>
            </a:r>
            <a:r>
              <a:rPr lang="zh-CN" altLang="en-US" b="1">
                <a:solidFill>
                  <a:schemeClr val="bg1"/>
                </a:solidFill>
                <a:sym typeface="+mn-ea"/>
              </a:rPr>
              <a:t>选择器：</a:t>
            </a:r>
            <a:endParaRPr lang="zh-CN" altLang="en-US" b="1">
              <a:solidFill>
                <a:schemeClr val="bg1"/>
              </a:solidFill>
              <a:sym typeface="+mn-ea"/>
            </a:endParaRPr>
          </a:p>
          <a:p>
            <a:r>
              <a:rPr lang="en-US" altLang="zh-CN" b="1">
                <a:solidFill>
                  <a:schemeClr val="bg1"/>
                </a:solidFill>
                <a:sym typeface="+mn-ea"/>
              </a:rPr>
              <a:t>	JQuery</a:t>
            </a:r>
            <a:r>
              <a:rPr lang="zh-CN" altLang="en-US" b="1">
                <a:solidFill>
                  <a:schemeClr val="bg1"/>
                </a:solidFill>
                <a:sym typeface="+mn-ea"/>
              </a:rPr>
              <a:t>选择器类似于</a:t>
            </a:r>
            <a:r>
              <a:rPr lang="en-US" altLang="zh-CN" b="1">
                <a:solidFill>
                  <a:schemeClr val="bg1"/>
                </a:solidFill>
                <a:sym typeface="+mn-ea"/>
              </a:rPr>
              <a:t>CSS</a:t>
            </a:r>
            <a:r>
              <a:rPr lang="zh-CN" altLang="en-US" b="1">
                <a:solidFill>
                  <a:schemeClr val="bg1"/>
                </a:solidFill>
                <a:sym typeface="+mn-ea"/>
              </a:rPr>
              <a:t>选择器（定位元素，施加样式），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a:t>
            </a:r>
            <a:r>
              <a:rPr lang="en-US" altLang="zh-CN" b="1">
                <a:solidFill>
                  <a:schemeClr val="bg1"/>
                </a:solidFill>
                <a:sym typeface="+mn-ea"/>
              </a:rPr>
              <a:t>JQuery</a:t>
            </a:r>
            <a:r>
              <a:rPr lang="zh-CN" altLang="en-US" b="1">
                <a:solidFill>
                  <a:schemeClr val="bg1"/>
                </a:solidFill>
                <a:sym typeface="+mn-ea"/>
              </a:rPr>
              <a:t>选择器能够将内容与行为分离</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ym typeface="+mn-ea"/>
              </a:rPr>
              <a:t>	</a:t>
            </a:r>
            <a:endParaRPr lang="en-US" altLang="zh-CN" b="1">
              <a:sym typeface="+mn-ea"/>
            </a:endParaRPr>
          </a:p>
        </p:txBody>
      </p:sp>
      <p:sp>
        <p:nvSpPr>
          <p:cNvPr id="2" name="圆角矩形 1"/>
          <p:cNvSpPr/>
          <p:nvPr/>
        </p:nvSpPr>
        <p:spPr>
          <a:xfrm>
            <a:off x="5913120" y="4887595"/>
            <a:ext cx="6265545" cy="1972310"/>
          </a:xfrm>
          <a:prstGeom prst="round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b="1">
              <a:solidFill>
                <a:schemeClr val="tx1"/>
              </a:solidFill>
            </a:endParaRPr>
          </a:p>
          <a:p>
            <a:pPr algn="l"/>
            <a:r>
              <a:rPr lang="en-US" altLang="zh-CN" b="1">
                <a:solidFill>
                  <a:schemeClr val="tx1"/>
                </a:solidFill>
              </a:rPr>
              <a:t>1</a:t>
            </a:r>
            <a:r>
              <a:rPr lang="zh-CN" altLang="en-US" b="1">
                <a:solidFill>
                  <a:schemeClr val="tx1"/>
                </a:solidFill>
              </a:rPr>
              <a:t>、</a:t>
            </a:r>
            <a:r>
              <a:rPr lang="en-US" altLang="zh-CN" b="1">
                <a:solidFill>
                  <a:schemeClr val="tx1"/>
                </a:solidFill>
              </a:rPr>
              <a:t>js</a:t>
            </a:r>
            <a:r>
              <a:rPr lang="zh-CN" altLang="en-US" b="1">
                <a:solidFill>
                  <a:schemeClr val="tx1"/>
                </a:solidFill>
              </a:rPr>
              <a:t>对象和</a:t>
            </a:r>
            <a:r>
              <a:rPr lang="en-US" altLang="zh-CN" b="1">
                <a:solidFill>
                  <a:schemeClr val="tx1"/>
                </a:solidFill>
              </a:rPr>
              <a:t>JQuery</a:t>
            </a:r>
            <a:r>
              <a:rPr lang="zh-CN" altLang="en-US" b="1">
                <a:solidFill>
                  <a:schemeClr val="tx1"/>
                </a:solidFill>
              </a:rPr>
              <a:t>对象有什么区别？</a:t>
            </a:r>
            <a:endParaRPr lang="zh-CN" altLang="en-US" b="1">
              <a:solidFill>
                <a:schemeClr val="tx1"/>
              </a:solidFill>
            </a:endParaRPr>
          </a:p>
          <a:p>
            <a:pPr algn="l"/>
            <a:r>
              <a:rPr lang="en-US" altLang="zh-CN" b="1">
                <a:solidFill>
                  <a:schemeClr val="tx1"/>
                </a:solidFill>
              </a:rPr>
              <a:t>	jquery</a:t>
            </a:r>
            <a:r>
              <a:rPr lang="zh-CN" altLang="en-US" b="1">
                <a:solidFill>
                  <a:schemeClr val="tx1"/>
                </a:solidFill>
              </a:rPr>
              <a:t>对象就是</a:t>
            </a:r>
            <a:r>
              <a:rPr lang="en-US" altLang="zh-CN" b="1">
                <a:solidFill>
                  <a:schemeClr val="tx1"/>
                </a:solidFill>
              </a:rPr>
              <a:t>js</a:t>
            </a:r>
            <a:r>
              <a:rPr lang="zh-CN" altLang="en-US" b="1">
                <a:solidFill>
                  <a:schemeClr val="tx1"/>
                </a:solidFill>
              </a:rPr>
              <a:t>中的</a:t>
            </a:r>
            <a:r>
              <a:rPr lang="en-US" altLang="zh-CN" b="1">
                <a:solidFill>
                  <a:schemeClr val="tx1"/>
                </a:solidFill>
              </a:rPr>
              <a:t>new Object</a:t>
            </a:r>
            <a:r>
              <a:rPr lang="zh-CN" altLang="en-US" b="1">
                <a:solidFill>
                  <a:schemeClr val="tx1"/>
                </a:solidFill>
              </a:rPr>
              <a:t>生成的普通对象。</a:t>
            </a:r>
            <a:endParaRPr lang="zh-CN" altLang="en-US" b="1">
              <a:solidFill>
                <a:schemeClr val="tx1"/>
              </a:solidFill>
            </a:endParaRPr>
          </a:p>
          <a:p>
            <a:pPr algn="l"/>
            <a:r>
              <a:rPr lang="en-US" altLang="zh-CN" b="1">
                <a:solidFill>
                  <a:schemeClr val="tx1"/>
                </a:solidFill>
              </a:rPr>
              <a:t>2</a:t>
            </a:r>
            <a:r>
              <a:rPr lang="zh-CN" altLang="en-US" b="1">
                <a:solidFill>
                  <a:schemeClr val="tx1"/>
                </a:solidFill>
              </a:rPr>
              <a:t>、</a:t>
            </a:r>
            <a:r>
              <a:rPr lang="en-US" altLang="zh-CN" b="1">
                <a:solidFill>
                  <a:schemeClr val="tx1"/>
                </a:solidFill>
              </a:rPr>
              <a:t>js</a:t>
            </a:r>
            <a:r>
              <a:rPr lang="zh-CN" altLang="en-US" b="1">
                <a:solidFill>
                  <a:schemeClr val="tx1"/>
                </a:solidFill>
              </a:rPr>
              <a:t>对象和</a:t>
            </a:r>
            <a:r>
              <a:rPr lang="en-US" altLang="zh-CN" b="1">
                <a:solidFill>
                  <a:schemeClr val="tx1"/>
                </a:solidFill>
              </a:rPr>
              <a:t>JQuery</a:t>
            </a:r>
            <a:r>
              <a:rPr lang="zh-CN" altLang="en-US" b="1">
                <a:solidFill>
                  <a:schemeClr val="tx1"/>
                </a:solidFill>
              </a:rPr>
              <a:t>对象的方法能不能共用？</a:t>
            </a:r>
            <a:endParaRPr lang="zh-CN" altLang="en-US" b="1">
              <a:solidFill>
                <a:schemeClr val="tx1"/>
              </a:solidFill>
            </a:endParaRPr>
          </a:p>
          <a:p>
            <a:pPr algn="l"/>
            <a:r>
              <a:rPr lang="en-US" altLang="zh-CN" b="1">
                <a:solidFill>
                  <a:schemeClr val="tx1"/>
                </a:solidFill>
              </a:rPr>
              <a:t>	</a:t>
            </a:r>
            <a:r>
              <a:rPr lang="zh-CN" altLang="en-US" b="1">
                <a:solidFill>
                  <a:schemeClr val="tx1"/>
                </a:solidFill>
              </a:rPr>
              <a:t>不能</a:t>
            </a:r>
            <a:endParaRPr lang="zh-CN" altLang="en-US" b="1">
              <a:solidFill>
                <a:schemeClr val="tx1"/>
              </a:solidFill>
            </a:endParaRPr>
          </a:p>
          <a:p>
            <a:pPr algn="l"/>
            <a:r>
              <a:rPr lang="en-US" altLang="zh-CN" b="1">
                <a:solidFill>
                  <a:schemeClr val="tx1"/>
                </a:solidFill>
              </a:rPr>
              <a:t>3</a:t>
            </a:r>
            <a:r>
              <a:rPr lang="zh-CN" altLang="en-US" b="1">
                <a:solidFill>
                  <a:schemeClr val="tx1"/>
                </a:solidFill>
              </a:rPr>
              <a:t>、</a:t>
            </a:r>
            <a:r>
              <a:rPr lang="en-US" altLang="zh-CN" b="1">
                <a:solidFill>
                  <a:schemeClr val="tx1"/>
                </a:solidFill>
              </a:rPr>
              <a:t>js</a:t>
            </a:r>
            <a:r>
              <a:rPr lang="zh-CN" altLang="en-US" b="1">
                <a:solidFill>
                  <a:schemeClr val="tx1"/>
                </a:solidFill>
              </a:rPr>
              <a:t>对象和</a:t>
            </a:r>
            <a:r>
              <a:rPr lang="en-US" altLang="zh-CN" b="1">
                <a:solidFill>
                  <a:schemeClr val="tx1"/>
                </a:solidFill>
              </a:rPr>
              <a:t>JQuery</a:t>
            </a:r>
            <a:r>
              <a:rPr lang="zh-CN" altLang="en-US" b="1">
                <a:solidFill>
                  <a:schemeClr val="tx1"/>
                </a:solidFill>
              </a:rPr>
              <a:t>对象能不能相互转换？</a:t>
            </a:r>
            <a:endParaRPr lang="zh-CN" altLang="en-US" b="1">
              <a:solidFill>
                <a:schemeClr val="tx1"/>
              </a:solidFill>
            </a:endParaRPr>
          </a:p>
          <a:p>
            <a:pPr algn="l"/>
            <a:r>
              <a:rPr lang="en-US" altLang="zh-CN" b="1">
                <a:solidFill>
                  <a:schemeClr val="tx1"/>
                </a:solidFill>
              </a:rPr>
              <a:t>	</a:t>
            </a:r>
            <a:r>
              <a:rPr lang="zh-CN" altLang="en-US" b="1">
                <a:solidFill>
                  <a:schemeClr val="tx1"/>
                </a:solidFill>
              </a:rPr>
              <a:t>可以</a:t>
            </a:r>
            <a:endParaRPr lang="zh-CN" altLang="en-US" b="1">
              <a:solidFill>
                <a:schemeClr val="tx1"/>
              </a:solidFill>
            </a:endParaRPr>
          </a:p>
          <a:p>
            <a:pPr algn="l"/>
            <a:endParaRPr lang="zh-CN" altLang="en-US" b="1">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1944350" cy="6862445"/>
          </a:xfrm>
          <a:prstGeom prst="rect">
            <a:avLst/>
          </a:prstGeom>
          <a:noFill/>
        </p:spPr>
        <p:txBody>
          <a:bodyPr wrap="square" rtlCol="0">
            <a:spAutoFit/>
          </a:bodyPr>
          <a:lstStyle/>
          <a:p>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HTML</a:t>
            </a:r>
            <a:r>
              <a:rPr lang="zh-CN" altLang="en-US" sz="2000" b="1" dirty="0">
                <a:solidFill>
                  <a:schemeClr val="bg1"/>
                </a:solidFill>
              </a:rPr>
              <a:t>的工作原理：</a:t>
            </a:r>
            <a:endParaRPr lang="zh-CN" altLang="en-US" sz="2000" b="1" dirty="0">
              <a:solidFill>
                <a:schemeClr val="bg1"/>
              </a:solidFill>
            </a:endParaRPr>
          </a:p>
          <a:p>
            <a:r>
              <a:rPr lang="en-US" altLang="zh-CN" sz="2000" b="1" dirty="0">
                <a:solidFill>
                  <a:schemeClr val="bg1"/>
                </a:solidFill>
              </a:rPr>
              <a:t>	HTML</a:t>
            </a:r>
            <a:r>
              <a:rPr lang="zh-CN" altLang="en-US" sz="2000" b="1" dirty="0">
                <a:solidFill>
                  <a:schemeClr val="bg1"/>
                </a:solidFill>
              </a:rPr>
              <a:t>是部署在服务器上的文本文件；</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根据</a:t>
            </a:r>
            <a:r>
              <a:rPr lang="en-US" altLang="zh-CN" sz="2000" b="1" dirty="0">
                <a:solidFill>
                  <a:schemeClr val="bg1"/>
                </a:solidFill>
              </a:rPr>
              <a:t>HTTP</a:t>
            </a:r>
            <a:r>
              <a:rPr lang="zh-CN" altLang="en-US" sz="2000" b="1" dirty="0">
                <a:solidFill>
                  <a:schemeClr val="bg1"/>
                </a:solidFill>
              </a:rPr>
              <a:t>协议，浏览器发出请求给服务器，服务器作出响应，给浏览器返回一个</a:t>
            </a:r>
            <a:r>
              <a:rPr lang="en-US" altLang="zh-CN" sz="2000" b="1" dirty="0">
                <a:solidFill>
                  <a:schemeClr val="bg1"/>
                </a:solidFill>
              </a:rPr>
              <a:t>HTML</a:t>
            </a:r>
            <a:r>
              <a:rPr lang="zh-CN" altLang="en-US" sz="2000" b="1" dirty="0">
                <a:solidFill>
                  <a:schemeClr val="bg1"/>
                </a:solidFill>
              </a:rPr>
              <a:t>；</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浏览器解释执行</a:t>
            </a:r>
            <a:r>
              <a:rPr lang="en-US" altLang="zh-CN" sz="2000" b="1" dirty="0">
                <a:solidFill>
                  <a:schemeClr val="bg1"/>
                </a:solidFill>
              </a:rPr>
              <a:t>HTML</a:t>
            </a:r>
            <a:r>
              <a:rPr lang="zh-CN" altLang="en-US" sz="2000" b="1" dirty="0">
                <a:solidFill>
                  <a:schemeClr val="bg1"/>
                </a:solidFill>
              </a:rPr>
              <a:t>，从而显示出内容。</a:t>
            </a:r>
            <a:endParaRPr lang="zh-CN" altLang="en-US" sz="2000" b="1" dirty="0">
              <a:solidFill>
                <a:schemeClr val="bg1"/>
              </a:solidFill>
            </a:endParaRPr>
          </a:p>
          <a:p>
            <a:r>
              <a:rPr lang="zh-CN" altLang="en-US" sz="2000" b="1" dirty="0">
                <a:solidFill>
                  <a:schemeClr val="bg1"/>
                </a:solidFill>
              </a:rPr>
              <a:t>总结：</a:t>
            </a:r>
            <a:r>
              <a:rPr lang="en-US" altLang="zh-CN" sz="2000" b="1" dirty="0">
                <a:solidFill>
                  <a:schemeClr val="bg1"/>
                </a:solidFill>
              </a:rPr>
              <a:t>HTML</a:t>
            </a:r>
            <a:r>
              <a:rPr lang="zh-CN" altLang="en-US" sz="2000" b="1" dirty="0">
                <a:solidFill>
                  <a:schemeClr val="bg1"/>
                </a:solidFill>
              </a:rPr>
              <a:t>部署在服务器上，运行在浏览器上。</a:t>
            </a:r>
            <a:endParaRPr lang="zh-CN" altLang="en-US" sz="2000" b="1" dirty="0">
              <a:solidFill>
                <a:schemeClr val="bg1"/>
              </a:solidFill>
            </a:endParaRPr>
          </a:p>
          <a:p>
            <a:endParaRPr lang="zh-CN" altLang="en-US" sz="2000" b="1" dirty="0">
              <a:solidFill>
                <a:schemeClr val="bg1"/>
              </a:solidFill>
            </a:endParaRPr>
          </a:p>
          <a:p>
            <a:r>
              <a:rPr lang="en-US" altLang="zh-CN" sz="2000" b="1" dirty="0">
                <a:solidFill>
                  <a:schemeClr val="bg1"/>
                </a:solidFill>
              </a:rPr>
              <a:t>2</a:t>
            </a:r>
            <a:r>
              <a:rPr lang="zh-CN" altLang="en-US" sz="2000" b="1" dirty="0">
                <a:solidFill>
                  <a:schemeClr val="bg1"/>
                </a:solidFill>
              </a:rPr>
              <a:t>、</a:t>
            </a:r>
            <a:r>
              <a:rPr lang="en-US" altLang="zh-CN" sz="2000" b="1" dirty="0">
                <a:solidFill>
                  <a:schemeClr val="bg1"/>
                </a:solidFill>
              </a:rPr>
              <a:t>XML</a:t>
            </a:r>
            <a:r>
              <a:rPr lang="zh-CN" altLang="en-US" sz="2000" b="1" dirty="0">
                <a:solidFill>
                  <a:schemeClr val="bg1"/>
                </a:solidFill>
              </a:rPr>
              <a:t>和</a:t>
            </a:r>
            <a:r>
              <a:rPr lang="en-US" altLang="zh-CN" sz="2000" b="1" dirty="0">
                <a:solidFill>
                  <a:schemeClr val="bg1"/>
                </a:solidFill>
              </a:rPr>
              <a:t>HTML</a:t>
            </a:r>
            <a:r>
              <a:rPr lang="zh-CN" altLang="en-US" sz="2000" b="1" dirty="0">
                <a:solidFill>
                  <a:schemeClr val="bg1"/>
                </a:solidFill>
              </a:rPr>
              <a:t>的关系：</a:t>
            </a:r>
            <a:endParaRPr lang="zh-CN" altLang="en-US" sz="2000" b="1" dirty="0">
              <a:solidFill>
                <a:schemeClr val="bg1"/>
              </a:solidFill>
            </a:endParaRPr>
          </a:p>
          <a:p>
            <a:r>
              <a:rPr lang="en-US" altLang="zh-CN" sz="2000" b="1" dirty="0">
                <a:solidFill>
                  <a:schemeClr val="bg1"/>
                </a:solidFill>
              </a:rPr>
              <a:t>	XML</a:t>
            </a:r>
            <a:r>
              <a:rPr lang="zh-CN" altLang="en-US" sz="2000" b="1" dirty="0">
                <a:solidFill>
                  <a:schemeClr val="bg1"/>
                </a:solidFill>
              </a:rPr>
              <a:t>：是可扩展标记语言，用来存储或传输数据。</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标签可扩展</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属性可扩展</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元素之间的嵌套关系可扩展</a:t>
            </a:r>
            <a:endParaRPr lang="zh-CN" altLang="en-US" sz="2000" b="1" dirty="0">
              <a:solidFill>
                <a:schemeClr val="bg1"/>
              </a:solidFill>
            </a:endParaRPr>
          </a:p>
          <a:p>
            <a:r>
              <a:rPr lang="en-US" altLang="zh-CN" sz="2000" b="1" dirty="0">
                <a:solidFill>
                  <a:schemeClr val="bg1"/>
                </a:solidFill>
              </a:rPr>
              <a:t>	    A.</a:t>
            </a:r>
            <a:r>
              <a:rPr lang="zh-CN" altLang="en-US" sz="2000" b="1" dirty="0">
                <a:solidFill>
                  <a:schemeClr val="bg1"/>
                </a:solidFill>
              </a:rPr>
              <a:t>标签：</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双标签：</a:t>
            </a:r>
            <a:r>
              <a:rPr lang="en-US" altLang="zh-CN" sz="2000" b="1" dirty="0">
                <a:solidFill>
                  <a:schemeClr val="bg1"/>
                </a:solidFill>
              </a:rPr>
              <a:t>&lt;</a:t>
            </a:r>
            <a:r>
              <a:rPr lang="zh-CN" altLang="en-US" sz="2000" b="1" dirty="0">
                <a:solidFill>
                  <a:schemeClr val="bg1"/>
                </a:solidFill>
              </a:rPr>
              <a:t>标签名</a:t>
            </a:r>
            <a:r>
              <a:rPr lang="en-US" altLang="zh-CN" sz="2000" b="1" dirty="0">
                <a:solidFill>
                  <a:schemeClr val="bg1"/>
                </a:solidFill>
              </a:rPr>
              <a:t>&gt; &lt;/</a:t>
            </a:r>
            <a:r>
              <a:rPr lang="zh-CN" altLang="en-US" sz="2000" b="1" dirty="0">
                <a:solidFill>
                  <a:schemeClr val="bg1"/>
                </a:solidFill>
              </a:rPr>
              <a:t>标签名</a:t>
            </a:r>
            <a:r>
              <a:rPr lang="en-US" altLang="zh-CN" sz="2000" b="1" dirty="0">
                <a:solidFill>
                  <a:schemeClr val="bg1"/>
                </a:solidFill>
              </a:rPr>
              <a:t>&gt;</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单标签：</a:t>
            </a:r>
            <a:r>
              <a:rPr lang="en-US" altLang="zh-CN" sz="2000" b="1" dirty="0">
                <a:solidFill>
                  <a:schemeClr val="bg1"/>
                </a:solidFill>
              </a:rPr>
              <a:t>&lt;</a:t>
            </a:r>
            <a:r>
              <a:rPr lang="zh-CN" altLang="en-US" sz="2000" b="1" dirty="0">
                <a:solidFill>
                  <a:schemeClr val="bg1"/>
                </a:solidFill>
              </a:rPr>
              <a:t>标签名</a:t>
            </a:r>
            <a:r>
              <a:rPr lang="en-US" altLang="zh-CN" sz="2000" b="1" dirty="0">
                <a:solidFill>
                  <a:schemeClr val="bg1"/>
                </a:solidFill>
              </a:rPr>
              <a:t>/&gt;	&lt;br/&gt;	</a:t>
            </a:r>
            <a:r>
              <a:rPr lang="zh-CN" altLang="en-US" sz="2000" b="1" dirty="0">
                <a:solidFill>
                  <a:schemeClr val="bg1"/>
                </a:solidFill>
              </a:rPr>
              <a:t>按照现在</a:t>
            </a:r>
            <a:r>
              <a:rPr lang="en-US" altLang="zh-CN" sz="2000" b="1" dirty="0">
                <a:solidFill>
                  <a:schemeClr val="bg1"/>
                </a:solidFill>
              </a:rPr>
              <a:t>H5</a:t>
            </a:r>
            <a:r>
              <a:rPr lang="zh-CN" altLang="en-US" sz="2000" b="1" dirty="0">
                <a:solidFill>
                  <a:schemeClr val="bg1"/>
                </a:solidFill>
              </a:rPr>
              <a:t>的标准，不用加</a:t>
            </a:r>
            <a:r>
              <a:rPr lang="en-US" altLang="zh-CN" sz="2000" b="1" dirty="0">
                <a:solidFill>
                  <a:schemeClr val="bg1"/>
                </a:solidFill>
              </a:rPr>
              <a:t>/ </a:t>
            </a:r>
            <a:r>
              <a:rPr lang="zh-CN" altLang="en-US" sz="2000" b="1" dirty="0">
                <a:solidFill>
                  <a:schemeClr val="bg1"/>
                </a:solidFill>
              </a:rPr>
              <a:t>如</a:t>
            </a:r>
            <a:r>
              <a:rPr lang="en-US" altLang="zh-CN" sz="2000" b="1" dirty="0">
                <a:solidFill>
                  <a:schemeClr val="bg1"/>
                </a:solidFill>
              </a:rPr>
              <a:t>&lt;br&gt;</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关系：单标签等于空的双标签</a:t>
            </a:r>
            <a:endParaRPr lang="zh-CN" altLang="en-US" sz="2000" b="1" dirty="0">
              <a:solidFill>
                <a:schemeClr val="bg1"/>
              </a:solidFill>
            </a:endParaRPr>
          </a:p>
          <a:p>
            <a:r>
              <a:rPr lang="en-US" altLang="zh-CN" sz="2000" b="1" dirty="0">
                <a:solidFill>
                  <a:schemeClr val="bg1"/>
                </a:solidFill>
              </a:rPr>
              <a:t>	    B.</a:t>
            </a:r>
            <a:r>
              <a:rPr lang="zh-CN" altLang="en-US" sz="2000" b="1" dirty="0">
                <a:solidFill>
                  <a:schemeClr val="bg1"/>
                </a:solidFill>
              </a:rPr>
              <a:t>属性：属性名 </a:t>
            </a:r>
            <a:r>
              <a:rPr lang="en-US" altLang="zh-CN" sz="2000" b="1" dirty="0">
                <a:solidFill>
                  <a:schemeClr val="bg1"/>
                </a:solidFill>
              </a:rPr>
              <a:t>= </a:t>
            </a:r>
            <a:r>
              <a:rPr lang="zh-CN" altLang="en-US" sz="2000" b="1" dirty="0">
                <a:solidFill>
                  <a:schemeClr val="bg1"/>
                </a:solidFill>
              </a:rPr>
              <a:t>“属性值”</a:t>
            </a:r>
            <a:endParaRPr lang="zh-CN" altLang="en-US" sz="2000" b="1" dirty="0">
              <a:solidFill>
                <a:schemeClr val="bg1"/>
              </a:solidFill>
            </a:endParaRPr>
          </a:p>
          <a:p>
            <a:r>
              <a:rPr lang="en-US" altLang="zh-CN" sz="2000" b="1" dirty="0">
                <a:solidFill>
                  <a:schemeClr val="bg1"/>
                </a:solidFill>
              </a:rPr>
              <a:t>	    C.</a:t>
            </a:r>
            <a:r>
              <a:rPr lang="zh-CN" altLang="en-US" sz="2000" b="1" dirty="0">
                <a:solidFill>
                  <a:schemeClr val="bg1"/>
                </a:solidFill>
              </a:rPr>
              <a:t>元素：</a:t>
            </a:r>
            <a:r>
              <a:rPr lang="en-US" altLang="zh-CN" sz="2000" b="1" dirty="0">
                <a:solidFill>
                  <a:schemeClr val="bg1"/>
                </a:solidFill>
              </a:rPr>
              <a:t>&lt;</a:t>
            </a:r>
            <a:r>
              <a:rPr lang="zh-CN" altLang="en-US" sz="2000" b="1" dirty="0">
                <a:solidFill>
                  <a:schemeClr val="bg1"/>
                </a:solidFill>
              </a:rPr>
              <a:t>标签名 属性名 </a:t>
            </a:r>
            <a:r>
              <a:rPr lang="en-US" altLang="zh-CN" sz="2000" b="1" dirty="0">
                <a:solidFill>
                  <a:schemeClr val="bg1"/>
                </a:solidFill>
              </a:rPr>
              <a:t>= </a:t>
            </a:r>
            <a:r>
              <a:rPr lang="zh-CN" altLang="en-US" sz="2000" b="1" dirty="0">
                <a:solidFill>
                  <a:schemeClr val="bg1"/>
                </a:solidFill>
              </a:rPr>
              <a:t>“属性值” </a:t>
            </a:r>
            <a:r>
              <a:rPr lang="en-US" altLang="zh-CN" sz="2000" b="1" dirty="0">
                <a:solidFill>
                  <a:schemeClr val="bg1"/>
                </a:solidFill>
              </a:rPr>
              <a:t>&gt;</a:t>
            </a:r>
            <a:r>
              <a:rPr lang="zh-CN" altLang="en-US" sz="2000" b="1" dirty="0">
                <a:solidFill>
                  <a:schemeClr val="bg1"/>
                </a:solidFill>
              </a:rPr>
              <a:t>内容</a:t>
            </a:r>
            <a:r>
              <a:rPr lang="en-US" altLang="zh-CN" sz="2000" b="1" dirty="0">
                <a:solidFill>
                  <a:schemeClr val="bg1"/>
                </a:solidFill>
              </a:rPr>
              <a:t>&lt;/</a:t>
            </a:r>
            <a:r>
              <a:rPr lang="zh-CN" altLang="en-US" sz="2000" b="1" dirty="0">
                <a:solidFill>
                  <a:schemeClr val="bg1"/>
                </a:solidFill>
              </a:rPr>
              <a:t>标签名</a:t>
            </a:r>
            <a:r>
              <a:rPr lang="en-US" altLang="zh-CN" sz="2000" b="1" dirty="0">
                <a:solidFill>
                  <a:schemeClr val="bg1"/>
                </a:solidFill>
              </a:rPr>
              <a:t>&gt;</a:t>
            </a:r>
            <a:endParaRPr lang="en-US" altLang="zh-CN" sz="2000" b="1" dirty="0">
              <a:solidFill>
                <a:schemeClr val="bg1"/>
              </a:solidFill>
            </a:endParaRPr>
          </a:p>
          <a:p>
            <a:r>
              <a:rPr lang="en-US" altLang="zh-CN" sz="2000" b="1" dirty="0">
                <a:solidFill>
                  <a:schemeClr val="bg1"/>
                </a:solidFill>
              </a:rPr>
              <a:t>	HTML</a:t>
            </a:r>
            <a:r>
              <a:rPr lang="zh-CN" altLang="en-US" sz="2000" b="1" dirty="0">
                <a:solidFill>
                  <a:schemeClr val="bg1"/>
                </a:solidFill>
              </a:rPr>
              <a:t>：超文本标记语言，用来显示数据</a:t>
            </a:r>
            <a:endParaRPr lang="zh-CN" altLang="en-US" sz="2000" b="1" dirty="0">
              <a:solidFill>
                <a:schemeClr val="bg1"/>
              </a:solidFill>
            </a:endParaRPr>
          </a:p>
          <a:p>
            <a:r>
              <a:rPr lang="en-US" altLang="zh-CN" sz="2000" b="1" dirty="0">
                <a:solidFill>
                  <a:schemeClr val="bg1"/>
                </a:solidFill>
              </a:rPr>
              <a:t>	    	HTML</a:t>
            </a:r>
            <a:r>
              <a:rPr lang="zh-CN" altLang="en-US" sz="2000" b="1" dirty="0">
                <a:solidFill>
                  <a:schemeClr val="bg1"/>
                </a:solidFill>
              </a:rPr>
              <a:t>实际上是语法固定的</a:t>
            </a:r>
            <a:r>
              <a:rPr lang="en-US" altLang="zh-CN" sz="2000" b="1" dirty="0">
                <a:solidFill>
                  <a:schemeClr val="bg1"/>
                </a:solidFill>
              </a:rPr>
              <a:t>XML——</a:t>
            </a:r>
            <a:r>
              <a:rPr lang="zh-CN" altLang="en-US" sz="2000" b="1" dirty="0">
                <a:solidFill>
                  <a:schemeClr val="bg1"/>
                </a:solidFill>
              </a:rPr>
              <a:t>（标签固定，属性固定，元素嵌套固定）</a:t>
            </a:r>
            <a:endParaRPr lang="zh-CN" altLang="en-US" sz="2000" b="1" dirty="0">
              <a:solidFill>
                <a:schemeClr val="bg1"/>
              </a:solidFill>
            </a:endParaRPr>
          </a:p>
          <a:p>
            <a:pPr algn="ctr"/>
            <a:r>
              <a:rPr lang="en-US" altLang="zh-CN" sz="2000" b="1" dirty="0">
                <a:solidFill>
                  <a:schemeClr val="bg1"/>
                </a:solidFill>
              </a:rPr>
              <a:t>		</a:t>
            </a:r>
            <a:endParaRPr lang="en-US" altLang="zh-CN" sz="2000" b="1" dirty="0">
              <a:solidFill>
                <a:schemeClr val="bg1"/>
              </a:solidFill>
            </a:endParaRPr>
          </a:p>
          <a:p>
            <a:endParaRPr lang="en-US" altLang="zh-CN" sz="2000" b="1" dirty="0">
              <a:solidFill>
                <a:schemeClr val="bg1"/>
              </a:solidFill>
            </a:endParaRPr>
          </a:p>
          <a:p>
            <a:endParaRPr lang="en-US" altLang="zh-CN" sz="2000" b="1"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48895"/>
            <a:ext cx="12027535" cy="7016115"/>
          </a:xfrm>
          <a:prstGeom prst="rect">
            <a:avLst/>
          </a:prstGeom>
          <a:noFill/>
        </p:spPr>
        <p:txBody>
          <a:bodyPr wrap="square" rtlCol="0">
            <a:spAutoFit/>
          </a:bodyPr>
          <a:p>
            <a:r>
              <a:rPr lang="en-US" altLang="zh-CN" b="1">
                <a:sym typeface="+mn-ea"/>
              </a:rPr>
              <a:t>	</a:t>
            </a:r>
            <a:r>
              <a:rPr lang="zh-CN" altLang="en-US" b="1">
                <a:solidFill>
                  <a:srgbClr val="FF0000"/>
                </a:solidFill>
                <a:sym typeface="+mn-ea"/>
              </a:rPr>
              <a:t>知识点：</a:t>
            </a:r>
            <a:r>
              <a:rPr lang="zh-CN" altLang="en-US" b="1">
                <a:solidFill>
                  <a:schemeClr val="accent1"/>
                </a:solidFill>
                <a:effectLst>
                  <a:outerShdw blurRad="38100" dist="25400" dir="5400000" algn="ctr" rotWithShape="0">
                    <a:srgbClr val="6E747A">
                      <a:alpha val="43000"/>
                    </a:srgbClr>
                  </a:outerShdw>
                </a:effectLst>
                <a:sym typeface="+mn-ea"/>
              </a:rPr>
              <a:t>关于</a:t>
            </a:r>
            <a:r>
              <a:rPr lang="en-US" altLang="zh-CN" b="1">
                <a:solidFill>
                  <a:schemeClr val="accent1"/>
                </a:solidFill>
                <a:effectLst>
                  <a:outerShdw blurRad="38100" dist="25400" dir="5400000" algn="ctr" rotWithShape="0">
                    <a:srgbClr val="6E747A">
                      <a:alpha val="43000"/>
                    </a:srgbClr>
                  </a:outerShdw>
                </a:effectLst>
                <a:sym typeface="+mn-ea"/>
              </a:rPr>
              <a:t>&lt;script&gt;</a:t>
            </a:r>
            <a:r>
              <a:rPr lang="zh-CN" altLang="en-US" b="1">
                <a:solidFill>
                  <a:schemeClr val="accent1"/>
                </a:solidFill>
                <a:effectLst>
                  <a:outerShdw blurRad="38100" dist="25400" dir="5400000" algn="ctr" rotWithShape="0">
                    <a:srgbClr val="6E747A">
                      <a:alpha val="43000"/>
                    </a:srgbClr>
                  </a:outerShdw>
                </a:effectLst>
                <a:sym typeface="+mn-ea"/>
              </a:rPr>
              <a:t>（外部</a:t>
            </a:r>
            <a:r>
              <a:rPr lang="en-US" altLang="zh-CN" b="1">
                <a:solidFill>
                  <a:schemeClr val="accent1"/>
                </a:solidFill>
                <a:effectLst>
                  <a:outerShdw blurRad="38100" dist="25400" dir="5400000" algn="ctr" rotWithShape="0">
                    <a:srgbClr val="6E747A">
                      <a:alpha val="43000"/>
                    </a:srgbClr>
                  </a:outerShdw>
                </a:effectLst>
                <a:sym typeface="+mn-ea"/>
              </a:rPr>
              <a:t>JS</a:t>
            </a:r>
            <a:r>
              <a:rPr lang="zh-CN" altLang="en-US" b="1">
                <a:solidFill>
                  <a:schemeClr val="accent1"/>
                </a:solidFill>
                <a:effectLst>
                  <a:outerShdw blurRad="38100" dist="25400" dir="5400000" algn="ctr" rotWithShape="0">
                    <a:srgbClr val="6E747A">
                      <a:alpha val="43000"/>
                    </a:srgbClr>
                  </a:outerShdw>
                </a:effectLst>
                <a:sym typeface="+mn-ea"/>
              </a:rPr>
              <a:t>）放置的位置，涉及到加载页面的顺序：</a:t>
            </a:r>
            <a:r>
              <a:rPr lang="en-US" altLang="zh-CN" b="1">
                <a:solidFill>
                  <a:srgbClr val="FF0000"/>
                </a:solidFill>
                <a:sym typeface="+mn-ea"/>
              </a:rPr>
              <a:t>	</a:t>
            </a:r>
            <a:r>
              <a:rPr lang="zh-CN" altLang="en-US" b="1">
                <a:solidFill>
                  <a:srgbClr val="FF0000"/>
                </a:solidFill>
                <a:sym typeface="+mn-ea"/>
              </a:rPr>
              <a:t>https://www.zhihu.com/question/20027966</a:t>
            </a:r>
            <a:endParaRPr lang="zh-CN" altLang="en-US" b="1">
              <a:solidFill>
                <a:srgbClr val="FF0000"/>
              </a:solidFill>
              <a:sym typeface="+mn-ea"/>
            </a:endParaRPr>
          </a:p>
          <a:p>
            <a:r>
              <a:rPr lang="en-US" altLang="zh-CN" b="1">
                <a:solidFill>
                  <a:srgbClr val="FF0000"/>
                </a:solidFill>
                <a:sym typeface="+mn-ea"/>
              </a:rPr>
              <a:t>	</a:t>
            </a:r>
            <a:r>
              <a:rPr lang="zh-CN" altLang="en-US" b="1">
                <a:solidFill>
                  <a:srgbClr val="FF0000"/>
                </a:solidFill>
                <a:sym typeface="+mn-ea"/>
              </a:rPr>
              <a:t>使用</a:t>
            </a:r>
            <a:r>
              <a:rPr lang="en-US" altLang="zh-CN" b="1">
                <a:solidFill>
                  <a:srgbClr val="FF0000"/>
                </a:solidFill>
                <a:sym typeface="+mn-ea"/>
              </a:rPr>
              <a:t>defer </a:t>
            </a:r>
            <a:r>
              <a:rPr lang="zh-CN" altLang="en-US" b="1">
                <a:solidFill>
                  <a:srgbClr val="FF0000"/>
                </a:solidFill>
                <a:sym typeface="+mn-ea"/>
              </a:rPr>
              <a:t>和 </a:t>
            </a:r>
            <a:r>
              <a:rPr lang="en-US" altLang="zh-CN" b="1">
                <a:solidFill>
                  <a:srgbClr val="FF0000"/>
                </a:solidFill>
                <a:sym typeface="+mn-ea"/>
              </a:rPr>
              <a:t>async</a:t>
            </a:r>
            <a:r>
              <a:rPr lang="zh-CN" altLang="en-US" b="1">
                <a:solidFill>
                  <a:srgbClr val="FF0000"/>
                </a:solidFill>
                <a:sym typeface="+mn-ea"/>
              </a:rPr>
              <a:t>可以解决问题</a:t>
            </a:r>
            <a:endParaRPr lang="zh-CN" altLang="en-US" b="1">
              <a:solidFill>
                <a:srgbClr val="FF0000"/>
              </a:solidFill>
              <a:sym typeface="+mn-ea"/>
            </a:endParaRPr>
          </a:p>
          <a:p>
            <a:r>
              <a:rPr lang="en-US" altLang="zh-CN" b="1">
                <a:solidFill>
                  <a:srgbClr val="FF0000"/>
                </a:solidFill>
                <a:sym typeface="+mn-ea"/>
              </a:rPr>
              <a:t>	</a:t>
            </a:r>
            <a:r>
              <a:rPr lang="en-US" altLang="zh-CN" b="1">
                <a:solidFill>
                  <a:schemeClr val="accent1"/>
                </a:solidFill>
                <a:effectLst>
                  <a:outerShdw blurRad="38100" dist="25400" dir="5400000" algn="ctr" rotWithShape="0">
                    <a:srgbClr val="6E747A">
                      <a:alpha val="43000"/>
                    </a:srgbClr>
                  </a:outerShdw>
                </a:effectLst>
                <a:sym typeface="+mn-ea"/>
              </a:rPr>
              <a:t>JS放在head和放在body中的区别</a:t>
            </a:r>
            <a:r>
              <a:rPr lang="zh-CN" altLang="en-US" b="1">
                <a:solidFill>
                  <a:schemeClr val="accent1"/>
                </a:solidFill>
                <a:effectLst>
                  <a:outerShdw blurRad="38100" dist="25400" dir="5400000" algn="ctr" rotWithShape="0">
                    <a:srgbClr val="6E747A">
                      <a:alpha val="43000"/>
                    </a:srgbClr>
                  </a:outerShdw>
                </a:effectLst>
                <a:sym typeface="+mn-ea"/>
              </a:rPr>
              <a:t>：</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rgbClr val="FF0000"/>
                </a:solidFill>
                <a:sym typeface="+mn-ea"/>
              </a:rPr>
              <a:t>	https://blog.csdn.net/lumeier/article/details/46398009</a:t>
            </a:r>
            <a:endParaRPr lang="en-US" altLang="zh-CN" b="1">
              <a:solidFill>
                <a:srgbClr val="FF0000"/>
              </a:solidFill>
              <a:sym typeface="+mn-ea"/>
            </a:endParaRPr>
          </a:p>
          <a:p>
            <a:endParaRPr lang="en-US" altLang="zh-CN" b="1">
              <a:solidFill>
                <a:srgbClr val="FF0000"/>
              </a:solidFill>
              <a:sym typeface="+mn-ea"/>
            </a:endParaRPr>
          </a:p>
          <a:p>
            <a:r>
              <a:rPr lang="zh-CN" altLang="en-US" b="1">
                <a:solidFill>
                  <a:schemeClr val="bg1"/>
                </a:solidFill>
                <a:sym typeface="+mn-ea"/>
              </a:rPr>
              <a:t>选择器的种类：</a:t>
            </a:r>
            <a:endParaRPr lang="zh-CN" altLang="en-US" b="1">
              <a:solidFill>
                <a:schemeClr val="bg1"/>
              </a:solidFill>
              <a:sym typeface="+mn-ea"/>
            </a:endParaRPr>
          </a:p>
          <a:p>
            <a:r>
              <a:rPr lang="en-US" altLang="zh-CN" b="1">
                <a:solidFill>
                  <a:schemeClr val="bg1"/>
                </a:solidFill>
                <a:sym typeface="+mn-ea"/>
              </a:rPr>
              <a:t>	—</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基础选择器：</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a:solidFill>
                  <a:schemeClr val="bg1"/>
                </a:solidFill>
                <a:sym typeface="+mn-ea"/>
              </a:rPr>
              <a:t>		1</a:t>
            </a:r>
            <a:r>
              <a:rPr lang="zh-CN" altLang="en-US" b="1">
                <a:solidFill>
                  <a:schemeClr val="bg1"/>
                </a:solidFill>
                <a:sym typeface="+mn-ea"/>
              </a:rPr>
              <a:t>、元素选择器：</a:t>
            </a:r>
            <a:r>
              <a:rPr lang="en-US" altLang="zh-CN" b="1">
                <a:solidFill>
                  <a:schemeClr val="bg1"/>
                </a:solidFill>
                <a:sym typeface="+mn-ea"/>
              </a:rPr>
              <a:t>$('</a:t>
            </a:r>
            <a:r>
              <a:rPr lang="zh-CN" altLang="en-US" b="1">
                <a:solidFill>
                  <a:schemeClr val="bg1"/>
                </a:solidFill>
                <a:sym typeface="+mn-ea"/>
              </a:rPr>
              <a:t>标签名</a:t>
            </a:r>
            <a:r>
              <a:rPr lang="en-US" altLang="zh-CN" b="1">
                <a:solidFill>
                  <a:schemeClr val="bg1"/>
                </a:solidFill>
                <a:sym typeface="+mn-ea"/>
              </a:rPr>
              <a:t>')		3</a:t>
            </a:r>
            <a:r>
              <a:rPr lang="zh-CN" altLang="en-US" b="1">
                <a:solidFill>
                  <a:schemeClr val="bg1"/>
                </a:solidFill>
                <a:sym typeface="+mn-ea"/>
              </a:rPr>
              <a:t>、</a:t>
            </a:r>
            <a:r>
              <a:rPr lang="en-US" altLang="zh-CN" b="1">
                <a:solidFill>
                  <a:schemeClr val="bg1"/>
                </a:solidFill>
                <a:sym typeface="+mn-ea"/>
              </a:rPr>
              <a:t>id</a:t>
            </a:r>
            <a:r>
              <a:rPr lang="zh-CN" altLang="en-US" b="1">
                <a:solidFill>
                  <a:schemeClr val="bg1"/>
                </a:solidFill>
                <a:sym typeface="+mn-ea"/>
              </a:rPr>
              <a:t>选择器：</a:t>
            </a:r>
            <a:r>
              <a:rPr lang="en-US" altLang="zh-CN" b="1">
                <a:solidFill>
                  <a:schemeClr val="bg1"/>
                </a:solidFill>
                <a:sym typeface="+mn-ea"/>
              </a:rPr>
              <a:t>$('#id')</a:t>
            </a:r>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、类选择器：</a:t>
            </a:r>
            <a:r>
              <a:rPr lang="en-US" altLang="zh-CN" b="1">
                <a:solidFill>
                  <a:schemeClr val="bg1"/>
                </a:solidFill>
                <a:sym typeface="+mn-ea"/>
              </a:rPr>
              <a:t>$('.class</a:t>
            </a:r>
            <a:r>
              <a:rPr lang="zh-CN" altLang="en-US" b="1">
                <a:solidFill>
                  <a:schemeClr val="bg1"/>
                </a:solidFill>
                <a:sym typeface="+mn-ea"/>
              </a:rPr>
              <a:t>属性名</a:t>
            </a:r>
            <a:r>
              <a:rPr lang="en-US" altLang="zh-CN" b="1">
                <a:solidFill>
                  <a:schemeClr val="bg1"/>
                </a:solidFill>
                <a:sym typeface="+mn-ea"/>
              </a:rPr>
              <a:t>')		4</a:t>
            </a:r>
            <a:r>
              <a:rPr lang="zh-CN" altLang="en-US" b="1">
                <a:solidFill>
                  <a:schemeClr val="bg1"/>
                </a:solidFill>
                <a:sym typeface="+mn-ea"/>
              </a:rPr>
              <a:t>、选择器组：</a:t>
            </a:r>
            <a:r>
              <a:rPr lang="en-US" altLang="zh-CN" b="1">
                <a:solidFill>
                  <a:schemeClr val="bg1"/>
                </a:solidFill>
                <a:sym typeface="+mn-ea"/>
              </a:rPr>
              <a:t>$('#p1,.important')</a:t>
            </a:r>
            <a:endParaRPr lang="en-US" altLang="zh-CN" b="1">
              <a:solidFill>
                <a:schemeClr val="bg1"/>
              </a:solidFill>
              <a:sym typeface="+mn-ea"/>
            </a:endParaRPr>
          </a:p>
          <a:p>
            <a:r>
              <a:rPr lang="en-US" altLang="zh-CN" b="1">
                <a:solidFill>
                  <a:schemeClr val="bg1"/>
                </a:solidFill>
                <a:sym typeface="+mn-ea"/>
              </a:rPr>
              <a:t>	—</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层次选择器：</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a:solidFill>
                  <a:schemeClr val="bg1"/>
                </a:solidFill>
                <a:sym typeface="+mn-ea"/>
              </a:rPr>
              <a:t>		1</a:t>
            </a:r>
            <a:r>
              <a:rPr lang="zh-CN" altLang="en-US" b="1">
                <a:solidFill>
                  <a:schemeClr val="bg1"/>
                </a:solidFill>
                <a:sym typeface="+mn-ea"/>
              </a:rPr>
              <a:t>、在</a:t>
            </a:r>
            <a:r>
              <a:rPr lang="en-US" altLang="zh-CN" b="1">
                <a:solidFill>
                  <a:schemeClr val="bg1"/>
                </a:solidFill>
                <a:sym typeface="+mn-ea"/>
              </a:rPr>
              <a:t>s1</a:t>
            </a:r>
            <a:r>
              <a:rPr lang="zh-CN" altLang="en-US" b="1">
                <a:solidFill>
                  <a:schemeClr val="bg1"/>
                </a:solidFill>
                <a:sym typeface="+mn-ea"/>
              </a:rPr>
              <a:t>元素下，选中所有满足</a:t>
            </a:r>
            <a:r>
              <a:rPr lang="en-US" altLang="zh-CN" b="1">
                <a:solidFill>
                  <a:schemeClr val="bg1"/>
                </a:solidFill>
                <a:sym typeface="+mn-ea"/>
              </a:rPr>
              <a:t>s2</a:t>
            </a:r>
            <a:r>
              <a:rPr lang="zh-CN" altLang="en-US" b="1">
                <a:solidFill>
                  <a:schemeClr val="bg1"/>
                </a:solidFill>
                <a:sym typeface="+mn-ea"/>
              </a:rPr>
              <a:t>的</a:t>
            </a:r>
            <a:r>
              <a:rPr lang="zh-CN" altLang="en-US" b="1">
                <a:solidFill>
                  <a:srgbClr val="FF0000"/>
                </a:solidFill>
                <a:sym typeface="+mn-ea"/>
              </a:rPr>
              <a:t>子孙</a:t>
            </a:r>
            <a:r>
              <a:rPr lang="zh-CN" altLang="en-US" b="1">
                <a:solidFill>
                  <a:schemeClr val="bg1"/>
                </a:solidFill>
                <a:sym typeface="+mn-ea"/>
              </a:rPr>
              <a:t>元素：</a:t>
            </a:r>
            <a:r>
              <a:rPr lang="en-US" altLang="zh-CN" b="1">
                <a:solidFill>
                  <a:schemeClr val="bg1"/>
                </a:solidFill>
                <a:sym typeface="+mn-ea"/>
              </a:rPr>
              <a:t>$('s1 s2')</a:t>
            </a:r>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、在</a:t>
            </a:r>
            <a:r>
              <a:rPr lang="en-US" altLang="zh-CN" b="1">
                <a:solidFill>
                  <a:schemeClr val="bg1"/>
                </a:solidFill>
                <a:sym typeface="+mn-ea"/>
              </a:rPr>
              <a:t>s1</a:t>
            </a:r>
            <a:r>
              <a:rPr lang="zh-CN" altLang="en-US" b="1">
                <a:solidFill>
                  <a:schemeClr val="bg1"/>
                </a:solidFill>
                <a:sym typeface="+mn-ea"/>
              </a:rPr>
              <a:t>元素下，选中所有满足</a:t>
            </a:r>
            <a:r>
              <a:rPr lang="en-US" altLang="zh-CN" b="1">
                <a:solidFill>
                  <a:schemeClr val="bg1"/>
                </a:solidFill>
                <a:sym typeface="+mn-ea"/>
              </a:rPr>
              <a:t>s2</a:t>
            </a:r>
            <a:r>
              <a:rPr lang="zh-CN" altLang="en-US" b="1">
                <a:solidFill>
                  <a:schemeClr val="bg1"/>
                </a:solidFill>
                <a:sym typeface="+mn-ea"/>
              </a:rPr>
              <a:t>的</a:t>
            </a:r>
            <a:r>
              <a:rPr lang="zh-CN" altLang="en-US" b="1">
                <a:solidFill>
                  <a:srgbClr val="FF0000"/>
                </a:solidFill>
                <a:sym typeface="+mn-ea"/>
              </a:rPr>
              <a:t>子</a:t>
            </a:r>
            <a:r>
              <a:rPr lang="zh-CN" altLang="en-US" b="1">
                <a:solidFill>
                  <a:schemeClr val="bg1"/>
                </a:solidFill>
                <a:sym typeface="+mn-ea"/>
              </a:rPr>
              <a:t>元素：</a:t>
            </a:r>
            <a:r>
              <a:rPr lang="en-US" altLang="zh-CN" b="1">
                <a:solidFill>
                  <a:schemeClr val="bg1"/>
                </a:solidFill>
                <a:sym typeface="+mn-ea"/>
              </a:rPr>
              <a:t>$('s1 &gt; s2')</a:t>
            </a:r>
            <a:endParaRPr lang="en-US" altLang="zh-CN"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、选中</a:t>
            </a:r>
            <a:r>
              <a:rPr lang="en-US" altLang="zh-CN" b="1">
                <a:solidFill>
                  <a:schemeClr val="bg1"/>
                </a:solidFill>
                <a:sym typeface="+mn-ea"/>
              </a:rPr>
              <a:t>s1</a:t>
            </a:r>
            <a:r>
              <a:rPr lang="zh-CN" altLang="en-US" b="1">
                <a:solidFill>
                  <a:schemeClr val="bg1"/>
                </a:solidFill>
                <a:sym typeface="+mn-ea"/>
              </a:rPr>
              <a:t>元素的，（</a:t>
            </a:r>
            <a:r>
              <a:rPr lang="en-US" altLang="zh-CN" b="1">
                <a:solidFill>
                  <a:schemeClr val="bg1"/>
                </a:solidFill>
                <a:sym typeface="+mn-ea"/>
              </a:rPr>
              <a:t>s1</a:t>
            </a:r>
            <a:r>
              <a:rPr lang="zh-CN" altLang="en-US" b="1">
                <a:solidFill>
                  <a:schemeClr val="bg1"/>
                </a:solidFill>
                <a:sym typeface="+mn-ea"/>
              </a:rPr>
              <a:t>元素后的）满足</a:t>
            </a:r>
            <a:r>
              <a:rPr lang="en-US" altLang="zh-CN" b="1">
                <a:solidFill>
                  <a:schemeClr val="bg1"/>
                </a:solidFill>
                <a:sym typeface="+mn-ea"/>
              </a:rPr>
              <a:t>s2</a:t>
            </a:r>
            <a:r>
              <a:rPr lang="zh-CN" altLang="en-US" b="1">
                <a:solidFill>
                  <a:schemeClr val="bg1"/>
                </a:solidFill>
                <a:sym typeface="+mn-ea"/>
              </a:rPr>
              <a:t>的</a:t>
            </a:r>
            <a:r>
              <a:rPr lang="zh-CN" altLang="en-US" b="1">
                <a:solidFill>
                  <a:srgbClr val="FF0000"/>
                </a:solidFill>
                <a:sym typeface="+mn-ea"/>
              </a:rPr>
              <a:t>下一个弟弟</a:t>
            </a:r>
            <a:r>
              <a:rPr lang="zh-CN" altLang="en-US" b="1">
                <a:solidFill>
                  <a:schemeClr val="bg1"/>
                </a:solidFill>
                <a:sym typeface="+mn-ea"/>
              </a:rPr>
              <a:t>：</a:t>
            </a:r>
            <a:r>
              <a:rPr lang="en-US" altLang="zh-CN" b="1">
                <a:solidFill>
                  <a:schemeClr val="bg1"/>
                </a:solidFill>
                <a:sym typeface="+mn-ea"/>
              </a:rPr>
              <a:t>$('s1 + s2')</a:t>
            </a:r>
            <a:endParaRPr lang="en-US" altLang="zh-CN"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、选中</a:t>
            </a:r>
            <a:r>
              <a:rPr lang="en-US" altLang="zh-CN" b="1">
                <a:solidFill>
                  <a:schemeClr val="bg1"/>
                </a:solidFill>
                <a:sym typeface="+mn-ea"/>
              </a:rPr>
              <a:t>s1</a:t>
            </a:r>
            <a:r>
              <a:rPr lang="zh-CN" altLang="en-US" b="1">
                <a:solidFill>
                  <a:schemeClr val="bg1"/>
                </a:solidFill>
                <a:sym typeface="+mn-ea"/>
              </a:rPr>
              <a:t>元素的，（</a:t>
            </a:r>
            <a:r>
              <a:rPr lang="en-US" altLang="zh-CN" b="1">
                <a:solidFill>
                  <a:schemeClr val="bg1"/>
                </a:solidFill>
                <a:sym typeface="+mn-ea"/>
              </a:rPr>
              <a:t>s1</a:t>
            </a:r>
            <a:r>
              <a:rPr lang="zh-CN" altLang="en-US" b="1">
                <a:solidFill>
                  <a:schemeClr val="bg1"/>
                </a:solidFill>
                <a:sym typeface="+mn-ea"/>
              </a:rPr>
              <a:t>元素后的）满足</a:t>
            </a:r>
            <a:r>
              <a:rPr lang="en-US" altLang="zh-CN" b="1">
                <a:solidFill>
                  <a:schemeClr val="bg1"/>
                </a:solidFill>
                <a:sym typeface="+mn-ea"/>
              </a:rPr>
              <a:t>s2</a:t>
            </a:r>
            <a:r>
              <a:rPr lang="zh-CN" altLang="en-US" b="1">
                <a:solidFill>
                  <a:schemeClr val="bg1"/>
                </a:solidFill>
                <a:sym typeface="+mn-ea"/>
              </a:rPr>
              <a:t>的</a:t>
            </a:r>
            <a:r>
              <a:rPr lang="zh-CN" altLang="en-US" b="1">
                <a:solidFill>
                  <a:srgbClr val="FF0000"/>
                </a:solidFill>
                <a:sym typeface="+mn-ea"/>
              </a:rPr>
              <a:t>所有弟弟</a:t>
            </a:r>
            <a:r>
              <a:rPr lang="zh-CN" altLang="en-US" b="1">
                <a:solidFill>
                  <a:schemeClr val="bg1"/>
                </a:solidFill>
                <a:sym typeface="+mn-ea"/>
              </a:rPr>
              <a:t>：</a:t>
            </a:r>
            <a:r>
              <a:rPr lang="en-US" altLang="zh-CN" b="1">
                <a:solidFill>
                  <a:schemeClr val="bg1"/>
                </a:solidFill>
                <a:sym typeface="+mn-ea"/>
              </a:rPr>
              <a:t>$('s1 ~s2')</a:t>
            </a:r>
            <a:endParaRPr lang="en-US" altLang="zh-CN" b="1">
              <a:solidFill>
                <a:schemeClr val="bg1"/>
              </a:solidFill>
              <a:sym typeface="+mn-ea"/>
            </a:endParaRPr>
          </a:p>
          <a:p>
            <a:r>
              <a:rPr lang="en-US" altLang="zh-CN" b="1">
                <a:solidFill>
                  <a:schemeClr val="bg1"/>
                </a:solidFill>
                <a:sym typeface="+mn-ea"/>
              </a:rPr>
              <a:t>	—</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过滤选择器：根据元素的基本特征定位元素，常用于表格和列表</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r>
              <a:rPr lang="en-US" altLang="zh-CN" b="1">
                <a:solidFill>
                  <a:schemeClr val="bg1"/>
                </a:solidFill>
                <a:effectLst>
                  <a:outerShdw blurRad="38100" dist="19050" dir="2700000" algn="tl" rotWithShape="0">
                    <a:schemeClr val="dk1">
                      <a:alpha val="40000"/>
                    </a:schemeClr>
                  </a:outerShdw>
                </a:effectLst>
                <a:sym typeface="+mn-ea"/>
              </a:rPr>
              <a:t>—</a:t>
            </a:r>
            <a:r>
              <a:rPr lang="zh-CN" altLang="en-US" b="1">
                <a:solidFill>
                  <a:schemeClr val="bg1"/>
                </a:solidFill>
                <a:effectLst>
                  <a:outerShdw blurRad="38100" dist="19050" dir="2700000" algn="tl" rotWithShape="0">
                    <a:schemeClr val="dk1">
                      <a:alpha val="40000"/>
                    </a:schemeClr>
                  </a:outerShdw>
                </a:effectLst>
                <a:sym typeface="+mn-ea"/>
              </a:rPr>
              <a:t>基本选择过滤器：</a:t>
            </a:r>
            <a:endParaRPr lang="zh-CN" altLang="en-US" b="1">
              <a:solidFill>
                <a:schemeClr val="bg1"/>
              </a:solidFill>
              <a:effectLst>
                <a:outerShdw blurRad="38100" dist="19050" dir="2700000" algn="tl" rotWithShape="0">
                  <a:schemeClr val="dk1">
                    <a:alpha val="40000"/>
                  </a:schemeClr>
                </a:outerShdw>
              </a:effectLst>
              <a:sym typeface="+mn-ea"/>
            </a:endParaRPr>
          </a:p>
          <a:p>
            <a:r>
              <a:rPr lang="en-US" altLang="zh-CN" b="1">
                <a:solidFill>
                  <a:schemeClr val="bg1"/>
                </a:solidFill>
                <a:sym typeface="+mn-ea"/>
              </a:rPr>
              <a:t>			—:first</a:t>
            </a:r>
            <a:r>
              <a:rPr lang="zh-CN" altLang="en-US" b="1">
                <a:solidFill>
                  <a:schemeClr val="bg1"/>
                </a:solidFill>
                <a:sym typeface="+mn-ea"/>
              </a:rPr>
              <a:t>：第一个元素</a:t>
            </a:r>
            <a:r>
              <a:rPr lang="en-US" altLang="zh-CN" b="1">
                <a:solidFill>
                  <a:schemeClr val="bg1"/>
                </a:solidFill>
                <a:sym typeface="+mn-ea"/>
              </a:rPr>
              <a:t>		—:last</a:t>
            </a:r>
            <a:r>
              <a:rPr lang="zh-CN" altLang="en-US" b="1">
                <a:solidFill>
                  <a:schemeClr val="bg1"/>
                </a:solidFill>
                <a:sym typeface="+mn-ea"/>
              </a:rPr>
              <a:t>：最后一个元素</a:t>
            </a:r>
            <a:endParaRPr lang="en-US" altLang="zh-CN" b="1">
              <a:solidFill>
                <a:schemeClr val="bg1"/>
              </a:solidFill>
              <a:sym typeface="+mn-ea"/>
            </a:endParaRPr>
          </a:p>
          <a:p>
            <a:r>
              <a:rPr lang="en-US" altLang="zh-CN" b="1">
                <a:solidFill>
                  <a:schemeClr val="bg1"/>
                </a:solidFill>
                <a:sym typeface="+mn-ea"/>
              </a:rPr>
              <a:t>			—:not(selector)</a:t>
            </a:r>
            <a:r>
              <a:rPr lang="zh-CN" altLang="en-US" b="1">
                <a:solidFill>
                  <a:schemeClr val="bg1"/>
                </a:solidFill>
                <a:sym typeface="+mn-ea"/>
              </a:rPr>
              <a:t>：除了</a:t>
            </a:r>
            <a:r>
              <a:rPr lang="en-US" altLang="zh-CN" b="1">
                <a:solidFill>
                  <a:schemeClr val="bg1"/>
                </a:solidFill>
                <a:sym typeface="+mn-ea"/>
              </a:rPr>
              <a:t>selector</a:t>
            </a:r>
            <a:r>
              <a:rPr lang="zh-CN" altLang="en-US" b="1">
                <a:solidFill>
                  <a:schemeClr val="bg1"/>
                </a:solidFill>
                <a:sym typeface="+mn-ea"/>
              </a:rPr>
              <a:t>之外的元素（</a:t>
            </a:r>
            <a:r>
              <a:rPr lang="zh-CN" altLang="en-US" b="1">
                <a:solidFill>
                  <a:srgbClr val="FF0000"/>
                </a:solidFill>
                <a:sym typeface="+mn-ea"/>
              </a:rPr>
              <a:t>注意：例如</a:t>
            </a:r>
            <a:r>
              <a:rPr lang="en-US" altLang="zh-CN" b="1">
                <a:solidFill>
                  <a:srgbClr val="FF0000"/>
                </a:solidFill>
                <a:sym typeface="+mn-ea"/>
              </a:rPr>
              <a:t>$('tr:not(#one,#two)')</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—:even</a:t>
            </a:r>
            <a:r>
              <a:rPr lang="zh-CN" altLang="en-US" b="1">
                <a:solidFill>
                  <a:schemeClr val="bg1"/>
                </a:solidFill>
                <a:sym typeface="+mn-ea"/>
              </a:rPr>
              <a:t>：挑选偶数行</a:t>
            </a:r>
            <a:endParaRPr lang="zh-CN" altLang="en-US" b="1">
              <a:solidFill>
                <a:schemeClr val="bg1"/>
              </a:solidFill>
              <a:sym typeface="+mn-ea"/>
            </a:endParaRPr>
          </a:p>
          <a:p>
            <a:r>
              <a:rPr lang="en-US" altLang="zh-CN" b="1">
                <a:solidFill>
                  <a:schemeClr val="bg1"/>
                </a:solidFill>
                <a:sym typeface="+mn-ea"/>
              </a:rPr>
              <a:t>			—:odd</a:t>
            </a:r>
            <a:r>
              <a:rPr lang="zh-CN" altLang="en-US" b="1">
                <a:solidFill>
                  <a:schemeClr val="bg1"/>
                </a:solidFill>
                <a:sym typeface="+mn-ea"/>
              </a:rPr>
              <a:t>：挑选奇数行</a:t>
            </a:r>
            <a:r>
              <a:rPr lang="en-US" altLang="zh-CN" b="1">
                <a:solidFill>
                  <a:schemeClr val="bg1"/>
                </a:solidFill>
                <a:sym typeface="+mn-ea"/>
              </a:rPr>
              <a:t>		—:eq(index)</a:t>
            </a:r>
            <a:r>
              <a:rPr lang="zh-CN" altLang="en-US" b="1">
                <a:solidFill>
                  <a:schemeClr val="bg1"/>
                </a:solidFill>
                <a:sym typeface="+mn-ea"/>
              </a:rPr>
              <a:t>：下标等于</a:t>
            </a:r>
            <a:r>
              <a:rPr lang="en-US" altLang="zh-CN" b="1">
                <a:solidFill>
                  <a:schemeClr val="bg1"/>
                </a:solidFill>
                <a:sym typeface="+mn-ea"/>
              </a:rPr>
              <a:t>index</a:t>
            </a:r>
            <a:r>
              <a:rPr lang="zh-CN" altLang="en-US" b="1">
                <a:solidFill>
                  <a:schemeClr val="bg1"/>
                </a:solidFill>
                <a:sym typeface="+mn-ea"/>
              </a:rPr>
              <a:t>的元素</a:t>
            </a:r>
            <a:endParaRPr lang="zh-CN" altLang="en-US" b="1">
              <a:solidFill>
                <a:schemeClr val="bg1"/>
              </a:solidFill>
              <a:sym typeface="+mn-ea"/>
            </a:endParaRPr>
          </a:p>
          <a:p>
            <a:r>
              <a:rPr lang="en-US" altLang="zh-CN" b="1">
                <a:solidFill>
                  <a:schemeClr val="bg1"/>
                </a:solidFill>
                <a:sym typeface="+mn-ea"/>
              </a:rPr>
              <a:t>			—:gt(index)</a:t>
            </a:r>
            <a:r>
              <a:rPr lang="zh-CN" altLang="en-US" b="1">
                <a:solidFill>
                  <a:schemeClr val="bg1"/>
                </a:solidFill>
                <a:sym typeface="+mn-ea"/>
              </a:rPr>
              <a:t>：下标大于</a:t>
            </a:r>
            <a:r>
              <a:rPr lang="en-US" altLang="zh-CN" b="1">
                <a:solidFill>
                  <a:schemeClr val="bg1"/>
                </a:solidFill>
                <a:sym typeface="+mn-ea"/>
              </a:rPr>
              <a:t>index</a:t>
            </a:r>
            <a:r>
              <a:rPr lang="zh-CN" altLang="en-US" b="1">
                <a:solidFill>
                  <a:schemeClr val="bg1"/>
                </a:solidFill>
                <a:sym typeface="+mn-ea"/>
              </a:rPr>
              <a:t>的元素</a:t>
            </a:r>
            <a:r>
              <a:rPr lang="en-US" altLang="zh-CN" b="1">
                <a:solidFill>
                  <a:schemeClr val="bg1"/>
                </a:solidFill>
                <a:sym typeface="+mn-ea"/>
              </a:rPr>
              <a:t>		—:lt(index)</a:t>
            </a:r>
            <a:r>
              <a:rPr lang="zh-CN" altLang="en-US" b="1">
                <a:solidFill>
                  <a:schemeClr val="bg1"/>
                </a:solidFill>
                <a:sym typeface="+mn-ea"/>
              </a:rPr>
              <a:t>：下标小于</a:t>
            </a:r>
            <a:r>
              <a:rPr lang="en-US" altLang="zh-CN" b="1">
                <a:solidFill>
                  <a:schemeClr val="bg1"/>
                </a:solidFill>
                <a:sym typeface="+mn-ea"/>
              </a:rPr>
              <a:t>index</a:t>
            </a:r>
            <a:r>
              <a:rPr lang="zh-CN" altLang="en-US" b="1">
                <a:solidFill>
                  <a:schemeClr val="bg1"/>
                </a:solidFill>
                <a:sym typeface="+mn-ea"/>
              </a:rPr>
              <a:t>的元素</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effectLst>
                  <a:outerShdw blurRad="38100" dist="19050" dir="2700000" algn="tl" rotWithShape="0">
                    <a:schemeClr val="dk1">
                      <a:alpha val="40000"/>
                    </a:schemeClr>
                  </a:outerShdw>
                </a:effectLst>
                <a:sym typeface="+mn-ea"/>
              </a:rPr>
              <a:t>内容过滤选择器：根据文本内容定位元素</a:t>
            </a:r>
            <a:endParaRPr lang="zh-CN" altLang="en-US" b="1">
              <a:solidFill>
                <a:schemeClr val="bg1"/>
              </a:solidFill>
              <a:effectLst>
                <a:outerShdw blurRad="38100" dist="19050" dir="2700000" algn="tl" rotWithShape="0">
                  <a:schemeClr val="dk1">
                    <a:alpha val="40000"/>
                  </a:schemeClr>
                </a:outerShdw>
              </a:effectLst>
              <a:sym typeface="+mn-ea"/>
            </a:endParaRPr>
          </a:p>
          <a:p>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r>
              <a:rPr lang="en-US" altLang="zh-CN" b="1">
                <a:solidFill>
                  <a:schemeClr val="bg1"/>
                </a:solidFill>
                <a:effectLst>
                  <a:outerShdw blurRad="38100" dist="19050" dir="2700000" algn="tl" rotWithShape="0">
                    <a:schemeClr val="dk1">
                      <a:alpha val="40000"/>
                    </a:schemeClr>
                  </a:outerShdw>
                </a:effectLst>
                <a:sym typeface="+mn-ea"/>
              </a:rPr>
              <a:t>		—:contains(text)</a:t>
            </a:r>
            <a:r>
              <a:rPr lang="zh-CN" altLang="en-US" b="1">
                <a:solidFill>
                  <a:schemeClr val="bg1"/>
                </a:solidFill>
                <a:effectLst>
                  <a:outerShdw blurRad="38100" dist="19050" dir="2700000" algn="tl" rotWithShape="0">
                    <a:schemeClr val="dk1">
                      <a:alpha val="40000"/>
                    </a:schemeClr>
                  </a:outerShdw>
                </a:effectLst>
                <a:sym typeface="+mn-ea"/>
              </a:rPr>
              <a:t>：匹配给定文本的元素</a:t>
            </a:r>
            <a:r>
              <a:rPr lang="en-US" altLang="zh-CN" b="1">
                <a:solidFill>
                  <a:schemeClr val="bg1"/>
                </a:solidFill>
                <a:effectLst>
                  <a:outerShdw blurRad="38100" dist="19050" dir="2700000" algn="tl" rotWithShape="0">
                    <a:schemeClr val="dk1">
                      <a:alpha val="40000"/>
                    </a:schemeClr>
                  </a:outerShdw>
                </a:effectLst>
                <a:sym typeface="+mn-ea"/>
              </a:rPr>
              <a:t>	$('h2:contains(“</a:t>
            </a:r>
            <a:r>
              <a:rPr lang="zh-CN" altLang="en-US" b="1">
                <a:solidFill>
                  <a:schemeClr val="bg1"/>
                </a:solidFill>
                <a:effectLst>
                  <a:outerShdw blurRad="38100" dist="19050" dir="2700000" algn="tl" rotWithShape="0">
                    <a:schemeClr val="dk1">
                      <a:alpha val="40000"/>
                    </a:schemeClr>
                  </a:outerShdw>
                </a:effectLst>
                <a:sym typeface="+mn-ea"/>
              </a:rPr>
              <a:t>选择</a:t>
            </a:r>
            <a:r>
              <a:rPr lang="en-US" altLang="zh-CN" b="1">
                <a:solidFill>
                  <a:schemeClr val="bg1"/>
                </a:solidFill>
                <a:effectLst>
                  <a:outerShdw blurRad="38100" dist="19050" dir="2700000" algn="tl" rotWithShape="0">
                    <a:schemeClr val="dk1">
                      <a:alpha val="40000"/>
                    </a:schemeClr>
                  </a:outerShdw>
                </a:effectLst>
                <a:sym typeface="+mn-ea"/>
              </a:rPr>
              <a:t>”)')</a:t>
            </a:r>
            <a:endParaRPr lang="zh-CN" altLang="en-US" b="1">
              <a:solidFill>
                <a:schemeClr val="bg1"/>
              </a:solidFill>
              <a:effectLst>
                <a:outerShdw blurRad="38100" dist="19050" dir="2700000" algn="tl" rotWithShape="0">
                  <a:schemeClr val="dk1">
                    <a:alpha val="40000"/>
                  </a:schemeClr>
                </a:outerShdw>
              </a:effectLst>
              <a:sym typeface="+mn-ea"/>
            </a:endParaRPr>
          </a:p>
          <a:p>
            <a:r>
              <a:rPr lang="en-US" altLang="zh-CN" b="1">
                <a:solidFill>
                  <a:schemeClr val="bg1"/>
                </a:solidFill>
                <a:effectLst>
                  <a:outerShdw blurRad="38100" dist="19050" dir="2700000" algn="tl" rotWithShape="0">
                    <a:schemeClr val="dk1">
                      <a:alpha val="40000"/>
                    </a:schemeClr>
                  </a:outerShdw>
                </a:effectLst>
                <a:sym typeface="+mn-ea"/>
              </a:rPr>
              <a:t>			—:empty</a:t>
            </a:r>
            <a:r>
              <a:rPr lang="zh-CN" altLang="en-US" b="1">
                <a:solidFill>
                  <a:schemeClr val="bg1"/>
                </a:solidFill>
                <a:effectLst>
                  <a:outerShdw blurRad="38100" dist="19050" dir="2700000" algn="tl" rotWithShape="0">
                    <a:schemeClr val="dk1">
                      <a:alpha val="40000"/>
                    </a:schemeClr>
                  </a:outerShdw>
                </a:effectLst>
                <a:sym typeface="+mn-ea"/>
              </a:rPr>
              <a:t>：匹配所有不包含子元素或文本的空元素。</a:t>
            </a:r>
            <a:endParaRPr lang="zh-CN" altLang="en-US" b="1">
              <a:solidFill>
                <a:schemeClr val="bg1"/>
              </a:solidFill>
              <a:effectLst>
                <a:outerShdw blurRad="38100" dist="19050" dir="2700000" algn="tl" rotWithShape="0">
                  <a:schemeClr val="dk1">
                    <a:alpha val="40000"/>
                  </a:schemeClr>
                </a:outerShdw>
              </a:effectLst>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185535"/>
          </a:xfrm>
          <a:prstGeom prst="rect">
            <a:avLst/>
          </a:prstGeom>
          <a:noFill/>
        </p:spPr>
        <p:txBody>
          <a:bodyPr wrap="square" rtlCol="0">
            <a:spAutoFit/>
          </a:bodyPr>
          <a:p>
            <a:r>
              <a:rPr lang="en-US" altLang="zh-CN" b="1">
                <a:sym typeface="+mn-ea"/>
              </a:rPr>
              <a:t>		</a:t>
            </a:r>
            <a:r>
              <a:rPr lang="en-US" altLang="zh-CN" b="1">
                <a:solidFill>
                  <a:schemeClr val="bg1"/>
                </a:solidFill>
                <a:sym typeface="+mn-ea"/>
              </a:rPr>
              <a:t>—</a:t>
            </a:r>
            <a:r>
              <a:rPr lang="zh-CN" altLang="en-US" b="1">
                <a:solidFill>
                  <a:schemeClr val="bg1"/>
                </a:solidFill>
                <a:sym typeface="+mn-ea"/>
              </a:rPr>
              <a:t>可见性选择过滤器：</a:t>
            </a:r>
            <a:endParaRPr lang="zh-CN" altLang="en-US" b="1">
              <a:solidFill>
                <a:schemeClr val="bg1"/>
              </a:solidFill>
              <a:sym typeface="+mn-ea"/>
            </a:endParaRPr>
          </a:p>
          <a:p>
            <a:r>
              <a:rPr lang="en-US" altLang="zh-CN" b="1">
                <a:solidFill>
                  <a:schemeClr val="bg1"/>
                </a:solidFill>
                <a:sym typeface="+mn-ea"/>
              </a:rPr>
              <a:t>			—:hidden</a:t>
            </a:r>
            <a:r>
              <a:rPr lang="zh-CN" altLang="en-US" b="1">
                <a:solidFill>
                  <a:schemeClr val="bg1"/>
                </a:solidFill>
                <a:sym typeface="+mn-ea"/>
              </a:rPr>
              <a:t>：匹配所有不可见元素，或</a:t>
            </a:r>
            <a:r>
              <a:rPr lang="en-US" altLang="zh-CN" b="1">
                <a:solidFill>
                  <a:schemeClr val="bg1"/>
                </a:solidFill>
                <a:sym typeface="+mn-ea"/>
              </a:rPr>
              <a:t>type</a:t>
            </a:r>
            <a:r>
              <a:rPr lang="zh-CN" altLang="en-US" b="1">
                <a:solidFill>
                  <a:schemeClr val="bg1"/>
                </a:solidFill>
                <a:sym typeface="+mn-ea"/>
              </a:rPr>
              <a:t>为</a:t>
            </a:r>
            <a:r>
              <a:rPr lang="en-US" altLang="zh-CN" b="1">
                <a:solidFill>
                  <a:schemeClr val="bg1"/>
                </a:solidFill>
                <a:sym typeface="+mn-ea"/>
              </a:rPr>
              <a:t>hidden</a:t>
            </a:r>
            <a:r>
              <a:rPr lang="zh-CN" altLang="en-US" b="1">
                <a:solidFill>
                  <a:schemeClr val="bg1"/>
                </a:solidFill>
                <a:sym typeface="+mn-ea"/>
              </a:rPr>
              <a:t>的元素</a:t>
            </a:r>
            <a:endParaRPr lang="zh-CN" altLang="en-US" b="1">
              <a:solidFill>
                <a:schemeClr val="bg1"/>
              </a:solidFill>
              <a:sym typeface="+mn-ea"/>
            </a:endParaRPr>
          </a:p>
          <a:p>
            <a:r>
              <a:rPr lang="en-US" altLang="zh-CN" b="1">
                <a:solidFill>
                  <a:schemeClr val="bg1"/>
                </a:solidFill>
                <a:sym typeface="+mn-ea"/>
              </a:rPr>
              <a:t>			—:visible</a:t>
            </a:r>
            <a:r>
              <a:rPr lang="zh-CN" altLang="en-US" b="1">
                <a:solidFill>
                  <a:schemeClr val="bg1"/>
                </a:solidFill>
                <a:sym typeface="+mn-ea"/>
              </a:rPr>
              <a:t>：匹配所有的可见元素</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例如：</a:t>
            </a:r>
            <a:r>
              <a:rPr lang="en-US" altLang="zh-CN" b="1">
                <a:solidFill>
                  <a:schemeClr val="bg1"/>
                </a:solidFill>
                <a:sym typeface="+mn-ea"/>
              </a:rPr>
              <a:t>$('input:hidden')</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属性过滤选择器：</a:t>
            </a:r>
            <a:endParaRPr lang="zh-CN" altLang="en-US" b="1">
              <a:solidFill>
                <a:schemeClr val="bg1"/>
              </a:solidFill>
              <a:sym typeface="+mn-ea"/>
            </a:endParaRPr>
          </a:p>
          <a:p>
            <a:r>
              <a:rPr lang="en-US" altLang="zh-CN" b="1">
                <a:solidFill>
                  <a:schemeClr val="bg1"/>
                </a:solidFill>
                <a:sym typeface="+mn-ea"/>
              </a:rPr>
              <a:t>			—[attribute]</a:t>
            </a:r>
            <a:r>
              <a:rPr lang="zh-CN" altLang="en-US" b="1">
                <a:solidFill>
                  <a:schemeClr val="bg1"/>
                </a:solidFill>
                <a:sym typeface="+mn-ea"/>
              </a:rPr>
              <a:t>：匹配具有</a:t>
            </a:r>
            <a:r>
              <a:rPr lang="en-US" altLang="zh-CN" b="1">
                <a:solidFill>
                  <a:schemeClr val="bg1"/>
                </a:solidFill>
                <a:sym typeface="+mn-ea"/>
              </a:rPr>
              <a:t>attribute</a:t>
            </a:r>
            <a:r>
              <a:rPr lang="zh-CN" altLang="en-US" b="1">
                <a:solidFill>
                  <a:schemeClr val="bg1"/>
                </a:solidFill>
                <a:sym typeface="+mn-ea"/>
              </a:rPr>
              <a:t>属性的元素</a:t>
            </a:r>
            <a:endParaRPr lang="zh-CN" altLang="en-US" b="1">
              <a:solidFill>
                <a:schemeClr val="bg1"/>
              </a:solidFill>
              <a:sym typeface="+mn-ea"/>
            </a:endParaRPr>
          </a:p>
          <a:p>
            <a:r>
              <a:rPr lang="en-US" altLang="zh-CN" b="1">
                <a:solidFill>
                  <a:schemeClr val="bg1"/>
                </a:solidFill>
                <a:sym typeface="+mn-ea"/>
              </a:rPr>
              <a:t>			—[attribute = value]</a:t>
            </a:r>
            <a:r>
              <a:rPr lang="zh-CN" altLang="en-US" b="1">
                <a:solidFill>
                  <a:schemeClr val="bg1"/>
                </a:solidFill>
                <a:sym typeface="+mn-ea"/>
              </a:rPr>
              <a:t>：匹配属性等于</a:t>
            </a:r>
            <a:r>
              <a:rPr lang="en-US" altLang="zh-CN" b="1">
                <a:solidFill>
                  <a:schemeClr val="bg1"/>
                </a:solidFill>
                <a:sym typeface="+mn-ea"/>
              </a:rPr>
              <a:t>value</a:t>
            </a:r>
            <a:r>
              <a:rPr lang="zh-CN" altLang="en-US" b="1">
                <a:solidFill>
                  <a:schemeClr val="bg1"/>
                </a:solidFill>
                <a:sym typeface="+mn-ea"/>
              </a:rPr>
              <a:t>的元素</a:t>
            </a:r>
            <a:endParaRPr lang="zh-CN" altLang="en-US" b="1">
              <a:solidFill>
                <a:schemeClr val="bg1"/>
              </a:solidFill>
              <a:sym typeface="+mn-ea"/>
            </a:endParaRPr>
          </a:p>
          <a:p>
            <a:r>
              <a:rPr lang="en-US" altLang="zh-CN" b="1">
                <a:solidFill>
                  <a:schemeClr val="bg1"/>
                </a:solidFill>
                <a:sym typeface="+mn-ea"/>
              </a:rPr>
              <a:t>			—[attribute != value]</a:t>
            </a:r>
            <a:r>
              <a:rPr lang="zh-CN" altLang="en-US" b="1">
                <a:solidFill>
                  <a:schemeClr val="bg1"/>
                </a:solidFill>
                <a:sym typeface="+mn-ea"/>
              </a:rPr>
              <a:t>：匹配属性不等于</a:t>
            </a:r>
            <a:r>
              <a:rPr lang="en-US" altLang="zh-CN" b="1">
                <a:solidFill>
                  <a:schemeClr val="bg1"/>
                </a:solidFill>
                <a:sym typeface="+mn-ea"/>
              </a:rPr>
              <a:t>value</a:t>
            </a:r>
            <a:r>
              <a:rPr lang="zh-CN" altLang="en-US" b="1">
                <a:solidFill>
                  <a:schemeClr val="bg1"/>
                </a:solidFill>
                <a:sym typeface="+mn-ea"/>
              </a:rPr>
              <a:t>的元素</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例如：</a:t>
            </a:r>
            <a:r>
              <a:rPr lang="en-US" altLang="zh-CN" b="1">
                <a:solidFill>
                  <a:schemeClr val="bg1"/>
                </a:solidFill>
                <a:sym typeface="+mn-ea"/>
              </a:rPr>
              <a:t>$('[id]')	$('input[value=“</a:t>
            </a:r>
            <a:r>
              <a:rPr lang="zh-CN" altLang="en-US" b="1">
                <a:solidFill>
                  <a:schemeClr val="bg1"/>
                </a:solidFill>
                <a:sym typeface="+mn-ea"/>
              </a:rPr>
              <a:t>你好</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状态过滤选择器：</a:t>
            </a:r>
            <a:endParaRPr lang="zh-CN" altLang="en-US" b="1">
              <a:solidFill>
                <a:schemeClr val="bg1"/>
              </a:solidFill>
              <a:sym typeface="+mn-ea"/>
            </a:endParaRPr>
          </a:p>
          <a:p>
            <a:r>
              <a:rPr lang="en-US" altLang="zh-CN" b="1">
                <a:solidFill>
                  <a:schemeClr val="bg1"/>
                </a:solidFill>
                <a:sym typeface="+mn-ea"/>
              </a:rPr>
              <a:t>			—:enabled</a:t>
            </a:r>
            <a:r>
              <a:rPr lang="zh-CN" altLang="en-US" b="1">
                <a:solidFill>
                  <a:schemeClr val="bg1"/>
                </a:solidFill>
                <a:sym typeface="+mn-ea"/>
              </a:rPr>
              <a:t>：匹配可用的元素</a:t>
            </a:r>
            <a:endParaRPr lang="zh-CN" altLang="en-US" b="1">
              <a:solidFill>
                <a:schemeClr val="bg1"/>
              </a:solidFill>
              <a:sym typeface="+mn-ea"/>
            </a:endParaRPr>
          </a:p>
          <a:p>
            <a:r>
              <a:rPr lang="en-US" altLang="zh-CN" b="1">
                <a:solidFill>
                  <a:schemeClr val="bg1"/>
                </a:solidFill>
                <a:sym typeface="+mn-ea"/>
              </a:rPr>
              <a:t>			—:disabled</a:t>
            </a:r>
            <a:r>
              <a:rPr lang="zh-CN" altLang="en-US" b="1">
                <a:solidFill>
                  <a:schemeClr val="bg1"/>
                </a:solidFill>
                <a:sym typeface="+mn-ea"/>
              </a:rPr>
              <a:t>：匹配不可用的元素</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—:checked</a:t>
            </a:r>
            <a:r>
              <a:rPr lang="zh-CN" altLang="en-US" b="1">
                <a:solidFill>
                  <a:schemeClr val="bg1"/>
                </a:solidFill>
                <a:sym typeface="+mn-ea"/>
              </a:rPr>
              <a:t>：匹配选中的</a:t>
            </a:r>
            <a:r>
              <a:rPr lang="en-US" altLang="zh-CN" b="1">
                <a:solidFill>
                  <a:schemeClr val="bg1"/>
                </a:solidFill>
                <a:sym typeface="+mn-ea"/>
              </a:rPr>
              <a:t>checkbox</a:t>
            </a:r>
            <a:endParaRPr lang="en-US" altLang="zh-CN" b="1">
              <a:solidFill>
                <a:schemeClr val="bg1"/>
              </a:solidFill>
              <a:sym typeface="+mn-ea"/>
            </a:endParaRPr>
          </a:p>
          <a:p>
            <a:r>
              <a:rPr lang="en-US" altLang="zh-CN" b="1">
                <a:solidFill>
                  <a:schemeClr val="bg1"/>
                </a:solidFill>
                <a:sym typeface="+mn-ea"/>
              </a:rPr>
              <a:t>			—:selected</a:t>
            </a:r>
            <a:r>
              <a:rPr lang="zh-CN" altLang="en-US" b="1">
                <a:solidFill>
                  <a:schemeClr val="bg1"/>
                </a:solidFill>
                <a:sym typeface="+mn-ea"/>
              </a:rPr>
              <a:t>：匹配选中的</a:t>
            </a:r>
            <a:r>
              <a:rPr lang="en-US" altLang="zh-CN" b="1">
                <a:solidFill>
                  <a:schemeClr val="bg1"/>
                </a:solidFill>
                <a:sym typeface="+mn-ea"/>
              </a:rPr>
              <a:t>option</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例如：</a:t>
            </a:r>
            <a:r>
              <a:rPr lang="en-US" altLang="zh-CN" b="1">
                <a:solidFill>
                  <a:schemeClr val="bg1"/>
                </a:solidFill>
                <a:sym typeface="+mn-ea"/>
              </a:rPr>
              <a:t>$('p:disabled')	$('input:checked')	$('option:selected')</a:t>
            </a:r>
            <a:endParaRPr lang="en-US" altLang="zh-CN" b="1">
              <a:solidFill>
                <a:schemeClr val="bg1"/>
              </a:solidFill>
              <a:sym typeface="+mn-ea"/>
            </a:endParaRPr>
          </a:p>
          <a:p>
            <a:r>
              <a:rPr lang="en-US" altLang="zh-CN" b="1">
                <a:solidFill>
                  <a:schemeClr val="bg1"/>
                </a:solidFill>
                <a:sym typeface="+mn-ea"/>
              </a:rPr>
              <a:t>	</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表单选择器：</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a:t>
            </a:r>
            <a:r>
              <a:rPr lang="en-US" altLang="zh-CN" b="1">
                <a:solidFill>
                  <a:schemeClr val="bg1"/>
                </a:solidFill>
                <a:sym typeface="+mn-ea"/>
              </a:rPr>
              <a:t>:text</a:t>
            </a:r>
            <a:r>
              <a:rPr lang="zh-CN" altLang="en-US" b="1">
                <a:solidFill>
                  <a:schemeClr val="bg1"/>
                </a:solidFill>
                <a:sym typeface="+mn-ea"/>
              </a:rPr>
              <a:t>：匹配文本框</a:t>
            </a:r>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:password</a:t>
            </a:r>
            <a:r>
              <a:rPr lang="zh-CN" altLang="en-US" b="1">
                <a:solidFill>
                  <a:schemeClr val="bg1"/>
                </a:solidFill>
                <a:sym typeface="+mn-ea"/>
              </a:rPr>
              <a:t>：匹配密码框</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a:t>
            </a:r>
            <a:r>
              <a:rPr lang="en-US" altLang="zh-CN" b="1">
                <a:solidFill>
                  <a:schemeClr val="bg1"/>
                </a:solidFill>
                <a:sym typeface="+mn-ea"/>
              </a:rPr>
              <a:t>:radio</a:t>
            </a:r>
            <a:r>
              <a:rPr lang="zh-CN" altLang="en-US" b="1">
                <a:solidFill>
                  <a:schemeClr val="bg1"/>
                </a:solidFill>
                <a:sym typeface="+mn-ea"/>
              </a:rPr>
              <a:t>：匹配单选框</a:t>
            </a:r>
            <a:r>
              <a:rPr lang="en-US" altLang="zh-CN" b="1">
                <a:solidFill>
                  <a:schemeClr val="bg1"/>
                </a:solidFill>
                <a:sym typeface="+mn-ea"/>
              </a:rPr>
              <a:t>			4</a:t>
            </a:r>
            <a:r>
              <a:rPr lang="zh-CN" altLang="en-US" b="1">
                <a:solidFill>
                  <a:schemeClr val="bg1"/>
                </a:solidFill>
                <a:sym typeface="+mn-ea"/>
              </a:rPr>
              <a:t>、</a:t>
            </a:r>
            <a:r>
              <a:rPr lang="en-US" altLang="zh-CN" b="1">
                <a:solidFill>
                  <a:schemeClr val="bg1"/>
                </a:solidFill>
                <a:sym typeface="+mn-ea"/>
              </a:rPr>
              <a:t>:checkbox</a:t>
            </a:r>
            <a:r>
              <a:rPr lang="zh-CN" altLang="en-US" b="1">
                <a:solidFill>
                  <a:schemeClr val="bg1"/>
                </a:solidFill>
                <a:sym typeface="+mn-ea"/>
              </a:rPr>
              <a:t>：匹配多选框</a:t>
            </a:r>
            <a:endParaRPr lang="zh-CN" altLang="en-US"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a:t>
            </a:r>
            <a:r>
              <a:rPr lang="en-US" altLang="zh-CN" b="1">
                <a:solidFill>
                  <a:schemeClr val="bg1"/>
                </a:solidFill>
                <a:sym typeface="+mn-ea"/>
              </a:rPr>
              <a:t>:submit</a:t>
            </a:r>
            <a:r>
              <a:rPr lang="zh-CN" altLang="en-US" b="1">
                <a:solidFill>
                  <a:schemeClr val="bg1"/>
                </a:solidFill>
                <a:sym typeface="+mn-ea"/>
              </a:rPr>
              <a:t>：匹配提交按钮</a:t>
            </a:r>
            <a:r>
              <a:rPr lang="en-US" altLang="zh-CN" b="1">
                <a:solidFill>
                  <a:schemeClr val="bg1"/>
                </a:solidFill>
                <a:sym typeface="+mn-ea"/>
              </a:rPr>
              <a:t>			6</a:t>
            </a:r>
            <a:r>
              <a:rPr lang="zh-CN" altLang="en-US" b="1">
                <a:solidFill>
                  <a:schemeClr val="bg1"/>
                </a:solidFill>
                <a:sym typeface="+mn-ea"/>
              </a:rPr>
              <a:t>、</a:t>
            </a:r>
            <a:r>
              <a:rPr lang="en-US" altLang="zh-CN" b="1">
                <a:solidFill>
                  <a:schemeClr val="bg1"/>
                </a:solidFill>
                <a:sym typeface="+mn-ea"/>
              </a:rPr>
              <a:t>:reset</a:t>
            </a:r>
            <a:r>
              <a:rPr lang="zh-CN" altLang="en-US" b="1">
                <a:solidFill>
                  <a:schemeClr val="bg1"/>
                </a:solidFill>
                <a:sym typeface="+mn-ea"/>
              </a:rPr>
              <a:t>：匹配重置按钮</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7</a:t>
            </a:r>
            <a:r>
              <a:rPr lang="zh-CN" altLang="en-US" b="1">
                <a:solidFill>
                  <a:schemeClr val="bg1"/>
                </a:solidFill>
                <a:sym typeface="+mn-ea"/>
              </a:rPr>
              <a:t>、</a:t>
            </a:r>
            <a:r>
              <a:rPr lang="en-US" altLang="zh-CN" b="1">
                <a:solidFill>
                  <a:schemeClr val="bg1"/>
                </a:solidFill>
                <a:sym typeface="+mn-ea"/>
              </a:rPr>
              <a:t>:button</a:t>
            </a:r>
            <a:r>
              <a:rPr lang="zh-CN" altLang="en-US" b="1">
                <a:solidFill>
                  <a:schemeClr val="bg1"/>
                </a:solidFill>
                <a:sym typeface="+mn-ea"/>
              </a:rPr>
              <a:t>：匹配普通按钮</a:t>
            </a:r>
            <a:r>
              <a:rPr lang="en-US" altLang="zh-CN" b="1">
                <a:solidFill>
                  <a:schemeClr val="bg1"/>
                </a:solidFill>
                <a:sym typeface="+mn-ea"/>
              </a:rPr>
              <a:t>			8</a:t>
            </a:r>
            <a:r>
              <a:rPr lang="zh-CN" altLang="en-US" b="1">
                <a:solidFill>
                  <a:schemeClr val="bg1"/>
                </a:solidFill>
                <a:sym typeface="+mn-ea"/>
              </a:rPr>
              <a:t>、</a:t>
            </a:r>
            <a:r>
              <a:rPr lang="en-US" altLang="zh-CN" b="1">
                <a:solidFill>
                  <a:schemeClr val="bg1"/>
                </a:solidFill>
                <a:sym typeface="+mn-ea"/>
              </a:rPr>
              <a:t>:file</a:t>
            </a:r>
            <a:r>
              <a:rPr lang="zh-CN" altLang="en-US" b="1">
                <a:solidFill>
                  <a:schemeClr val="bg1"/>
                </a:solidFill>
                <a:sym typeface="+mn-ea"/>
              </a:rPr>
              <a:t>：匹配文本框</a:t>
            </a:r>
            <a:endParaRPr lang="zh-CN" altLang="en-US" b="1">
              <a:solidFill>
                <a:schemeClr val="bg1"/>
              </a:solidFill>
              <a:sym typeface="+mn-ea"/>
            </a:endParaRPr>
          </a:p>
          <a:p>
            <a:r>
              <a:rPr lang="en-US" altLang="zh-CN" b="1">
                <a:solidFill>
                  <a:schemeClr val="bg1"/>
                </a:solidFill>
                <a:sym typeface="+mn-ea"/>
              </a:rPr>
              <a:t>		9</a:t>
            </a:r>
            <a:r>
              <a:rPr lang="zh-CN" altLang="en-US" b="1">
                <a:solidFill>
                  <a:schemeClr val="bg1"/>
                </a:solidFill>
                <a:sym typeface="+mn-ea"/>
              </a:rPr>
              <a:t>、</a:t>
            </a:r>
            <a:r>
              <a:rPr lang="en-US" altLang="zh-CN" b="1">
                <a:solidFill>
                  <a:schemeClr val="bg1"/>
                </a:solidFill>
                <a:sym typeface="+mn-ea"/>
              </a:rPr>
              <a:t>:hidden</a:t>
            </a:r>
            <a:r>
              <a:rPr lang="zh-CN" altLang="en-US" b="1">
                <a:solidFill>
                  <a:schemeClr val="bg1"/>
                </a:solidFill>
                <a:sym typeface="+mn-ea"/>
              </a:rPr>
              <a:t>：匹配隐藏框</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例如：</a:t>
            </a:r>
            <a:r>
              <a:rPr lang="en-US" altLang="zh-CN" b="1">
                <a:solidFill>
                  <a:schemeClr val="bg1"/>
                </a:solidFill>
                <a:sym typeface="+mn-ea"/>
              </a:rPr>
              <a:t>$(':text')</a:t>
            </a:r>
            <a:endParaRPr lang="en-US" altLang="zh-CN" b="1">
              <a:solidFill>
                <a:schemeClr val="bg1"/>
              </a:solidFill>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2689225"/>
            <a:ext cx="12027535" cy="922020"/>
          </a:xfrm>
          <a:prstGeom prst="rect">
            <a:avLst/>
          </a:prstGeom>
          <a:noFill/>
        </p:spPr>
        <p:txBody>
          <a:bodyPr wrap="square" rtlCol="0">
            <a:spAutoFit/>
          </a:bodyPr>
          <a:p>
            <a:pPr algn="ctr"/>
            <a:r>
              <a:rPr lang="en-US" altLang="zh-CN" sz="5400" b="1">
                <a:solidFill>
                  <a:schemeClr val="bg1"/>
                </a:solidFill>
                <a:sym typeface="+mn-ea"/>
              </a:rPr>
              <a:t>JQuery</a:t>
            </a:r>
            <a:r>
              <a:rPr lang="zh-CN" altLang="en-US" sz="5400" b="1">
                <a:solidFill>
                  <a:schemeClr val="bg1"/>
                </a:solidFill>
                <a:sym typeface="+mn-ea"/>
              </a:rPr>
              <a:t>操纵</a:t>
            </a:r>
            <a:r>
              <a:rPr lang="en-US" altLang="zh-CN" sz="5400" b="1">
                <a:solidFill>
                  <a:schemeClr val="bg1"/>
                </a:solidFill>
                <a:sym typeface="+mn-ea"/>
              </a:rPr>
              <a:t>DOM</a:t>
            </a:r>
            <a:endParaRPr lang="en-US" altLang="zh-CN" sz="5400" b="1">
              <a:solidFill>
                <a:schemeClr val="bg1"/>
              </a:solidFill>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38735"/>
            <a:ext cx="12027535" cy="6739255"/>
          </a:xfrm>
          <a:prstGeom prst="rect">
            <a:avLst/>
          </a:prstGeom>
          <a:noFill/>
        </p:spPr>
        <p:txBody>
          <a:bodyPr wrap="square" rtlCol="0">
            <a:spAutoFit/>
          </a:bodyPr>
          <a:p>
            <a:r>
              <a:rPr lang="en-US" altLang="zh-CN" b="1">
                <a:solidFill>
                  <a:schemeClr val="bg1"/>
                </a:solidFill>
                <a:sym typeface="+mn-ea"/>
              </a:rPr>
              <a:t>JQuery</a:t>
            </a:r>
            <a:r>
              <a:rPr lang="zh-CN" altLang="en-US" b="1">
                <a:solidFill>
                  <a:schemeClr val="bg1"/>
                </a:solidFill>
                <a:sym typeface="+mn-ea"/>
              </a:rPr>
              <a:t>操作</a:t>
            </a:r>
            <a:r>
              <a:rPr lang="en-US" altLang="zh-CN" b="1">
                <a:solidFill>
                  <a:schemeClr val="bg1"/>
                </a:solidFill>
                <a:sym typeface="+mn-ea"/>
              </a:rPr>
              <a:t>DOM</a:t>
            </a:r>
            <a:r>
              <a:rPr lang="zh-CN" altLang="en-US" b="1">
                <a:solidFill>
                  <a:schemeClr val="bg1"/>
                </a:solidFill>
                <a:sym typeface="+mn-ea"/>
              </a:rPr>
              <a:t>（</a:t>
            </a:r>
            <a:r>
              <a:rPr lang="zh-CN" altLang="en-US" b="1">
                <a:solidFill>
                  <a:srgbClr val="FF0000"/>
                </a:solidFill>
                <a:sym typeface="+mn-ea"/>
              </a:rPr>
              <a:t>注意：以下的</a:t>
            </a:r>
            <a:r>
              <a:rPr lang="en-US" altLang="zh-CN" b="1">
                <a:solidFill>
                  <a:srgbClr val="FF0000"/>
                </a:solidFill>
                <a:sym typeface="+mn-ea"/>
              </a:rPr>
              <a:t>obj</a:t>
            </a:r>
            <a:r>
              <a:rPr lang="zh-CN" altLang="en-US" b="1">
                <a:solidFill>
                  <a:srgbClr val="FF0000"/>
                </a:solidFill>
                <a:sym typeface="+mn-ea"/>
              </a:rPr>
              <a:t>代表的是</a:t>
            </a:r>
            <a:r>
              <a:rPr lang="en-US" altLang="zh-CN" b="1">
                <a:solidFill>
                  <a:srgbClr val="FF0000"/>
                </a:solidFill>
                <a:sym typeface="+mn-ea"/>
              </a:rPr>
              <a:t>JQuery</a:t>
            </a:r>
            <a:r>
              <a:rPr lang="zh-CN" altLang="en-US" b="1">
                <a:solidFill>
                  <a:srgbClr val="FF0000"/>
                </a:solidFill>
                <a:sym typeface="+mn-ea"/>
              </a:rPr>
              <a:t>对象</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读</a:t>
            </a:r>
            <a:r>
              <a:rPr lang="en-US" altLang="zh-CN" b="1">
                <a:solidFill>
                  <a:schemeClr val="bg1"/>
                </a:solidFill>
                <a:sym typeface="+mn-ea"/>
              </a:rPr>
              <a:t>/</a:t>
            </a:r>
            <a:r>
              <a:rPr lang="zh-CN" altLang="en-US" b="1">
                <a:solidFill>
                  <a:schemeClr val="bg1"/>
                </a:solidFill>
                <a:sym typeface="+mn-ea"/>
              </a:rPr>
              <a:t>写节点：</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读</a:t>
            </a:r>
            <a:r>
              <a:rPr lang="en-US" altLang="zh-CN" b="1">
                <a:solidFill>
                  <a:schemeClr val="bg1"/>
                </a:solidFill>
                <a:sym typeface="+mn-ea"/>
              </a:rPr>
              <a:t>/</a:t>
            </a:r>
            <a:r>
              <a:rPr lang="zh-CN" altLang="en-US" b="1">
                <a:solidFill>
                  <a:schemeClr val="bg1"/>
                </a:solidFill>
                <a:sym typeface="+mn-ea"/>
              </a:rPr>
              <a:t>写节点的</a:t>
            </a:r>
            <a:r>
              <a:rPr lang="en-US" altLang="zh-CN" b="1">
                <a:solidFill>
                  <a:schemeClr val="bg1"/>
                </a:solidFill>
                <a:sym typeface="+mn-ea"/>
              </a:rPr>
              <a:t>HTML</a:t>
            </a:r>
            <a:r>
              <a:rPr lang="zh-CN" altLang="en-US" b="1">
                <a:solidFill>
                  <a:schemeClr val="bg1"/>
                </a:solidFill>
                <a:sym typeface="+mn-ea"/>
              </a:rPr>
              <a:t>内容：读：</a:t>
            </a:r>
            <a:r>
              <a:rPr lang="en-US" altLang="zh-CN" b="1">
                <a:solidFill>
                  <a:schemeClr val="bg1"/>
                </a:solidFill>
                <a:sym typeface="+mn-ea"/>
              </a:rPr>
              <a:t>obj.html();    /    </a:t>
            </a:r>
            <a:r>
              <a:rPr lang="zh-CN" altLang="en-US" b="1">
                <a:solidFill>
                  <a:schemeClr val="bg1"/>
                </a:solidFill>
                <a:sym typeface="+mn-ea"/>
              </a:rPr>
              <a:t>写：</a:t>
            </a:r>
            <a:r>
              <a:rPr lang="en-US" altLang="zh-CN" b="1">
                <a:solidFill>
                  <a:schemeClr val="bg1"/>
                </a:solidFill>
                <a:sym typeface="+mn-ea"/>
              </a:rPr>
              <a:t>obj.html('&lt;p&gt;aa&lt;/p&gt;');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读</a:t>
            </a:r>
            <a:r>
              <a:rPr lang="en-US" altLang="zh-CN" b="1">
                <a:solidFill>
                  <a:schemeClr val="bg1"/>
                </a:solidFill>
                <a:sym typeface="+mn-ea"/>
              </a:rPr>
              <a:t>/</a:t>
            </a:r>
            <a:r>
              <a:rPr lang="zh-CN" altLang="en-US" b="1">
                <a:solidFill>
                  <a:schemeClr val="bg1"/>
                </a:solidFill>
                <a:sym typeface="+mn-ea"/>
              </a:rPr>
              <a:t>写节点的文本内容：读：</a:t>
            </a:r>
            <a:r>
              <a:rPr lang="en-US" altLang="zh-CN" b="1">
                <a:solidFill>
                  <a:schemeClr val="bg1"/>
                </a:solidFill>
                <a:sym typeface="+mn-ea"/>
              </a:rPr>
              <a:t>obj.text();    /    </a:t>
            </a:r>
            <a:r>
              <a:rPr lang="zh-CN" altLang="en-US" b="1">
                <a:solidFill>
                  <a:schemeClr val="bg1"/>
                </a:solidFill>
                <a:sym typeface="+mn-ea"/>
              </a:rPr>
              <a:t>写：</a:t>
            </a:r>
            <a:r>
              <a:rPr lang="en-US" altLang="zh-CN" b="1">
                <a:solidFill>
                  <a:schemeClr val="bg1"/>
                </a:solidFill>
                <a:sym typeface="+mn-ea"/>
              </a:rPr>
              <a:t>obj.text('</a:t>
            </a:r>
            <a:r>
              <a:rPr lang="zh-CN" altLang="en-US" b="1">
                <a:solidFill>
                  <a:schemeClr val="bg1"/>
                </a:solidFill>
                <a:sym typeface="+mn-ea"/>
              </a:rPr>
              <a:t>你好，</a:t>
            </a:r>
            <a:r>
              <a:rPr lang="en-US" altLang="zh-CN" b="1">
                <a:solidFill>
                  <a:schemeClr val="bg1"/>
                </a:solidFill>
                <a:sym typeface="+mn-ea"/>
              </a:rPr>
              <a:t>JQuery</a:t>
            </a:r>
            <a:r>
              <a:rPr lang="zh-CN" altLang="en-US" b="1">
                <a:solidFill>
                  <a:schemeClr val="bg1"/>
                </a:solidFill>
                <a:sym typeface="+mn-ea"/>
              </a:rPr>
              <a:t>！</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读</a:t>
            </a:r>
            <a:r>
              <a:rPr lang="en-US" altLang="zh-CN" b="1">
                <a:solidFill>
                  <a:schemeClr val="bg1"/>
                </a:solidFill>
                <a:sym typeface="+mn-ea"/>
              </a:rPr>
              <a:t>/</a:t>
            </a:r>
            <a:r>
              <a:rPr lang="zh-CN" altLang="en-US" b="1">
                <a:solidFill>
                  <a:schemeClr val="bg1"/>
                </a:solidFill>
                <a:sym typeface="+mn-ea"/>
              </a:rPr>
              <a:t>写节点的</a:t>
            </a:r>
            <a:r>
              <a:rPr lang="en-US" altLang="zh-CN" b="1">
                <a:solidFill>
                  <a:schemeClr val="bg1"/>
                </a:solidFill>
                <a:sym typeface="+mn-ea"/>
              </a:rPr>
              <a:t>value</a:t>
            </a:r>
            <a:r>
              <a:rPr lang="zh-CN" altLang="en-US" b="1">
                <a:solidFill>
                  <a:schemeClr val="bg1"/>
                </a:solidFill>
                <a:sym typeface="+mn-ea"/>
              </a:rPr>
              <a:t>值：读：</a:t>
            </a:r>
            <a:r>
              <a:rPr lang="en-US" altLang="zh-CN" b="1">
                <a:solidFill>
                  <a:schemeClr val="bg1"/>
                </a:solidFill>
                <a:sym typeface="+mn-ea"/>
              </a:rPr>
              <a:t>obj.val();    /    </a:t>
            </a:r>
            <a:r>
              <a:rPr lang="zh-CN" altLang="en-US" b="1">
                <a:solidFill>
                  <a:schemeClr val="bg1"/>
                </a:solidFill>
                <a:sym typeface="+mn-ea"/>
              </a:rPr>
              <a:t>写：</a:t>
            </a:r>
            <a:r>
              <a:rPr lang="en-US" altLang="zh-CN" b="1">
                <a:solidFill>
                  <a:schemeClr val="bg1"/>
                </a:solidFill>
                <a:sym typeface="+mn-ea"/>
              </a:rPr>
              <a:t>obj.val('value</a:t>
            </a:r>
            <a:r>
              <a:rPr lang="zh-CN" altLang="en-US" b="1">
                <a:solidFill>
                  <a:schemeClr val="bg1"/>
                </a:solidFill>
                <a:sym typeface="+mn-ea"/>
              </a:rPr>
              <a:t>值</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读</a:t>
            </a:r>
            <a:r>
              <a:rPr lang="en-US" altLang="zh-CN" b="1">
                <a:solidFill>
                  <a:schemeClr val="bg1"/>
                </a:solidFill>
                <a:sym typeface="+mn-ea"/>
              </a:rPr>
              <a:t>/</a:t>
            </a:r>
            <a:r>
              <a:rPr lang="zh-CN" altLang="en-US" b="1">
                <a:solidFill>
                  <a:schemeClr val="bg1"/>
                </a:solidFill>
                <a:sym typeface="+mn-ea"/>
              </a:rPr>
              <a:t>写节点的属性值：读：</a:t>
            </a:r>
            <a:r>
              <a:rPr lang="en-US" altLang="zh-CN" b="1">
                <a:solidFill>
                  <a:schemeClr val="bg1"/>
                </a:solidFill>
                <a:sym typeface="+mn-ea"/>
              </a:rPr>
              <a:t>obj.attr('</a:t>
            </a:r>
            <a:r>
              <a:rPr lang="zh-CN" altLang="en-US" b="1">
                <a:solidFill>
                  <a:schemeClr val="bg1"/>
                </a:solidFill>
                <a:sym typeface="+mn-ea"/>
              </a:rPr>
              <a:t>属性名</a:t>
            </a:r>
            <a:r>
              <a:rPr lang="en-US" altLang="zh-CN" b="1">
                <a:solidFill>
                  <a:schemeClr val="bg1"/>
                </a:solidFill>
                <a:sym typeface="+mn-ea"/>
              </a:rPr>
              <a:t>');    /    </a:t>
            </a:r>
            <a:r>
              <a:rPr lang="zh-CN" altLang="en-US" b="1">
                <a:solidFill>
                  <a:schemeClr val="bg1"/>
                </a:solidFill>
                <a:sym typeface="+mn-ea"/>
              </a:rPr>
              <a:t>写：</a:t>
            </a:r>
            <a:r>
              <a:rPr lang="en-US" altLang="zh-CN" b="1">
                <a:solidFill>
                  <a:schemeClr val="bg1"/>
                </a:solidFill>
                <a:sym typeface="+mn-ea"/>
              </a:rPr>
              <a:t>obj.attr('</a:t>
            </a:r>
            <a:r>
              <a:rPr lang="zh-CN" altLang="en-US" b="1">
                <a:solidFill>
                  <a:schemeClr val="bg1"/>
                </a:solidFill>
                <a:sym typeface="+mn-ea"/>
              </a:rPr>
              <a:t>属性名</a:t>
            </a:r>
            <a:r>
              <a:rPr lang="en-US" altLang="zh-CN" b="1">
                <a:solidFill>
                  <a:schemeClr val="bg1"/>
                </a:solidFill>
                <a:sym typeface="+mn-ea"/>
              </a:rPr>
              <a:t>' , '</a:t>
            </a:r>
            <a:r>
              <a:rPr lang="zh-CN" altLang="en-US" b="1">
                <a:solidFill>
                  <a:schemeClr val="bg1"/>
                </a:solidFill>
                <a:sym typeface="+mn-ea"/>
              </a:rPr>
              <a:t>属性值</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增</a:t>
            </a:r>
            <a:r>
              <a:rPr lang="en-US" altLang="zh-CN" b="1">
                <a:solidFill>
                  <a:schemeClr val="bg1"/>
                </a:solidFill>
                <a:sym typeface="+mn-ea"/>
              </a:rPr>
              <a:t>/</a:t>
            </a:r>
            <a:r>
              <a:rPr lang="zh-CN" altLang="en-US" b="1">
                <a:solidFill>
                  <a:schemeClr val="bg1"/>
                </a:solidFill>
                <a:sym typeface="+mn-ea"/>
              </a:rPr>
              <a:t>删节点：</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创建</a:t>
            </a:r>
            <a:r>
              <a:rPr lang="en-US" altLang="zh-CN" b="1">
                <a:solidFill>
                  <a:schemeClr val="bg1"/>
                </a:solidFill>
                <a:sym typeface="+mn-ea"/>
              </a:rPr>
              <a:t>DOM</a:t>
            </a:r>
            <a:r>
              <a:rPr lang="zh-CN" altLang="en-US" b="1">
                <a:solidFill>
                  <a:schemeClr val="bg1"/>
                </a:solidFill>
                <a:sym typeface="+mn-ea"/>
              </a:rPr>
              <a:t>节点：</a:t>
            </a:r>
            <a:r>
              <a:rPr lang="en-US" altLang="zh-CN" b="1">
                <a:solidFill>
                  <a:schemeClr val="bg1"/>
                </a:solidFill>
                <a:sym typeface="+mn-ea"/>
              </a:rPr>
              <a:t>$('</a:t>
            </a:r>
            <a:r>
              <a:rPr lang="zh-CN" altLang="en-US" b="1">
                <a:solidFill>
                  <a:schemeClr val="bg1"/>
                </a:solidFill>
                <a:sym typeface="+mn-ea"/>
              </a:rPr>
              <a:t>节点内容</a:t>
            </a:r>
            <a:r>
              <a:rPr lang="en-US" altLang="zh-CN" b="1">
                <a:solidFill>
                  <a:schemeClr val="bg1"/>
                </a:solidFill>
                <a:sym typeface="+mn-ea"/>
              </a:rPr>
              <a:t>');	</a:t>
            </a:r>
            <a:r>
              <a:rPr lang="zh-CN" altLang="en-US" b="1">
                <a:solidFill>
                  <a:schemeClr val="bg1"/>
                </a:solidFill>
                <a:sym typeface="+mn-ea"/>
              </a:rPr>
              <a:t>例：</a:t>
            </a:r>
            <a:r>
              <a:rPr lang="en-US" altLang="zh-CN" b="1">
                <a:solidFill>
                  <a:schemeClr val="bg1"/>
                </a:solidFill>
                <a:sym typeface="+mn-ea"/>
              </a:rPr>
              <a:t>$('&lt;span&gt;</a:t>
            </a:r>
            <a:r>
              <a:rPr lang="zh-CN" altLang="en-US" b="1">
                <a:solidFill>
                  <a:schemeClr val="bg1"/>
                </a:solidFill>
                <a:sym typeface="+mn-ea"/>
              </a:rPr>
              <a:t>你好！！</a:t>
            </a:r>
            <a:r>
              <a:rPr lang="en-US" altLang="zh-CN" b="1">
                <a:solidFill>
                  <a:schemeClr val="bg1"/>
                </a:solidFill>
                <a:sym typeface="+mn-ea"/>
              </a:rPr>
              <a:t>&lt;/span&gt;');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插入</a:t>
            </a:r>
            <a:r>
              <a:rPr lang="en-US" altLang="zh-CN" b="1">
                <a:solidFill>
                  <a:schemeClr val="bg1"/>
                </a:solidFill>
                <a:sym typeface="+mn-ea"/>
              </a:rPr>
              <a:t>DOM</a:t>
            </a:r>
            <a:r>
              <a:rPr lang="zh-CN" altLang="en-US" b="1">
                <a:solidFill>
                  <a:schemeClr val="bg1"/>
                </a:solidFill>
                <a:sym typeface="+mn-ea"/>
              </a:rPr>
              <a:t>节点：</a:t>
            </a:r>
            <a:endParaRPr lang="zh-CN" altLang="en-US" b="1">
              <a:solidFill>
                <a:schemeClr val="bg1"/>
              </a:solidFill>
              <a:sym typeface="+mn-ea"/>
            </a:endParaRPr>
          </a:p>
          <a:p>
            <a:r>
              <a:rPr lang="en-US" altLang="zh-CN" b="1">
                <a:solidFill>
                  <a:schemeClr val="bg1"/>
                </a:solidFill>
                <a:sym typeface="+mn-ea"/>
              </a:rPr>
              <a:t>			—parent.prepend(obj);</a:t>
            </a:r>
            <a:r>
              <a:rPr lang="zh-CN" altLang="en-US" b="1">
                <a:solidFill>
                  <a:schemeClr val="bg1"/>
                </a:solidFill>
                <a:sym typeface="+mn-ea"/>
              </a:rPr>
              <a:t>：作为第一个子节点添加进来</a:t>
            </a:r>
            <a:endParaRPr lang="en-US" altLang="zh-CN" b="1">
              <a:solidFill>
                <a:schemeClr val="bg1"/>
              </a:solidFill>
              <a:sym typeface="+mn-ea"/>
            </a:endParaRPr>
          </a:p>
          <a:p>
            <a:r>
              <a:rPr lang="en-US" altLang="zh-CN" b="1">
                <a:solidFill>
                  <a:schemeClr val="bg1"/>
                </a:solidFill>
                <a:sym typeface="+mn-ea"/>
              </a:rPr>
              <a:t>			—parent.append(obj);</a:t>
            </a:r>
            <a:r>
              <a:rPr lang="zh-CN" altLang="en-US" b="1">
                <a:solidFill>
                  <a:schemeClr val="bg1"/>
                </a:solidFill>
                <a:sym typeface="+mn-ea"/>
              </a:rPr>
              <a:t>：作为最后一个子节点添加进来</a:t>
            </a:r>
            <a:endParaRPr lang="zh-CN" altLang="en-US" b="1">
              <a:solidFill>
                <a:schemeClr val="bg1"/>
              </a:solidFill>
              <a:sym typeface="+mn-ea"/>
            </a:endParaRPr>
          </a:p>
          <a:p>
            <a:r>
              <a:rPr lang="en-US" altLang="zh-CN" b="1">
                <a:solidFill>
                  <a:schemeClr val="bg1"/>
                </a:solidFill>
                <a:sym typeface="+mn-ea"/>
              </a:rPr>
              <a:t>			—brother.after(obj);</a:t>
            </a:r>
            <a:r>
              <a:rPr lang="zh-CN" altLang="en-US" b="1">
                <a:solidFill>
                  <a:schemeClr val="bg1"/>
                </a:solidFill>
                <a:sym typeface="+mn-ea"/>
              </a:rPr>
              <a:t>：作为下一个兄弟节点添加进来</a:t>
            </a:r>
            <a:endParaRPr lang="zh-CN" altLang="en-US" b="1">
              <a:solidFill>
                <a:schemeClr val="bg1"/>
              </a:solidFill>
              <a:sym typeface="+mn-ea"/>
            </a:endParaRPr>
          </a:p>
          <a:p>
            <a:r>
              <a:rPr lang="en-US" altLang="zh-CN" b="1">
                <a:solidFill>
                  <a:schemeClr val="bg1"/>
                </a:solidFill>
                <a:sym typeface="+mn-ea"/>
              </a:rPr>
              <a:t>			—brother.before(obj);</a:t>
            </a:r>
            <a:r>
              <a:rPr lang="zh-CN" altLang="en-US" b="1">
                <a:solidFill>
                  <a:schemeClr val="bg1"/>
                </a:solidFill>
                <a:sym typeface="+mn-ea"/>
              </a:rPr>
              <a:t>：作为上一个兄弟节点添加进来</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删除</a:t>
            </a:r>
            <a:r>
              <a:rPr lang="en-US" altLang="zh-CN" b="1">
                <a:solidFill>
                  <a:schemeClr val="bg1"/>
                </a:solidFill>
                <a:sym typeface="+mn-ea"/>
              </a:rPr>
              <a:t>DOM</a:t>
            </a:r>
            <a:r>
              <a:rPr lang="zh-CN" altLang="en-US" b="1">
                <a:solidFill>
                  <a:schemeClr val="bg1"/>
                </a:solidFill>
                <a:sym typeface="+mn-ea"/>
              </a:rPr>
              <a:t>节点：</a:t>
            </a:r>
            <a:endParaRPr lang="zh-CN" altLang="en-US" b="1">
              <a:solidFill>
                <a:schemeClr val="bg1"/>
              </a:solidFill>
              <a:sym typeface="+mn-ea"/>
            </a:endParaRPr>
          </a:p>
          <a:p>
            <a:r>
              <a:rPr lang="en-US" altLang="zh-CN" b="1">
                <a:solidFill>
                  <a:schemeClr val="bg1"/>
                </a:solidFill>
                <a:sym typeface="+mn-ea"/>
              </a:rPr>
              <a:t>			—obj.remove();</a:t>
            </a:r>
            <a:r>
              <a:rPr lang="zh-CN" altLang="en-US" b="1">
                <a:solidFill>
                  <a:schemeClr val="bg1"/>
                </a:solidFill>
                <a:sym typeface="+mn-ea"/>
              </a:rPr>
              <a:t>：删除节点</a:t>
            </a:r>
            <a:endParaRPr lang="zh-CN" altLang="en-US" b="1">
              <a:solidFill>
                <a:schemeClr val="bg1"/>
              </a:solidFill>
              <a:sym typeface="+mn-ea"/>
            </a:endParaRPr>
          </a:p>
          <a:p>
            <a:r>
              <a:rPr lang="en-US" altLang="zh-CN" b="1">
                <a:solidFill>
                  <a:schemeClr val="bg1"/>
                </a:solidFill>
                <a:sym typeface="+mn-ea"/>
              </a:rPr>
              <a:t>			—obj.remove(selector);</a:t>
            </a:r>
            <a:r>
              <a:rPr lang="zh-CN" altLang="en-US" b="1">
                <a:solidFill>
                  <a:schemeClr val="bg1"/>
                </a:solidFill>
                <a:sym typeface="+mn-ea"/>
              </a:rPr>
              <a:t>：只删除满足</a:t>
            </a:r>
            <a:r>
              <a:rPr lang="en-US" altLang="zh-CN" b="1">
                <a:solidFill>
                  <a:schemeClr val="bg1"/>
                </a:solidFill>
                <a:sym typeface="+mn-ea"/>
              </a:rPr>
              <a:t>selector</a:t>
            </a:r>
            <a:r>
              <a:rPr lang="zh-CN" altLang="en-US" b="1">
                <a:solidFill>
                  <a:schemeClr val="bg1"/>
                </a:solidFill>
                <a:sym typeface="+mn-ea"/>
              </a:rPr>
              <a:t>的节点</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—obj.empty();</a:t>
            </a:r>
            <a:r>
              <a:rPr lang="zh-CN" altLang="en-US" b="1">
                <a:solidFill>
                  <a:schemeClr val="bg1"/>
                </a:solidFill>
                <a:sym typeface="+mn-ea"/>
              </a:rPr>
              <a:t>：清空节点</a:t>
            </a:r>
            <a:endParaRPr lang="zh-CN" altLang="en-US" b="1">
              <a:solidFill>
                <a:schemeClr val="bg1"/>
              </a:solidFill>
              <a:sym typeface="+mn-ea"/>
            </a:endParaRPr>
          </a:p>
          <a:p>
            <a:r>
              <a:rPr lang="en-US" altLang="zh-CN" b="1">
                <a:solidFill>
                  <a:srgbClr val="FF0000"/>
                </a:solidFill>
                <a:sym typeface="+mn-ea"/>
              </a:rPr>
              <a:t>		</a:t>
            </a:r>
            <a:r>
              <a:rPr lang="zh-CN" altLang="en-US" b="1">
                <a:solidFill>
                  <a:srgbClr val="FF0000"/>
                </a:solidFill>
                <a:sym typeface="+mn-ea"/>
              </a:rPr>
              <a:t>一般流程都是先创建一个</a:t>
            </a:r>
            <a:r>
              <a:rPr lang="en-US" altLang="zh-CN" b="1">
                <a:solidFill>
                  <a:srgbClr val="FF0000"/>
                </a:solidFill>
                <a:sym typeface="+mn-ea"/>
              </a:rPr>
              <a:t>DOM</a:t>
            </a:r>
            <a:r>
              <a:rPr lang="zh-CN" altLang="en-US" b="1">
                <a:solidFill>
                  <a:srgbClr val="FF0000"/>
                </a:solidFill>
                <a:sym typeface="+mn-ea"/>
              </a:rPr>
              <a:t>节点然后再插入节点</a:t>
            </a:r>
            <a:endParaRPr lang="zh-CN" altLang="en-US" b="1">
              <a:solidFill>
                <a:srgbClr val="FF0000"/>
              </a:solidFill>
              <a:sym typeface="+mn-ea"/>
            </a:endParaRPr>
          </a:p>
          <a:p>
            <a:r>
              <a:rPr lang="en-US" altLang="zh-CN" b="1">
                <a:solidFill>
                  <a:schemeClr val="bg1"/>
                </a:solidFill>
                <a:sym typeface="+mn-ea"/>
              </a:rPr>
              <a:t>JQuery</a:t>
            </a:r>
            <a:r>
              <a:rPr lang="zh-CN" altLang="en-US" b="1">
                <a:solidFill>
                  <a:schemeClr val="bg1"/>
                </a:solidFill>
                <a:sym typeface="+mn-ea"/>
              </a:rPr>
              <a:t>样式操作：</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a:t>
            </a:r>
            <a:r>
              <a:rPr lang="en-US" altLang="zh-CN" b="1">
                <a:solidFill>
                  <a:schemeClr val="bg1"/>
                </a:solidFill>
                <a:sym typeface="+mn-ea"/>
              </a:rPr>
              <a:t>addClass('ClassName');</a:t>
            </a:r>
            <a:r>
              <a:rPr lang="zh-CN" altLang="en-US" b="1">
                <a:solidFill>
                  <a:schemeClr val="bg1"/>
                </a:solidFill>
                <a:sym typeface="+mn-ea"/>
              </a:rPr>
              <a:t>：追加样式</a:t>
            </a:r>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removeClass('');</a:t>
            </a:r>
            <a:r>
              <a:rPr lang="zh-CN" altLang="en-US" b="1">
                <a:solidFill>
                  <a:schemeClr val="bg1"/>
                </a:solidFill>
                <a:sym typeface="+mn-ea"/>
              </a:rPr>
              <a:t>：移除指定样式</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a:t>
            </a:r>
            <a:r>
              <a:rPr lang="en-US" altLang="zh-CN" b="1">
                <a:solidFill>
                  <a:schemeClr val="bg1"/>
                </a:solidFill>
                <a:sym typeface="+mn-ea"/>
              </a:rPr>
              <a:t>removeClass();</a:t>
            </a:r>
            <a:r>
              <a:rPr lang="zh-CN" altLang="en-US" b="1">
                <a:solidFill>
                  <a:schemeClr val="bg1"/>
                </a:solidFill>
                <a:sym typeface="+mn-ea"/>
              </a:rPr>
              <a:t>：移除所有样式</a:t>
            </a:r>
            <a:r>
              <a:rPr lang="en-US" altLang="zh-CN" b="1">
                <a:solidFill>
                  <a:schemeClr val="bg1"/>
                </a:solidFill>
                <a:sym typeface="+mn-ea"/>
              </a:rPr>
              <a:t>			4</a:t>
            </a:r>
            <a:r>
              <a:rPr lang="zh-CN" altLang="en-US" b="1">
                <a:solidFill>
                  <a:schemeClr val="bg1"/>
                </a:solidFill>
                <a:sym typeface="+mn-ea"/>
              </a:rPr>
              <a:t>、</a:t>
            </a:r>
            <a:r>
              <a:rPr lang="en-US" altLang="zh-CN" b="1">
                <a:solidFill>
                  <a:schemeClr val="bg1"/>
                </a:solidFill>
                <a:sym typeface="+mn-ea"/>
              </a:rPr>
              <a:t>toggleClass('');</a:t>
            </a:r>
            <a:r>
              <a:rPr lang="zh-CN" altLang="en-US" b="1">
                <a:solidFill>
                  <a:schemeClr val="bg1"/>
                </a:solidFill>
                <a:sym typeface="+mn-ea"/>
              </a:rPr>
              <a:t>：切换样式</a:t>
            </a:r>
            <a:endParaRPr lang="zh-CN" altLang="en-US"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a:t>
            </a:r>
            <a:r>
              <a:rPr lang="en-US" altLang="zh-CN" b="1">
                <a:solidFill>
                  <a:schemeClr val="bg1"/>
                </a:solidFill>
                <a:sym typeface="+mn-ea"/>
              </a:rPr>
              <a:t>hasClass('');</a:t>
            </a:r>
            <a:r>
              <a:rPr lang="zh-CN" altLang="en-US" b="1">
                <a:solidFill>
                  <a:schemeClr val="bg1"/>
                </a:solidFill>
                <a:sym typeface="+mn-ea"/>
              </a:rPr>
              <a:t>：判断是否有某个</a:t>
            </a:r>
            <a:r>
              <a:rPr lang="en-US" altLang="zh-CN" b="1">
                <a:solidFill>
                  <a:schemeClr val="bg1"/>
                </a:solidFill>
                <a:sym typeface="+mn-ea"/>
              </a:rPr>
              <a:t>Class</a:t>
            </a:r>
            <a:r>
              <a:rPr lang="zh-CN" altLang="en-US" b="1">
                <a:solidFill>
                  <a:schemeClr val="bg1"/>
                </a:solidFill>
                <a:sym typeface="+mn-ea"/>
              </a:rPr>
              <a:t>样式</a:t>
            </a:r>
            <a:r>
              <a:rPr lang="en-US" altLang="zh-CN" b="1">
                <a:solidFill>
                  <a:schemeClr val="bg1"/>
                </a:solidFill>
                <a:sym typeface="+mn-ea"/>
              </a:rPr>
              <a:t>		6</a:t>
            </a:r>
            <a:r>
              <a:rPr lang="zh-CN" altLang="en-US" b="1">
                <a:solidFill>
                  <a:schemeClr val="bg1"/>
                </a:solidFill>
                <a:sym typeface="+mn-ea"/>
              </a:rPr>
              <a:t>、</a:t>
            </a:r>
            <a:r>
              <a:rPr lang="en-US" altLang="zh-CN" b="1">
                <a:solidFill>
                  <a:schemeClr val="bg1"/>
                </a:solidFill>
                <a:sym typeface="+mn-ea"/>
              </a:rPr>
              <a:t>css('');</a:t>
            </a:r>
            <a:r>
              <a:rPr lang="zh-CN" altLang="en-US" b="1">
                <a:solidFill>
                  <a:schemeClr val="bg1"/>
                </a:solidFill>
                <a:sym typeface="+mn-ea"/>
              </a:rPr>
              <a:t>：读取</a:t>
            </a:r>
            <a:r>
              <a:rPr lang="en-US" altLang="zh-CN" b="1">
                <a:solidFill>
                  <a:schemeClr val="bg1"/>
                </a:solidFill>
                <a:sym typeface="+mn-ea"/>
              </a:rPr>
              <a:t>css</a:t>
            </a:r>
            <a:r>
              <a:rPr lang="zh-CN" altLang="en-US" b="1">
                <a:solidFill>
                  <a:schemeClr val="bg1"/>
                </a:solidFill>
                <a:sym typeface="+mn-ea"/>
              </a:rPr>
              <a:t>的值</a:t>
            </a:r>
            <a:endParaRPr lang="zh-CN" altLang="en-US" b="1">
              <a:solidFill>
                <a:schemeClr val="bg1"/>
              </a:solidFill>
              <a:sym typeface="+mn-ea"/>
            </a:endParaRPr>
          </a:p>
          <a:p>
            <a:r>
              <a:rPr lang="en-US" altLang="zh-CN" b="1">
                <a:solidFill>
                  <a:schemeClr val="bg1"/>
                </a:solidFill>
                <a:sym typeface="+mn-ea"/>
              </a:rPr>
              <a:t>	7</a:t>
            </a:r>
            <a:r>
              <a:rPr lang="zh-CN" altLang="en-US" b="1">
                <a:solidFill>
                  <a:schemeClr val="bg1"/>
                </a:solidFill>
                <a:sym typeface="+mn-ea"/>
              </a:rPr>
              <a:t>、</a:t>
            </a:r>
            <a:r>
              <a:rPr lang="en-US" altLang="zh-CN" b="1">
                <a:solidFill>
                  <a:schemeClr val="bg1"/>
                </a:solidFill>
                <a:sym typeface="+mn-ea"/>
              </a:rPr>
              <a:t>css(' ' , ' ');</a:t>
            </a:r>
            <a:r>
              <a:rPr lang="zh-CN" altLang="en-US" b="1">
                <a:solidFill>
                  <a:schemeClr val="bg1"/>
                </a:solidFill>
                <a:sym typeface="+mn-ea"/>
              </a:rPr>
              <a:t>：设置样式</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185535"/>
          </a:xfrm>
          <a:prstGeom prst="rect">
            <a:avLst/>
          </a:prstGeom>
          <a:noFill/>
        </p:spPr>
        <p:txBody>
          <a:bodyPr wrap="square" rtlCol="0">
            <a:spAutoFit/>
          </a:bodyPr>
          <a:p>
            <a:r>
              <a:rPr lang="en-US" altLang="zh-CN" b="1">
                <a:solidFill>
                  <a:schemeClr val="bg1"/>
                </a:solidFill>
                <a:sym typeface="+mn-ea"/>
              </a:rPr>
              <a:t>JQuery</a:t>
            </a:r>
            <a:r>
              <a:rPr lang="zh-CN" altLang="en-US" b="1">
                <a:solidFill>
                  <a:schemeClr val="bg1"/>
                </a:solidFill>
                <a:sym typeface="+mn-ea"/>
              </a:rPr>
              <a:t>遍历节点：</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a:t>
            </a:r>
            <a:r>
              <a:rPr lang="en-US" altLang="zh-CN" b="1">
                <a:solidFill>
                  <a:schemeClr val="bg1"/>
                </a:solidFill>
                <a:sym typeface="+mn-ea"/>
              </a:rPr>
              <a:t>children()/children(selector)	</a:t>
            </a:r>
            <a:r>
              <a:rPr lang="zh-CN" altLang="en-US" b="1">
                <a:solidFill>
                  <a:schemeClr val="bg1"/>
                </a:solidFill>
                <a:sym typeface="+mn-ea"/>
              </a:rPr>
              <a:t>直接子节点</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next()/next(selector)		</a:t>
            </a:r>
            <a:r>
              <a:rPr lang="zh-CN" altLang="en-US" b="1">
                <a:solidFill>
                  <a:schemeClr val="bg1"/>
                </a:solidFill>
                <a:sym typeface="+mn-ea"/>
              </a:rPr>
              <a:t>下一个兄弟节点</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a:t>
            </a:r>
            <a:r>
              <a:rPr lang="en-US" altLang="zh-CN" b="1">
                <a:solidFill>
                  <a:schemeClr val="bg1"/>
                </a:solidFill>
                <a:sym typeface="+mn-ea"/>
              </a:rPr>
              <a:t>prev/prev(selector)		</a:t>
            </a:r>
            <a:r>
              <a:rPr lang="zh-CN" altLang="en-US" b="1">
                <a:solidFill>
                  <a:schemeClr val="bg1"/>
                </a:solidFill>
                <a:sym typeface="+mn-ea"/>
              </a:rPr>
              <a:t>上一个兄弟节点</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a:t>
            </a:r>
            <a:r>
              <a:rPr lang="en-US" altLang="zh-CN" b="1">
                <a:solidFill>
                  <a:schemeClr val="bg1"/>
                </a:solidFill>
                <a:sym typeface="+mn-ea"/>
              </a:rPr>
              <a:t>siblings()/siblings(selector)	</a:t>
            </a:r>
            <a:r>
              <a:rPr lang="zh-CN" altLang="en-US" b="1">
                <a:solidFill>
                  <a:schemeClr val="bg1"/>
                </a:solidFill>
                <a:sym typeface="+mn-ea"/>
              </a:rPr>
              <a:t>所有兄弟</a:t>
            </a:r>
            <a:endParaRPr lang="zh-CN" altLang="en-US"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a:t>
            </a:r>
            <a:r>
              <a:rPr lang="en-US" altLang="zh-CN" b="1">
                <a:solidFill>
                  <a:schemeClr val="bg1"/>
                </a:solidFill>
                <a:sym typeface="+mn-ea"/>
              </a:rPr>
              <a:t>find(selector)			</a:t>
            </a:r>
            <a:r>
              <a:rPr lang="zh-CN" altLang="en-US" b="1">
                <a:solidFill>
                  <a:schemeClr val="bg1"/>
                </a:solidFill>
                <a:sym typeface="+mn-ea"/>
              </a:rPr>
              <a:t>查找满足选择器的所有</a:t>
            </a:r>
            <a:r>
              <a:rPr lang="zh-CN" altLang="en-US" b="1">
                <a:solidFill>
                  <a:srgbClr val="00B0F0"/>
                </a:solidFill>
                <a:sym typeface="+mn-ea"/>
              </a:rPr>
              <a:t>后代</a:t>
            </a:r>
            <a:endParaRPr lang="zh-CN" altLang="en-US" b="1">
              <a:solidFill>
                <a:srgbClr val="00B0F0"/>
              </a:solidFill>
              <a:sym typeface="+mn-ea"/>
            </a:endParaRPr>
          </a:p>
          <a:p>
            <a:r>
              <a:rPr lang="en-US" altLang="zh-CN" b="1">
                <a:solidFill>
                  <a:schemeClr val="bg1"/>
                </a:solidFill>
                <a:sym typeface="+mn-ea"/>
              </a:rPr>
              <a:t>	6</a:t>
            </a:r>
            <a:r>
              <a:rPr lang="zh-CN" altLang="en-US" b="1">
                <a:solidFill>
                  <a:schemeClr val="bg1"/>
                </a:solidFill>
                <a:sym typeface="+mn-ea"/>
              </a:rPr>
              <a:t>、</a:t>
            </a:r>
            <a:r>
              <a:rPr lang="en-US" altLang="zh-CN" b="1">
                <a:solidFill>
                  <a:schemeClr val="bg1"/>
                </a:solidFill>
                <a:sym typeface="+mn-ea"/>
              </a:rPr>
              <a:t>parent()			</a:t>
            </a:r>
            <a:r>
              <a:rPr lang="zh-CN" altLang="en-US" b="1">
                <a:solidFill>
                  <a:schemeClr val="bg1"/>
                </a:solidFill>
                <a:sym typeface="+mn-ea"/>
              </a:rPr>
              <a:t>父节点</a:t>
            </a:r>
            <a:endParaRPr lang="zh-CN" altLang="en-US" b="1">
              <a:solidFill>
                <a:schemeClr val="bg1"/>
              </a:solidFill>
              <a:sym typeface="+mn-ea"/>
            </a:endParaRPr>
          </a:p>
          <a:p>
            <a:endParaRPr lang="zh-CN" altLang="en-US" b="1">
              <a:solidFill>
                <a:schemeClr val="bg1"/>
              </a:solidFill>
              <a:sym typeface="+mn-ea"/>
            </a:endParaRPr>
          </a:p>
          <a:p>
            <a:r>
              <a:rPr lang="zh-CN" altLang="en-US" b="1">
                <a:solidFill>
                  <a:schemeClr val="bg1"/>
                </a:solidFill>
                <a:sym typeface="+mn-ea"/>
              </a:rPr>
              <a:t>使用</a:t>
            </a:r>
            <a:r>
              <a:rPr lang="en-US" altLang="zh-CN" b="1">
                <a:solidFill>
                  <a:schemeClr val="bg1"/>
                </a:solidFill>
                <a:sym typeface="+mn-ea"/>
              </a:rPr>
              <a:t>JQuery</a:t>
            </a:r>
            <a:r>
              <a:rPr lang="zh-CN" altLang="en-US" b="1">
                <a:solidFill>
                  <a:schemeClr val="bg1"/>
                </a:solidFill>
                <a:sym typeface="+mn-ea"/>
              </a:rPr>
              <a:t>实现事件绑定：</a:t>
            </a:r>
            <a:endParaRPr lang="zh-CN" altLang="en-US" b="1">
              <a:solidFill>
                <a:schemeClr val="bg1"/>
              </a:solidFill>
              <a:sym typeface="+mn-ea"/>
            </a:endParaRPr>
          </a:p>
          <a:p>
            <a:r>
              <a:rPr lang="en-US" altLang="zh-CN" b="1">
                <a:solidFill>
                  <a:schemeClr val="bg1"/>
                </a:solidFill>
                <a:sym typeface="+mn-ea"/>
              </a:rPr>
              <a:t>	$obj.clcik(function(){});</a:t>
            </a:r>
            <a:r>
              <a:rPr lang="zh-CN" altLang="en-US" b="1">
                <a:solidFill>
                  <a:schemeClr val="bg1"/>
                </a:solidFill>
                <a:sym typeface="+mn-ea"/>
              </a:rPr>
              <a:t>：代表触发了</a:t>
            </a:r>
            <a:r>
              <a:rPr lang="en-US" altLang="zh-CN" b="1">
                <a:solidFill>
                  <a:schemeClr val="bg1"/>
                </a:solidFill>
                <a:sym typeface="+mn-ea"/>
              </a:rPr>
              <a:t>click</a:t>
            </a:r>
            <a:r>
              <a:rPr lang="zh-CN" altLang="en-US" b="1">
                <a:solidFill>
                  <a:schemeClr val="bg1"/>
                </a:solidFill>
                <a:sym typeface="+mn-ea"/>
              </a:rPr>
              <a:t>事件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中的函数是在页面加载后执行，此时</a:t>
            </a:r>
            <a:r>
              <a:rPr lang="en-US" altLang="zh-CN" b="1">
                <a:solidFill>
                  <a:schemeClr val="bg1"/>
                </a:solidFill>
                <a:sym typeface="+mn-ea"/>
              </a:rPr>
              <a:t>$()</a:t>
            </a:r>
            <a:r>
              <a:rPr lang="zh-CN" altLang="en-US" b="1">
                <a:solidFill>
                  <a:schemeClr val="bg1"/>
                </a:solidFill>
                <a:sym typeface="+mn-ea"/>
              </a:rPr>
              <a:t>的功能等价于</a:t>
            </a:r>
            <a:r>
              <a:rPr lang="en-US" altLang="zh-CN" b="1">
                <a:solidFill>
                  <a:schemeClr val="bg1"/>
                </a:solidFill>
                <a:sym typeface="+mn-ea"/>
              </a:rPr>
              <a:t>onload()</a:t>
            </a:r>
            <a:endParaRPr lang="en-US" altLang="zh-CN" b="1">
              <a:solidFill>
                <a:schemeClr val="bg1"/>
              </a:solidFill>
              <a:sym typeface="+mn-ea"/>
            </a:endParaRPr>
          </a:p>
          <a:p>
            <a:r>
              <a:rPr lang="zh-CN" altLang="en-US" b="1">
                <a:solidFill>
                  <a:schemeClr val="bg1"/>
                </a:solidFill>
                <a:sym typeface="+mn-ea"/>
              </a:rPr>
              <a:t>获得事件对象：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只需要为事件处理函数传递任意一个参数，如：</a:t>
            </a:r>
            <a:r>
              <a:rPr lang="en-US" altLang="zh-CN" b="1">
                <a:solidFill>
                  <a:schemeClr val="bg1"/>
                </a:solidFill>
                <a:sym typeface="+mn-ea"/>
              </a:rPr>
              <a:t>$obj.click(function(e){...});</a:t>
            </a:r>
            <a:endParaRPr lang="en-US" altLang="zh-CN" b="1">
              <a:solidFill>
                <a:schemeClr val="bg1"/>
              </a:solidFill>
              <a:sym typeface="+mn-ea"/>
            </a:endParaRPr>
          </a:p>
          <a:p>
            <a:r>
              <a:rPr lang="en-US" altLang="zh-CN" b="1">
                <a:solidFill>
                  <a:schemeClr val="bg1"/>
                </a:solidFill>
                <a:sym typeface="+mn-ea"/>
              </a:rPr>
              <a:t>	e</a:t>
            </a:r>
            <a:r>
              <a:rPr lang="zh-CN" altLang="en-US" b="1">
                <a:solidFill>
                  <a:schemeClr val="bg1"/>
                </a:solidFill>
                <a:sym typeface="+mn-ea"/>
              </a:rPr>
              <a:t>是事件对象，但已经经过</a:t>
            </a:r>
            <a:r>
              <a:rPr lang="en-US" altLang="zh-CN" b="1">
                <a:solidFill>
                  <a:schemeClr val="bg1"/>
                </a:solidFill>
                <a:sym typeface="+mn-ea"/>
              </a:rPr>
              <a:t>JQuery</a:t>
            </a:r>
            <a:r>
              <a:rPr lang="zh-CN" altLang="en-US" b="1">
                <a:solidFill>
                  <a:schemeClr val="bg1"/>
                </a:solidFill>
                <a:sym typeface="+mn-ea"/>
              </a:rPr>
              <a:t>对底层事件对象的封装，封装后的事件对象可以方便的兼容各浏览器</a:t>
            </a:r>
            <a:endParaRPr lang="zh-CN" altLang="en-US" b="1">
              <a:solidFill>
                <a:schemeClr val="bg1"/>
              </a:solidFill>
              <a:sym typeface="+mn-ea"/>
            </a:endParaRPr>
          </a:p>
          <a:p>
            <a:r>
              <a:rPr lang="zh-CN" altLang="en-US" b="1">
                <a:solidFill>
                  <a:schemeClr val="bg1"/>
                </a:solidFill>
                <a:sym typeface="+mn-ea"/>
              </a:rPr>
              <a:t>事件对象的常用属性：</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获取事件源：</a:t>
            </a:r>
            <a:r>
              <a:rPr lang="en-US" altLang="zh-CN" b="1">
                <a:solidFill>
                  <a:schemeClr val="bg1"/>
                </a:solidFill>
                <a:sym typeface="+mn-ea"/>
              </a:rPr>
              <a:t>e.target</a:t>
            </a:r>
            <a:r>
              <a:rPr lang="zh-CN" altLang="en-US" b="1">
                <a:solidFill>
                  <a:schemeClr val="bg1"/>
                </a:solidFill>
                <a:sym typeface="+mn-ea"/>
              </a:rPr>
              <a:t>，返回值是</a:t>
            </a:r>
            <a:r>
              <a:rPr lang="en-US" altLang="zh-CN" b="1">
                <a:solidFill>
                  <a:schemeClr val="bg1"/>
                </a:solidFill>
                <a:sym typeface="+mn-ea"/>
              </a:rPr>
              <a:t>DOM</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获取鼠标点击的坐标：</a:t>
            </a:r>
            <a:endParaRPr lang="zh-CN" altLang="en-US" b="1">
              <a:solidFill>
                <a:schemeClr val="bg1"/>
              </a:solidFill>
              <a:sym typeface="+mn-ea"/>
            </a:endParaRPr>
          </a:p>
          <a:p>
            <a:r>
              <a:rPr lang="en-US" altLang="zh-CN" b="1">
                <a:solidFill>
                  <a:schemeClr val="bg1"/>
                </a:solidFill>
                <a:sym typeface="+mn-ea"/>
              </a:rPr>
              <a:t>		—e.pageX		—e.pageY</a:t>
            </a:r>
            <a:endParaRPr lang="en-US" altLang="zh-CN" b="1">
              <a:solidFill>
                <a:schemeClr val="bg1"/>
              </a:solidFill>
              <a:sym typeface="+mn-ea"/>
            </a:endParaRPr>
          </a:p>
          <a:p>
            <a:r>
              <a:rPr lang="zh-CN" altLang="en-US" b="1">
                <a:solidFill>
                  <a:schemeClr val="bg1"/>
                </a:solidFill>
                <a:sym typeface="+mn-ea"/>
              </a:rPr>
              <a:t>什么是事件冒泡：子节点产生的事件会依次向上抛给父节点</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取消冒泡时事件：</a:t>
            </a:r>
            <a:r>
              <a:rPr lang="en-US" altLang="zh-CN" b="1">
                <a:solidFill>
                  <a:schemeClr val="bg1"/>
                </a:solidFill>
                <a:sym typeface="+mn-ea"/>
              </a:rPr>
              <a:t>e.stopPropagation()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知识点：事件捕获和事件委托</a:t>
            </a:r>
            <a:endParaRPr lang="zh-CN" altLang="en-US" b="1">
              <a:solidFill>
                <a:schemeClr val="bg1"/>
              </a:solidFill>
              <a:sym typeface="+mn-ea"/>
            </a:endParaRPr>
          </a:p>
          <a:p>
            <a:r>
              <a:rPr lang="en-US" altLang="zh-CN" b="1">
                <a:solidFill>
                  <a:schemeClr val="bg1"/>
                </a:solidFill>
                <a:sym typeface="+mn-ea"/>
              </a:rPr>
              <a:t>	</a:t>
            </a:r>
            <a:r>
              <a:rPr lang="en-US" altLang="zh-CN" b="1" u="sng">
                <a:solidFill>
                  <a:srgbClr val="FF0000"/>
                </a:solidFill>
                <a:sym typeface="+mn-ea"/>
              </a:rPr>
              <a:t>https://www.jianshu.com/p/8311f782f70d</a:t>
            </a:r>
            <a:endParaRPr lang="en-US" altLang="zh-CN" b="1" u="sng">
              <a:solidFill>
                <a:srgbClr val="FF0000"/>
              </a:solidFill>
              <a:sym typeface="+mn-ea"/>
            </a:endParaRPr>
          </a:p>
        </p:txBody>
      </p:sp>
      <p:pic>
        <p:nvPicPr>
          <p:cNvPr id="2" name="图片 1"/>
          <p:cNvPicPr>
            <a:picLocks noChangeAspect="1"/>
          </p:cNvPicPr>
          <p:nvPr/>
        </p:nvPicPr>
        <p:blipFill>
          <a:blip r:embed="rId1"/>
          <a:srcRect l="43041" t="37628" r="37870" b="38245"/>
          <a:stretch>
            <a:fillRect/>
          </a:stretch>
        </p:blipFill>
        <p:spPr>
          <a:xfrm>
            <a:off x="7009130" y="4204970"/>
            <a:ext cx="3490595" cy="24815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p:sp>
        <p:nvSpPr>
          <p:cNvPr id="4" name="文本框 3"/>
          <p:cNvSpPr txBox="1"/>
          <p:nvPr/>
        </p:nvSpPr>
        <p:spPr>
          <a:xfrm>
            <a:off x="82550" y="38735"/>
            <a:ext cx="12027535" cy="4246245"/>
          </a:xfrm>
          <a:prstGeom prst="rect">
            <a:avLst/>
          </a:prstGeom>
          <a:noFill/>
        </p:spPr>
        <p:txBody>
          <a:bodyPr wrap="square" rtlCol="0">
            <a:spAutoFit/>
          </a:bodyPr>
          <a:p>
            <a:r>
              <a:rPr lang="en-US" altLang="zh-CN" b="1">
                <a:solidFill>
                  <a:schemeClr val="bg1"/>
                </a:solidFill>
                <a:sym typeface="+mn-ea"/>
              </a:rPr>
              <a:t>JQuery</a:t>
            </a:r>
            <a:r>
              <a:rPr lang="zh-CN" altLang="en-US" b="1">
                <a:solidFill>
                  <a:schemeClr val="bg1"/>
                </a:solidFill>
                <a:sym typeface="+mn-ea"/>
              </a:rPr>
              <a:t>的合成事件种类：</a:t>
            </a:r>
            <a:endParaRPr lang="zh-CN" altLang="en-US" b="1">
              <a:solidFill>
                <a:schemeClr val="bg1"/>
              </a:solidFill>
              <a:sym typeface="+mn-ea"/>
            </a:endParaRPr>
          </a:p>
          <a:p>
            <a:r>
              <a:rPr lang="en-US" altLang="zh-CN" b="1">
                <a:solidFill>
                  <a:schemeClr val="bg1"/>
                </a:solidFill>
                <a:sym typeface="+mn-ea"/>
              </a:rPr>
              <a:t>	—hover(mouseenter , mouseleave)	</a:t>
            </a:r>
            <a:r>
              <a:rPr lang="zh-CN" altLang="en-US" b="1">
                <a:solidFill>
                  <a:schemeClr val="bg1"/>
                </a:solidFill>
                <a:sym typeface="+mn-ea"/>
              </a:rPr>
              <a:t>：模拟光标悬停事件</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—toggle()</a:t>
            </a:r>
            <a:r>
              <a:rPr lang="zh-CN" altLang="en-US" b="1">
                <a:solidFill>
                  <a:schemeClr val="bg1"/>
                </a:solidFill>
                <a:sym typeface="+mn-ea"/>
              </a:rPr>
              <a:t>：在隐藏与显示状态之间切换</a:t>
            </a:r>
            <a:endParaRPr lang="zh-CN" altLang="en-US" b="1">
              <a:solidFill>
                <a:schemeClr val="bg1"/>
              </a:solidFill>
              <a:sym typeface="+mn-ea"/>
            </a:endParaRPr>
          </a:p>
          <a:p>
            <a:r>
              <a:rPr lang="en-US" altLang="zh-CN" b="1">
                <a:solidFill>
                  <a:schemeClr val="bg1"/>
                </a:solidFill>
                <a:sym typeface="+mn-ea"/>
              </a:rPr>
              <a:t>JQuery</a:t>
            </a:r>
            <a:r>
              <a:rPr lang="zh-CN" altLang="en-US" b="1">
                <a:solidFill>
                  <a:schemeClr val="bg1"/>
                </a:solidFill>
                <a:sym typeface="+mn-ea"/>
              </a:rPr>
              <a:t>模拟操作：</a:t>
            </a:r>
            <a:endParaRPr lang="zh-CN" altLang="en-US" b="1">
              <a:solidFill>
                <a:schemeClr val="bg1"/>
              </a:solidFill>
              <a:sym typeface="+mn-ea"/>
            </a:endParaRPr>
          </a:p>
          <a:p>
            <a:r>
              <a:rPr lang="en-US" altLang="zh-CN" b="1">
                <a:solidFill>
                  <a:schemeClr val="bg1"/>
                </a:solidFill>
                <a:sym typeface="+mn-ea"/>
              </a:rPr>
              <a:t>	$obj.trigger(</a:t>
            </a:r>
            <a:r>
              <a:rPr lang="zh-CN" altLang="en-US" b="1">
                <a:solidFill>
                  <a:schemeClr val="bg1"/>
                </a:solidFill>
                <a:sym typeface="+mn-ea"/>
              </a:rPr>
              <a:t>事件</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trigger() 方法触发被选元素上</a:t>
            </a:r>
            <a:r>
              <a:rPr lang="en-US" altLang="zh-CN" b="1">
                <a:solidFill>
                  <a:srgbClr val="FF0000"/>
                </a:solidFill>
                <a:sym typeface="+mn-ea"/>
              </a:rPr>
              <a:t>指定的事件以及事件的默认行为</a:t>
            </a:r>
            <a:r>
              <a:rPr lang="en-US" altLang="zh-CN" b="1">
                <a:solidFill>
                  <a:schemeClr val="bg1"/>
                </a:solidFill>
                <a:sym typeface="+mn-ea"/>
              </a:rPr>
              <a:t>（比如表单提交）。</a:t>
            </a:r>
            <a:endParaRPr lang="en-US" altLang="zh-CN" b="1">
              <a:solidFill>
                <a:schemeClr val="bg1"/>
              </a:solidFill>
              <a:sym typeface="+mn-ea"/>
            </a:endParaRPr>
          </a:p>
          <a:p>
            <a:r>
              <a:rPr lang="en-US" altLang="zh-CN" b="1">
                <a:solidFill>
                  <a:schemeClr val="bg1"/>
                </a:solidFill>
                <a:sym typeface="+mn-ea"/>
              </a:rPr>
              <a:t>	该方法与 triggerHandler() 方法类似，不同的是 triggerHandler() 不触发事件的默认行为。</a:t>
            </a:r>
            <a:endParaRPr lang="en-US" altLang="zh-CN" b="1">
              <a:solidFill>
                <a:schemeClr val="bg1"/>
              </a:solidFill>
              <a:sym typeface="+mn-ea"/>
            </a:endParaRPr>
          </a:p>
          <a:p>
            <a:r>
              <a:rPr lang="en-US" altLang="zh-CN" b="1">
                <a:solidFill>
                  <a:schemeClr val="bg1"/>
                </a:solidFill>
                <a:sym typeface="+mn-ea"/>
              </a:rPr>
              <a:t>JQuery</a:t>
            </a:r>
            <a:r>
              <a:rPr lang="zh-CN" altLang="en-US" b="1">
                <a:solidFill>
                  <a:schemeClr val="bg1"/>
                </a:solidFill>
                <a:sym typeface="+mn-ea"/>
              </a:rPr>
              <a:t>的</a:t>
            </a:r>
            <a:r>
              <a:rPr lang="en-US" altLang="zh-CN" b="1">
                <a:solidFill>
                  <a:schemeClr val="bg1"/>
                </a:solidFill>
                <a:sym typeface="+mn-ea"/>
              </a:rPr>
              <a:t>focus()</a:t>
            </a:r>
            <a:r>
              <a:rPr lang="zh-CN" altLang="en-US" b="1">
                <a:solidFill>
                  <a:schemeClr val="bg1"/>
                </a:solidFill>
                <a:sym typeface="+mn-ea"/>
              </a:rPr>
              <a:t>方法：当元素获得焦点时（当通过鼠标点击选中元素或通过 tab 键定位到元素时），发生 focus 事件。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focus() 方法触发 focus 事件，或规定当发生 focus 事件时运行的函数。</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550" y="2689225"/>
            <a:ext cx="12027535" cy="922020"/>
          </a:xfrm>
          <a:prstGeom prst="rect">
            <a:avLst/>
          </a:prstGeom>
          <a:noFill/>
        </p:spPr>
        <p:txBody>
          <a:bodyPr wrap="square" rtlCol="0">
            <a:spAutoFit/>
          </a:bodyPr>
          <a:p>
            <a:pPr algn="ctr"/>
            <a:r>
              <a:rPr lang="en-US" altLang="zh-CN" sz="5400" b="1">
                <a:solidFill>
                  <a:schemeClr val="bg1"/>
                </a:solidFill>
                <a:sym typeface="+mn-ea"/>
              </a:rPr>
              <a:t>JQuery</a:t>
            </a:r>
            <a:r>
              <a:rPr lang="zh-CN" altLang="en-US" sz="5400" b="1">
                <a:solidFill>
                  <a:schemeClr val="bg1"/>
                </a:solidFill>
                <a:sym typeface="+mn-ea"/>
              </a:rPr>
              <a:t>动画</a:t>
            </a:r>
            <a:endParaRPr lang="zh-CN" altLang="en-US" sz="5400" b="1">
              <a:solidFill>
                <a:schemeClr val="bg1"/>
              </a:solidFill>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739255"/>
          </a:xfrm>
          <a:prstGeom prst="rect">
            <a:avLst/>
          </a:prstGeom>
          <a:noFill/>
        </p:spPr>
        <p:txBody>
          <a:bodyPr wrap="square" rtlCol="0">
            <a:spAutoFit/>
          </a:bodyPr>
          <a:p>
            <a:r>
              <a:rPr lang="zh-CN" altLang="en-US" b="1">
                <a:solidFill>
                  <a:schemeClr val="bg1"/>
                </a:solidFill>
                <a:sym typeface="+mn-ea"/>
              </a:rPr>
              <a:t>显示、隐藏的动画效果：通过同时改变元素的宽度和高度来实现显示或隐藏</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show()/hide()</a:t>
            </a:r>
            <a:r>
              <a:rPr lang="zh-CN" altLang="en-US" b="1">
                <a:solidFill>
                  <a:schemeClr val="bg1"/>
                </a:solidFill>
                <a:sym typeface="+mn-ea"/>
              </a:rPr>
              <a:t>（元素从隐藏到完全可见的过程中，会逐渐地改变其高度、宽度、外边距、内边距和透明度。）</a:t>
            </a:r>
            <a:endParaRPr lang="zh-CN" altLang="en-US" b="1">
              <a:solidFill>
                <a:schemeClr val="bg1"/>
              </a:solidFill>
              <a:sym typeface="+mn-ea"/>
            </a:endParaRPr>
          </a:p>
          <a:p>
            <a:r>
              <a:rPr lang="en-US" altLang="zh-CN" b="1">
                <a:solidFill>
                  <a:schemeClr val="bg1"/>
                </a:solidFill>
                <a:sym typeface="+mn-ea"/>
              </a:rPr>
              <a:t>	$obj.show(</a:t>
            </a:r>
            <a:r>
              <a:rPr lang="zh-CN" altLang="en-US" b="1">
                <a:solidFill>
                  <a:schemeClr val="bg1"/>
                </a:solidFill>
                <a:sym typeface="+mn-ea"/>
              </a:rPr>
              <a:t>执行时间 </a:t>
            </a:r>
            <a:r>
              <a:rPr lang="en-US" altLang="zh-CN" b="1">
                <a:solidFill>
                  <a:schemeClr val="bg1"/>
                </a:solidFill>
                <a:sym typeface="+mn-ea"/>
              </a:rPr>
              <a:t>, </a:t>
            </a:r>
            <a:r>
              <a:rPr lang="zh-CN" altLang="en-US" b="1">
                <a:solidFill>
                  <a:schemeClr val="bg1"/>
                </a:solidFill>
                <a:sym typeface="+mn-ea"/>
              </a:rPr>
              <a:t>回调函数</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执行时间：</a:t>
            </a:r>
            <a:r>
              <a:rPr lang="en-US" altLang="zh-CN" b="1">
                <a:solidFill>
                  <a:schemeClr val="bg1"/>
                </a:solidFill>
                <a:sym typeface="+mn-ea"/>
              </a:rPr>
              <a:t>slow</a:t>
            </a:r>
            <a:r>
              <a:rPr lang="zh-CN" altLang="en-US" b="1">
                <a:solidFill>
                  <a:schemeClr val="bg1"/>
                </a:solidFill>
                <a:sym typeface="+mn-ea"/>
              </a:rPr>
              <a:t>，</a:t>
            </a:r>
            <a:r>
              <a:rPr lang="en-US" altLang="zh-CN" b="1">
                <a:solidFill>
                  <a:schemeClr val="bg1"/>
                </a:solidFill>
                <a:sym typeface="+mn-ea"/>
              </a:rPr>
              <a:t>normal</a:t>
            </a:r>
            <a:r>
              <a:rPr lang="zh-CN" altLang="en-US" b="1">
                <a:solidFill>
                  <a:schemeClr val="bg1"/>
                </a:solidFill>
                <a:sym typeface="+mn-ea"/>
              </a:rPr>
              <a:t>，</a:t>
            </a:r>
            <a:r>
              <a:rPr lang="en-US" altLang="zh-CN" b="1">
                <a:solidFill>
                  <a:schemeClr val="bg1"/>
                </a:solidFill>
                <a:sym typeface="+mn-ea"/>
              </a:rPr>
              <a:t>fast</a:t>
            </a:r>
            <a:r>
              <a:rPr lang="zh-CN" altLang="en-US" b="1">
                <a:solidFill>
                  <a:schemeClr val="bg1"/>
                </a:solidFill>
                <a:sym typeface="+mn-ea"/>
              </a:rPr>
              <a:t>或毫秒数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回调函数：动画执行完毕之后要执行的函数</a:t>
            </a:r>
            <a:r>
              <a:rPr lang="en-US" altLang="zh-CN" b="1">
                <a:solidFill>
                  <a:schemeClr val="bg1"/>
                </a:solidFill>
                <a:sym typeface="+mn-ea"/>
              </a:rPr>
              <a:t>	</a:t>
            </a:r>
            <a:endParaRPr lang="en-US" altLang="zh-CN" b="1">
              <a:solidFill>
                <a:schemeClr val="bg1"/>
              </a:solidFill>
              <a:sym typeface="+mn-ea"/>
            </a:endParaRPr>
          </a:p>
          <a:p>
            <a:r>
              <a:rPr lang="zh-CN" altLang="en-US" b="1">
                <a:solidFill>
                  <a:schemeClr val="bg1"/>
                </a:solidFill>
                <a:sym typeface="+mn-ea"/>
              </a:rPr>
              <a:t>上下滑动的动画实现：通过改变高度来实现显示或隐藏的效果</a:t>
            </a:r>
            <a:endParaRPr lang="en-US" altLang="zh-CN" b="1">
              <a:solidFill>
                <a:schemeClr val="bg1"/>
              </a:solidFill>
              <a:sym typeface="+mn-ea"/>
            </a:endParaRPr>
          </a:p>
          <a:p>
            <a:r>
              <a:rPr lang="en-US" altLang="zh-CN" b="1">
                <a:solidFill>
                  <a:schemeClr val="bg1"/>
                </a:solidFill>
                <a:sym typeface="+mn-ea"/>
              </a:rPr>
              <a:t>	slideDown()</a:t>
            </a:r>
            <a:r>
              <a:rPr lang="zh-CN" altLang="en-US" b="1">
                <a:solidFill>
                  <a:srgbClr val="FF0000"/>
                </a:solidFill>
                <a:sym typeface="+mn-ea"/>
              </a:rPr>
              <a:t>显示</a:t>
            </a:r>
            <a:r>
              <a:rPr lang="en-US" altLang="zh-CN" b="1">
                <a:solidFill>
                  <a:srgbClr val="FF0000"/>
                </a:solidFill>
                <a:sym typeface="+mn-ea"/>
              </a:rPr>
              <a:t>		</a:t>
            </a:r>
            <a:r>
              <a:rPr lang="en-US" altLang="zh-CN" b="1">
                <a:solidFill>
                  <a:schemeClr val="bg1"/>
                </a:solidFill>
                <a:sym typeface="+mn-ea"/>
              </a:rPr>
              <a:t>		</a:t>
            </a:r>
            <a:r>
              <a:rPr lang="zh-CN" altLang="en-US" b="1">
                <a:solidFill>
                  <a:srgbClr val="FF0000"/>
                </a:solidFill>
                <a:sym typeface="+mn-ea"/>
              </a:rPr>
              <a:t>隐藏slideUp（）</a:t>
            </a:r>
            <a:endParaRPr lang="zh-CN" altLang="en-US" b="1">
              <a:solidFill>
                <a:srgbClr val="FF0000"/>
              </a:solidFill>
              <a:sym typeface="+mn-ea"/>
            </a:endParaRPr>
          </a:p>
          <a:p>
            <a:r>
              <a:rPr lang="en-US" altLang="zh-CN" b="1">
                <a:solidFill>
                  <a:srgbClr val="FF0000"/>
                </a:solidFill>
                <a:sym typeface="+mn-ea"/>
              </a:rPr>
              <a:t>	</a:t>
            </a:r>
            <a:r>
              <a:rPr lang="zh-CN" altLang="en-US" b="1">
                <a:solidFill>
                  <a:schemeClr val="bg1"/>
                </a:solidFill>
                <a:sym typeface="+mn-ea"/>
              </a:rPr>
              <a:t>（在设置速度的情况下，元素从隐藏到可见的过程中，会逐渐地改变其高度。）</a:t>
            </a:r>
            <a:endParaRPr lang="zh-CN" altLang="en-US" b="1">
              <a:solidFill>
                <a:schemeClr val="bg1"/>
              </a:solidFill>
              <a:sym typeface="+mn-ea"/>
            </a:endParaRPr>
          </a:p>
          <a:p>
            <a:r>
              <a:rPr lang="en-US" altLang="zh-CN" b="1">
                <a:solidFill>
                  <a:schemeClr val="bg1"/>
                </a:solidFill>
                <a:sym typeface="+mn-ea"/>
              </a:rPr>
              <a:t>	slideDown(</a:t>
            </a:r>
            <a:r>
              <a:rPr lang="zh-CN" altLang="en-US" b="1">
                <a:solidFill>
                  <a:schemeClr val="bg1"/>
                </a:solidFill>
                <a:sym typeface="+mn-ea"/>
              </a:rPr>
              <a:t>执行时间 </a:t>
            </a:r>
            <a:r>
              <a:rPr lang="en-US" altLang="zh-CN" b="1">
                <a:solidFill>
                  <a:schemeClr val="bg1"/>
                </a:solidFill>
                <a:sym typeface="+mn-ea"/>
              </a:rPr>
              <a:t>, </a:t>
            </a:r>
            <a:r>
              <a:rPr lang="zh-CN" altLang="en-US" b="1">
                <a:solidFill>
                  <a:schemeClr val="bg1"/>
                </a:solidFill>
                <a:sym typeface="+mn-ea"/>
              </a:rPr>
              <a:t>回调函数</a:t>
            </a:r>
            <a:r>
              <a:rPr lang="en-US" altLang="zh-CN" b="1">
                <a:solidFill>
                  <a:schemeClr val="bg1"/>
                </a:solidFill>
                <a:sym typeface="+mn-ea"/>
              </a:rPr>
              <a:t>);</a:t>
            </a:r>
            <a:endParaRPr lang="en-US" altLang="zh-CN" b="1">
              <a:solidFill>
                <a:schemeClr val="bg1"/>
              </a:solidFill>
              <a:sym typeface="+mn-ea"/>
            </a:endParaRPr>
          </a:p>
          <a:p>
            <a:r>
              <a:rPr lang="zh-CN" altLang="en-US" b="1">
                <a:solidFill>
                  <a:schemeClr val="bg1"/>
                </a:solidFill>
                <a:sym typeface="+mn-ea"/>
              </a:rPr>
              <a:t>淡入淡出式动画效果：通过改变不透明度</a:t>
            </a:r>
            <a:r>
              <a:rPr lang="en-US" altLang="zh-CN" b="1">
                <a:solidFill>
                  <a:schemeClr val="bg1"/>
                </a:solidFill>
                <a:sym typeface="+mn-ea"/>
              </a:rPr>
              <a:t>opacity</a:t>
            </a:r>
            <a:r>
              <a:rPr lang="zh-CN" altLang="en-US" b="1">
                <a:solidFill>
                  <a:schemeClr val="bg1"/>
                </a:solidFill>
                <a:sym typeface="+mn-ea"/>
              </a:rPr>
              <a:t>来实现显示或隐藏</a:t>
            </a:r>
            <a:endParaRPr lang="zh-CN" altLang="en-US" b="1">
              <a:solidFill>
                <a:schemeClr val="bg1"/>
              </a:solidFill>
              <a:sym typeface="+mn-ea"/>
            </a:endParaRPr>
          </a:p>
          <a:p>
            <a:r>
              <a:rPr lang="en-US" altLang="zh-CN" b="1">
                <a:solidFill>
                  <a:schemeClr val="bg1"/>
                </a:solidFill>
                <a:sym typeface="+mn-ea"/>
              </a:rPr>
              <a:t>	fadeIn()</a:t>
            </a:r>
            <a:r>
              <a:rPr lang="zh-CN" altLang="en-US" b="1">
                <a:solidFill>
                  <a:srgbClr val="FF0000"/>
                </a:solidFill>
                <a:sym typeface="+mn-ea"/>
              </a:rPr>
              <a:t>显示</a:t>
            </a:r>
            <a:r>
              <a:rPr lang="en-US" altLang="zh-CN" b="1">
                <a:solidFill>
                  <a:schemeClr val="bg1"/>
                </a:solidFill>
                <a:sym typeface="+mn-ea"/>
              </a:rPr>
              <a:t>		/		fadeOut()</a:t>
            </a:r>
            <a:r>
              <a:rPr lang="zh-CN" altLang="en-US" b="1">
                <a:solidFill>
                  <a:srgbClr val="FF0000"/>
                </a:solidFill>
                <a:sym typeface="+mn-ea"/>
              </a:rPr>
              <a:t>隐藏</a:t>
            </a:r>
            <a:endParaRPr lang="zh-CN" altLang="en-US" b="1">
              <a:solidFill>
                <a:srgbClr val="FF0000"/>
              </a:solidFill>
              <a:sym typeface="+mn-ea"/>
            </a:endParaRPr>
          </a:p>
          <a:p>
            <a:r>
              <a:rPr lang="en-US" altLang="zh-CN" b="1">
                <a:solidFill>
                  <a:schemeClr val="bg1"/>
                </a:solidFill>
                <a:sym typeface="+mn-ea"/>
              </a:rPr>
              <a:t>	fadeIn(</a:t>
            </a:r>
            <a:r>
              <a:rPr lang="zh-CN" altLang="en-US" b="1">
                <a:solidFill>
                  <a:schemeClr val="bg1"/>
                </a:solidFill>
                <a:sym typeface="+mn-ea"/>
              </a:rPr>
              <a:t>执行时间 ，回调函数</a:t>
            </a:r>
            <a:r>
              <a:rPr lang="en-US" altLang="zh-CN" b="1">
                <a:solidFill>
                  <a:schemeClr val="bg1"/>
                </a:solidFill>
                <a:sym typeface="+mn-ea"/>
              </a:rPr>
              <a:t>);</a:t>
            </a:r>
            <a:endParaRPr lang="en-US" altLang="zh-CN" b="1">
              <a:solidFill>
                <a:schemeClr val="bg1"/>
              </a:solidFill>
              <a:sym typeface="+mn-ea"/>
            </a:endParaRPr>
          </a:p>
          <a:p>
            <a:endParaRPr lang="en-US" altLang="zh-CN" b="1">
              <a:solidFill>
                <a:schemeClr val="bg1"/>
              </a:solidFill>
              <a:sym typeface="+mn-ea"/>
            </a:endParaRPr>
          </a:p>
          <a:p>
            <a:r>
              <a:rPr lang="zh-CN" altLang="en-US" b="1">
                <a:solidFill>
                  <a:schemeClr val="bg1"/>
                </a:solidFill>
                <a:sym typeface="+mn-ea"/>
              </a:rPr>
              <a:t>自定义动画效果：</a:t>
            </a:r>
            <a:r>
              <a:rPr lang="zh-CN" altLang="en-US" b="1">
                <a:solidFill>
                  <a:srgbClr val="FF0000"/>
                </a:solidFill>
                <a:sym typeface="+mn-ea"/>
              </a:rPr>
              <a:t>该方法通过CSS样式将元素从一个状态改变为另一个状态。CSS属性值是逐渐改变的，这样就可以创</a:t>
            </a:r>
            <a:r>
              <a:rPr lang="en-US" altLang="zh-CN" b="1">
                <a:solidFill>
                  <a:srgbClr val="FF0000"/>
                </a:solidFill>
                <a:sym typeface="+mn-ea"/>
              </a:rPr>
              <a:t>	</a:t>
            </a:r>
            <a:r>
              <a:rPr lang="zh-CN" altLang="en-US" b="1">
                <a:solidFill>
                  <a:srgbClr val="FF0000"/>
                </a:solidFill>
                <a:sym typeface="+mn-ea"/>
              </a:rPr>
              <a:t>建动画效果。只有数字值可创建动画（比如 "margin:30px"）。字符串值无法创建动画（比如 "background-</a:t>
            </a:r>
            <a:r>
              <a:rPr lang="en-US" altLang="zh-CN" b="1">
                <a:solidFill>
                  <a:srgbClr val="FF0000"/>
                </a:solidFill>
                <a:sym typeface="+mn-ea"/>
              </a:rPr>
              <a:t>	</a:t>
            </a:r>
            <a:r>
              <a:rPr lang="zh-CN" altLang="en-US" b="1">
                <a:solidFill>
                  <a:srgbClr val="FF0000"/>
                </a:solidFill>
                <a:sym typeface="+mn-ea"/>
              </a:rPr>
              <a:t>color:red"）</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animate(CSS</a:t>
            </a:r>
            <a:r>
              <a:rPr lang="zh-CN" altLang="en-US" b="1">
                <a:solidFill>
                  <a:schemeClr val="bg1"/>
                </a:solidFill>
                <a:sym typeface="+mn-ea"/>
              </a:rPr>
              <a:t>样式，执行时间，回调函数</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—Css</a:t>
            </a:r>
            <a:r>
              <a:rPr lang="zh-CN" altLang="en-US" b="1">
                <a:solidFill>
                  <a:schemeClr val="bg1"/>
                </a:solidFill>
                <a:sym typeface="+mn-ea"/>
              </a:rPr>
              <a:t>样式：</a:t>
            </a:r>
            <a:r>
              <a:rPr lang="en-US" altLang="zh-CN" b="1">
                <a:solidFill>
                  <a:schemeClr val="bg1"/>
                </a:solidFill>
                <a:sym typeface="+mn-ea"/>
              </a:rPr>
              <a:t>{ }</a:t>
            </a:r>
            <a:r>
              <a:rPr lang="zh-CN" altLang="en-US" b="1">
                <a:solidFill>
                  <a:schemeClr val="bg1"/>
                </a:solidFill>
                <a:sym typeface="+mn-ea"/>
              </a:rPr>
              <a:t>描述动画执行之后元素的</a:t>
            </a:r>
            <a:r>
              <a:rPr lang="en-US" altLang="zh-CN" b="1">
                <a:solidFill>
                  <a:schemeClr val="bg1"/>
                </a:solidFill>
                <a:sym typeface="+mn-ea"/>
              </a:rPr>
              <a:t>CSS</a:t>
            </a:r>
            <a:r>
              <a:rPr lang="zh-CN" altLang="en-US" b="1">
                <a:solidFill>
                  <a:schemeClr val="bg1"/>
                </a:solidFill>
                <a:sym typeface="+mn-ea"/>
              </a:rPr>
              <a:t>样式和值</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执行时间：毫秒数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回调函数：动画执行结束后要执行的函数。</a:t>
            </a:r>
            <a:endParaRPr lang="zh-CN" altLang="en-US" b="1">
              <a:solidFill>
                <a:schemeClr val="bg1"/>
              </a:solidFill>
              <a:sym typeface="+mn-ea"/>
            </a:endParaRPr>
          </a:p>
          <a:p>
            <a:pPr lvl="2"/>
            <a:r>
              <a:rPr lang="en-US" altLang="zh-CN" b="1">
                <a:solidFill>
                  <a:schemeClr val="bg1"/>
                </a:solidFill>
                <a:sym typeface="+mn-ea"/>
              </a:rPr>
              <a:t>1</a:t>
            </a:r>
            <a:r>
              <a:rPr lang="zh-CN" altLang="en-US" b="1">
                <a:solidFill>
                  <a:schemeClr val="bg1"/>
                </a:solidFill>
                <a:sym typeface="+mn-ea"/>
              </a:rPr>
              <a:t>、改变单个属性动画效果</a:t>
            </a:r>
            <a:endParaRPr lang="en-US" altLang="zh-CN" b="1">
              <a:solidFill>
                <a:schemeClr val="bg1"/>
              </a:solidFill>
              <a:sym typeface="+mn-ea"/>
            </a:endParaRPr>
          </a:p>
          <a:p>
            <a:pPr lvl="2"/>
            <a:r>
              <a:rPr lang="en-US" altLang="zh-CN" b="1">
                <a:solidFill>
                  <a:schemeClr val="bg1"/>
                </a:solidFill>
                <a:sym typeface="+mn-ea"/>
              </a:rPr>
              <a:t>animate({'margin-left' : '400px'} , 1000)	animate({'width' : '200px'} , 1000)</a:t>
            </a:r>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、改变多个属性动画效果</a:t>
            </a:r>
            <a:endParaRPr lang="zh-CN" altLang="en-US" b="1">
              <a:solidFill>
                <a:schemeClr val="bg1"/>
              </a:solidFill>
              <a:sym typeface="+mn-ea"/>
            </a:endParaRPr>
          </a:p>
          <a:p>
            <a:r>
              <a:rPr lang="en-US" altLang="zh-CN" b="1">
                <a:solidFill>
                  <a:schemeClr val="bg1"/>
                </a:solidFill>
                <a:sym typeface="+mn-ea"/>
              </a:rPr>
              <a:t>	$('img:eq(3)').animate({'width' : '0px' , 'height' : '0px' , 'margin-left' : '400px'} , 500);</a:t>
            </a:r>
            <a:endParaRPr lang="en-US" altLang="zh-CN" b="1">
              <a:solidFill>
                <a:schemeClr val="bg1"/>
              </a:solidFill>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368300"/>
          </a:xfrm>
          <a:prstGeom prst="rect">
            <a:avLst/>
          </a:prstGeom>
          <a:noFill/>
        </p:spPr>
        <p:txBody>
          <a:bodyPr wrap="square" rtlCol="0">
            <a:spAutoFit/>
          </a:bodyPr>
          <a:p>
            <a:endParaRPr lang="zh-CN" altLang="en-US" b="1">
              <a:sym typeface="+mn-ea"/>
            </a:endParaRPr>
          </a:p>
        </p:txBody>
      </p:sp>
      <p:sp>
        <p:nvSpPr>
          <p:cNvPr id="2" name="文本框 1"/>
          <p:cNvSpPr txBox="1"/>
          <p:nvPr/>
        </p:nvSpPr>
        <p:spPr>
          <a:xfrm>
            <a:off x="82550" y="38735"/>
            <a:ext cx="12027535" cy="5631180"/>
          </a:xfrm>
          <a:prstGeom prst="rect">
            <a:avLst/>
          </a:prstGeom>
          <a:noFill/>
        </p:spPr>
        <p:txBody>
          <a:bodyPr wrap="square" rtlCol="0">
            <a:spAutoFit/>
          </a:bodyPr>
          <a:p>
            <a:r>
              <a:rPr lang="zh-CN" altLang="en-US" b="1">
                <a:solidFill>
                  <a:schemeClr val="bg1"/>
                </a:solidFill>
                <a:sym typeface="+mn-ea"/>
              </a:rPr>
              <a:t>附加知识：</a:t>
            </a:r>
            <a:endParaRPr lang="zh-CN" altLang="en-US" b="1">
              <a:solidFill>
                <a:schemeClr val="bg1"/>
              </a:solidFill>
              <a:sym typeface="+mn-ea"/>
            </a:endParaRPr>
          </a:p>
          <a:p>
            <a:r>
              <a:rPr lang="en-US" altLang="zh-CN" b="1">
                <a:solidFill>
                  <a:schemeClr val="bg1"/>
                </a:solidFill>
                <a:sym typeface="+mn-ea"/>
              </a:rPr>
              <a:t>	JQuery</a:t>
            </a:r>
            <a:r>
              <a:rPr lang="zh-CN" altLang="en-US" b="1">
                <a:solidFill>
                  <a:schemeClr val="bg1"/>
                </a:solidFill>
                <a:sym typeface="+mn-ea"/>
              </a:rPr>
              <a:t>的</a:t>
            </a:r>
            <a:r>
              <a:rPr lang="en-US" altLang="zh-CN" b="1">
                <a:solidFill>
                  <a:schemeClr val="bg1"/>
                </a:solidFill>
                <a:sym typeface="+mn-ea"/>
              </a:rPr>
              <a:t>each()</a:t>
            </a:r>
            <a:r>
              <a:rPr lang="zh-CN" altLang="en-US" b="1">
                <a:solidFill>
                  <a:schemeClr val="bg1"/>
                </a:solidFill>
                <a:sym typeface="+mn-ea"/>
              </a:rPr>
              <a:t>循环方法：</a:t>
            </a:r>
            <a:endParaRPr lang="zh-CN" altLang="en-US" b="1">
              <a:solidFill>
                <a:schemeClr val="bg1"/>
              </a:solidFill>
              <a:sym typeface="+mn-ea"/>
            </a:endParaRPr>
          </a:p>
          <a:p>
            <a:r>
              <a:rPr lang="en-US" altLang="zh-CN" b="1">
                <a:solidFill>
                  <a:schemeClr val="bg1"/>
                </a:solidFill>
                <a:sym typeface="+mn-ea"/>
              </a:rPr>
              <a:t>		obj.each(function(){</a:t>
            </a:r>
            <a:endParaRPr lang="en-US" altLang="zh-CN" b="1">
              <a:solidFill>
                <a:schemeClr val="bg1"/>
              </a:solidFill>
              <a:sym typeface="+mn-ea"/>
            </a:endParaRPr>
          </a:p>
          <a:p>
            <a:r>
              <a:rPr lang="en-US" altLang="zh-CN" b="1">
                <a:solidFill>
                  <a:schemeClr val="bg1"/>
                </a:solidFill>
                <a:sym typeface="+mn-ea"/>
              </a:rPr>
              <a:t>			alert.($(this).text()),	</a:t>
            </a:r>
            <a:endParaRPr lang="en-US" altLang="zh-CN" b="1">
              <a:solidFill>
                <a:schemeClr val="bg1"/>
              </a:solidFill>
              <a:sym typeface="+mn-ea"/>
            </a:endParaRPr>
          </a:p>
          <a:p>
            <a:r>
              <a:rPr lang="en-US" altLang="zh-CN" b="1">
                <a:solidFill>
                  <a:schemeClr val="bg1"/>
                </a:solidFill>
                <a:sym typeface="+mn-ea"/>
              </a:rPr>
              <a:t>			//if(xxx){return false}	</a:t>
            </a:r>
            <a:r>
              <a:rPr lang="zh-CN" altLang="en-US" b="1">
                <a:solidFill>
                  <a:schemeClr val="bg1"/>
                </a:solidFill>
                <a:sym typeface="+mn-ea"/>
              </a:rPr>
              <a:t>当返回</a:t>
            </a:r>
            <a:r>
              <a:rPr lang="en-US" altLang="zh-CN" b="1">
                <a:solidFill>
                  <a:schemeClr val="bg1"/>
                </a:solidFill>
                <a:sym typeface="+mn-ea"/>
              </a:rPr>
              <a:t>false</a:t>
            </a:r>
            <a:r>
              <a:rPr lang="zh-CN" altLang="en-US" b="1">
                <a:solidFill>
                  <a:schemeClr val="bg1"/>
                </a:solidFill>
                <a:sym typeface="+mn-ea"/>
              </a:rPr>
              <a:t>的时候可以停止循环</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Json</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对象语法：</a:t>
            </a:r>
            <a:r>
              <a:rPr lang="en-US" altLang="zh-CN" b="1">
                <a:solidFill>
                  <a:schemeClr val="bg1"/>
                </a:solidFill>
                <a:sym typeface="+mn-ea"/>
              </a:rPr>
              <a:t>var myObj = {'name':'zhangdi' , 'age':'22' , 'sex':'man'};</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从对象中取值：</a:t>
            </a:r>
            <a:r>
              <a:rPr lang="en-US" altLang="zh-CN" b="1">
                <a:solidFill>
                  <a:schemeClr val="bg1"/>
                </a:solidFill>
                <a:sym typeface="+mn-ea"/>
              </a:rPr>
              <a:t>var x = myObj.name;</a:t>
            </a:r>
            <a:endParaRPr lang="en-US" altLang="zh-CN" b="1">
              <a:solidFill>
                <a:schemeClr val="bg1"/>
              </a:solidFill>
              <a:sym typeface="+mn-ea"/>
            </a:endParaRPr>
          </a:p>
          <a:p>
            <a:endParaRPr lang="en-US" altLang="zh-CN" b="1">
              <a:solidFill>
                <a:schemeClr val="accent4"/>
              </a:solidFill>
              <a:sym typeface="+mn-ea"/>
            </a:endParaRPr>
          </a:p>
          <a:p>
            <a:pPr algn="ctr"/>
            <a:endParaRPr lang="en-US" altLang="zh-CN" sz="5400" b="1">
              <a:solidFill>
                <a:schemeClr val="accent4"/>
              </a:solidFill>
              <a:effectLst/>
              <a:sym typeface="+mn-ea"/>
            </a:endParaRPr>
          </a:p>
          <a:p>
            <a:pPr algn="ctr"/>
            <a:r>
              <a:rPr lang="en-US" altLang="zh-CN" sz="5400" b="1">
                <a:ln w="22225">
                  <a:solidFill>
                    <a:schemeClr val="accent2"/>
                  </a:solidFill>
                  <a:prstDash val="solid"/>
                </a:ln>
                <a:solidFill>
                  <a:schemeClr val="accent2">
                    <a:lumMod val="40000"/>
                    <a:lumOff val="60000"/>
                  </a:schemeClr>
                </a:solidFill>
                <a:effectLst/>
                <a:sym typeface="+mn-ea"/>
              </a:rPr>
              <a:t>JQuery</a:t>
            </a:r>
            <a:r>
              <a:rPr lang="zh-CN" altLang="en-US" sz="5400" b="1">
                <a:ln w="22225">
                  <a:solidFill>
                    <a:schemeClr val="accent2"/>
                  </a:solidFill>
                  <a:prstDash val="solid"/>
                </a:ln>
                <a:solidFill>
                  <a:schemeClr val="accent2">
                    <a:lumMod val="40000"/>
                    <a:lumOff val="60000"/>
                  </a:schemeClr>
                </a:solidFill>
                <a:effectLst/>
                <a:sym typeface="+mn-ea"/>
              </a:rPr>
              <a:t>学习可以从</a:t>
            </a:r>
            <a:r>
              <a:rPr lang="en-US" altLang="zh-CN" sz="5400" b="1">
                <a:ln w="22225">
                  <a:solidFill>
                    <a:schemeClr val="accent2"/>
                  </a:solidFill>
                  <a:prstDash val="solid"/>
                </a:ln>
                <a:solidFill>
                  <a:schemeClr val="accent2">
                    <a:lumMod val="40000"/>
                    <a:lumOff val="60000"/>
                  </a:schemeClr>
                </a:solidFill>
                <a:effectLst/>
                <a:sym typeface="+mn-ea"/>
              </a:rPr>
              <a:t>JQuery</a:t>
            </a:r>
            <a:r>
              <a:rPr lang="zh-CN" altLang="en-US" sz="5400" b="1">
                <a:ln w="22225">
                  <a:solidFill>
                    <a:schemeClr val="accent2"/>
                  </a:solidFill>
                  <a:prstDash val="solid"/>
                </a:ln>
                <a:solidFill>
                  <a:schemeClr val="accent2">
                    <a:lumMod val="40000"/>
                    <a:lumOff val="60000"/>
                  </a:schemeClr>
                </a:solidFill>
                <a:effectLst/>
                <a:sym typeface="+mn-ea"/>
              </a:rPr>
              <a:t>的</a:t>
            </a:r>
            <a:r>
              <a:rPr lang="en-US" altLang="zh-CN" sz="5400" b="1">
                <a:ln w="22225">
                  <a:solidFill>
                    <a:schemeClr val="accent2"/>
                  </a:solidFill>
                  <a:prstDash val="solid"/>
                </a:ln>
                <a:solidFill>
                  <a:schemeClr val="accent2">
                    <a:lumMod val="40000"/>
                    <a:lumOff val="60000"/>
                  </a:schemeClr>
                </a:solidFill>
                <a:effectLst/>
                <a:sym typeface="+mn-ea"/>
              </a:rPr>
              <a:t>API</a:t>
            </a:r>
            <a:r>
              <a:rPr lang="zh-CN" altLang="en-US" sz="5400" b="1">
                <a:ln w="22225">
                  <a:solidFill>
                    <a:schemeClr val="accent2"/>
                  </a:solidFill>
                  <a:prstDash val="solid"/>
                </a:ln>
                <a:solidFill>
                  <a:schemeClr val="accent2">
                    <a:lumMod val="40000"/>
                    <a:lumOff val="60000"/>
                  </a:schemeClr>
                </a:solidFill>
                <a:effectLst/>
                <a:sym typeface="+mn-ea"/>
              </a:rPr>
              <a:t>参考手册上学习</a:t>
            </a:r>
            <a:endParaRPr lang="zh-CN" altLang="en-US" sz="5400" b="1">
              <a:ln w="22225">
                <a:solidFill>
                  <a:schemeClr val="accent2"/>
                </a:solidFill>
                <a:prstDash val="solid"/>
              </a:ln>
              <a:solidFill>
                <a:schemeClr val="accent2">
                  <a:lumMod val="40000"/>
                  <a:lumOff val="60000"/>
                </a:schemeClr>
              </a:solidFill>
              <a:effectLst/>
              <a:sym typeface="+mn-ea"/>
            </a:endParaRPr>
          </a:p>
          <a:p>
            <a:r>
              <a:rPr lang="en-US" altLang="zh-CN" b="1">
                <a:solidFill>
                  <a:schemeClr val="accent4"/>
                </a:solidFill>
                <a:sym typeface="+mn-ea"/>
              </a:rPr>
              <a:t>	</a:t>
            </a:r>
            <a:endParaRPr lang="en-US" altLang="zh-CN" b="1">
              <a:solidFill>
                <a:schemeClr val="accent4"/>
              </a:solidFill>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550" y="2447290"/>
            <a:ext cx="12027535" cy="1753235"/>
          </a:xfrm>
          <a:prstGeom prst="rect">
            <a:avLst/>
          </a:prstGeom>
          <a:noFill/>
        </p:spPr>
        <p:txBody>
          <a:bodyPr wrap="square" rtlCol="0">
            <a:spAutoFit/>
          </a:bodyPr>
          <a:p>
            <a:pPr algn="ctr"/>
            <a:r>
              <a:rPr lang="zh-CN" altLang="en-US" sz="5400" b="1">
                <a:solidFill>
                  <a:schemeClr val="bg1"/>
                </a:solidFill>
                <a:sym typeface="+mn-ea"/>
              </a:rPr>
              <a:t>服务器端编程（</a:t>
            </a:r>
            <a:r>
              <a:rPr lang="en-US" altLang="zh-CN" sz="5400" b="1">
                <a:solidFill>
                  <a:schemeClr val="bg1"/>
                </a:solidFill>
                <a:sym typeface="+mn-ea"/>
              </a:rPr>
              <a:t>Servlet</a:t>
            </a:r>
            <a:r>
              <a:rPr lang="zh-CN" altLang="en-US" sz="5400" b="1">
                <a:solidFill>
                  <a:schemeClr val="bg1"/>
                </a:solidFill>
                <a:sym typeface="+mn-ea"/>
              </a:rPr>
              <a:t>、</a:t>
            </a:r>
            <a:r>
              <a:rPr lang="en-US" altLang="zh-CN" sz="5400" b="1">
                <a:solidFill>
                  <a:schemeClr val="bg1"/>
                </a:solidFill>
                <a:sym typeface="+mn-ea"/>
              </a:rPr>
              <a:t>Jsp</a:t>
            </a:r>
            <a:r>
              <a:rPr lang="zh-CN" altLang="en-US" sz="5400" b="1">
                <a:solidFill>
                  <a:schemeClr val="bg1"/>
                </a:solidFill>
                <a:sym typeface="+mn-ea"/>
              </a:rPr>
              <a:t>）</a:t>
            </a:r>
            <a:endParaRPr lang="zh-CN" altLang="en-US" sz="5400" b="1">
              <a:solidFill>
                <a:schemeClr val="bg1"/>
              </a:solidFill>
              <a:sym typeface="+mn-ea"/>
            </a:endParaRPr>
          </a:p>
          <a:p>
            <a:pPr algn="ctr"/>
            <a:r>
              <a:rPr lang="zh-CN" altLang="en-US" sz="5400" b="1">
                <a:solidFill>
                  <a:schemeClr val="bg1"/>
                </a:solidFill>
                <a:sym typeface="+mn-ea"/>
              </a:rPr>
              <a:t>之</a:t>
            </a:r>
            <a:r>
              <a:rPr lang="en-US" altLang="zh-CN" sz="5400" b="1">
                <a:solidFill>
                  <a:schemeClr val="accent1"/>
                </a:solidFill>
                <a:effectLst>
                  <a:outerShdw blurRad="38100" dist="25400" dir="5400000" algn="ctr" rotWithShape="0">
                    <a:srgbClr val="6E747A">
                      <a:alpha val="43000"/>
                    </a:srgbClr>
                  </a:outerShdw>
                </a:effectLst>
                <a:sym typeface="+mn-ea"/>
              </a:rPr>
              <a:t>Servlet</a:t>
            </a:r>
            <a:endParaRPr lang="en-US" altLang="zh-CN" sz="5400" b="1">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11944350" cy="5323205"/>
          </a:xfrm>
          <a:prstGeom prst="rect">
            <a:avLst/>
          </a:prstGeom>
          <a:noFill/>
        </p:spPr>
        <p:txBody>
          <a:bodyPr wrap="square" rtlCol="0">
            <a:spAutoFit/>
          </a:bodyPr>
          <a:lstStyle/>
          <a:p>
            <a:r>
              <a:rPr lang="en-US" altLang="zh-CN" sz="2000" b="1" dirty="0">
                <a:solidFill>
                  <a:schemeClr val="bg1"/>
                </a:solidFill>
              </a:rPr>
              <a:t>HTML</a:t>
            </a:r>
            <a:r>
              <a:rPr lang="zh-CN" altLang="en-US" sz="2000" b="1" dirty="0">
                <a:solidFill>
                  <a:schemeClr val="bg1"/>
                </a:solidFill>
              </a:rPr>
              <a:t>基本结构：</a:t>
            </a:r>
            <a:endParaRPr lang="zh-CN" altLang="en-US" sz="2000" b="1" dirty="0">
              <a:solidFill>
                <a:schemeClr val="bg1"/>
              </a:solidFill>
            </a:endParaRPr>
          </a:p>
          <a:p>
            <a:r>
              <a:rPr lang="en-US" altLang="zh-CN" sz="2000" b="1" dirty="0">
                <a:solidFill>
                  <a:schemeClr val="bg1"/>
                </a:solidFill>
              </a:rPr>
              <a:t>	&lt;!--html</a:t>
            </a:r>
            <a:r>
              <a:rPr lang="zh-CN" altLang="en-US" sz="2000" b="1" dirty="0">
                <a:solidFill>
                  <a:schemeClr val="bg1"/>
                </a:solidFill>
              </a:rPr>
              <a:t>是唯一的根</a:t>
            </a:r>
            <a:r>
              <a:rPr lang="en-US" altLang="zh-CN" sz="2000" b="1" dirty="0">
                <a:solidFill>
                  <a:schemeClr val="bg1"/>
                </a:solidFill>
              </a:rPr>
              <a:t>--&gt;</a:t>
            </a:r>
            <a:endParaRPr lang="en-US" altLang="zh-CN" sz="2000" b="1" dirty="0">
              <a:solidFill>
                <a:schemeClr val="bg1"/>
              </a:solidFill>
            </a:endParaRPr>
          </a:p>
          <a:p>
            <a:r>
              <a:rPr lang="en-US" altLang="zh-CN" sz="2000" b="1" dirty="0">
                <a:solidFill>
                  <a:schemeClr val="bg1"/>
                </a:solidFill>
              </a:rPr>
              <a:t>	&lt;html&gt;</a:t>
            </a:r>
            <a:endParaRPr lang="en-US" altLang="zh-CN" sz="2000" b="1" dirty="0">
              <a:solidFill>
                <a:schemeClr val="bg1"/>
              </a:solidFill>
            </a:endParaRPr>
          </a:p>
          <a:p>
            <a:r>
              <a:rPr lang="en-US" altLang="zh-CN" sz="2000" b="1" dirty="0">
                <a:solidFill>
                  <a:schemeClr val="bg1"/>
                </a:solidFill>
              </a:rPr>
              <a:t>	&lt;head&gt;</a:t>
            </a:r>
            <a:endParaRPr lang="en-US" altLang="zh-CN" sz="2000" b="1" dirty="0">
              <a:solidFill>
                <a:schemeClr val="bg1"/>
              </a:solidFill>
            </a:endParaRPr>
          </a:p>
          <a:p>
            <a:r>
              <a:rPr lang="en-US" altLang="zh-CN" sz="2000" b="1" dirty="0">
                <a:solidFill>
                  <a:schemeClr val="bg1"/>
                </a:solidFill>
              </a:rPr>
              <a:t>		&lt;!-- </a:t>
            </a:r>
            <a:r>
              <a:rPr lang="zh-CN" altLang="en-US" sz="2000" b="1" dirty="0">
                <a:solidFill>
                  <a:schemeClr val="bg1"/>
                </a:solidFill>
              </a:rPr>
              <a:t>设置文档的标题，编码，引入的资源 </a:t>
            </a:r>
            <a:r>
              <a:rPr lang="en-US" altLang="zh-CN" sz="2000" b="1" dirty="0">
                <a:solidFill>
                  <a:schemeClr val="bg1"/>
                </a:solidFill>
              </a:rPr>
              <a:t>--&gt;</a:t>
            </a:r>
            <a:endParaRPr lang="en-US" altLang="zh-CN" sz="2000" b="1" dirty="0">
              <a:solidFill>
                <a:schemeClr val="bg1"/>
              </a:solidFill>
            </a:endParaRPr>
          </a:p>
          <a:p>
            <a:r>
              <a:rPr lang="en-US" altLang="zh-CN" sz="2000" b="1" dirty="0">
                <a:solidFill>
                  <a:schemeClr val="bg1"/>
                </a:solidFill>
              </a:rPr>
              <a:t>	&lt;/head&gt;</a:t>
            </a:r>
            <a:endParaRPr lang="en-US" altLang="zh-CN" sz="2000" b="1" dirty="0">
              <a:solidFill>
                <a:schemeClr val="bg1"/>
              </a:solidFill>
            </a:endParaRPr>
          </a:p>
          <a:p>
            <a:r>
              <a:rPr lang="en-US" altLang="zh-CN" sz="2000" b="1" dirty="0">
                <a:solidFill>
                  <a:schemeClr val="bg1"/>
                </a:solidFill>
              </a:rPr>
              <a:t>	&lt;body&gt;</a:t>
            </a:r>
            <a:endParaRPr lang="en-US" altLang="zh-CN" sz="2000" b="1" dirty="0">
              <a:solidFill>
                <a:schemeClr val="bg1"/>
              </a:solidFill>
            </a:endParaRPr>
          </a:p>
          <a:p>
            <a:r>
              <a:rPr lang="en-US" altLang="zh-CN" sz="2000" b="1" dirty="0">
                <a:solidFill>
                  <a:schemeClr val="bg1"/>
                </a:solidFill>
              </a:rPr>
              <a:t>		&lt;!-- </a:t>
            </a:r>
            <a:r>
              <a:rPr lang="zh-CN" altLang="en-US" sz="2000" b="1" dirty="0">
                <a:solidFill>
                  <a:schemeClr val="bg1"/>
                </a:solidFill>
              </a:rPr>
              <a:t>页面上要显示的内容 </a:t>
            </a:r>
            <a:r>
              <a:rPr lang="en-US" altLang="zh-CN" sz="2000" b="1" dirty="0">
                <a:solidFill>
                  <a:schemeClr val="bg1"/>
                </a:solidFill>
              </a:rPr>
              <a:t>--&gt;</a:t>
            </a:r>
            <a:endParaRPr lang="en-US" altLang="zh-CN" sz="2000" b="1" dirty="0">
              <a:solidFill>
                <a:schemeClr val="bg1"/>
              </a:solidFill>
            </a:endParaRPr>
          </a:p>
          <a:p>
            <a:r>
              <a:rPr lang="en-US" altLang="zh-CN" sz="2000" b="1" dirty="0">
                <a:solidFill>
                  <a:schemeClr val="bg1"/>
                </a:solidFill>
              </a:rPr>
              <a:t>	&lt;/body&gt;</a:t>
            </a:r>
            <a:endParaRPr lang="en-US" altLang="zh-CN" sz="2000" b="1" dirty="0">
              <a:solidFill>
                <a:schemeClr val="bg1"/>
              </a:solidFill>
            </a:endParaRPr>
          </a:p>
          <a:p>
            <a:r>
              <a:rPr lang="en-US" altLang="zh-CN" sz="2000" b="1" dirty="0">
                <a:solidFill>
                  <a:schemeClr val="bg1"/>
                </a:solidFill>
              </a:rPr>
              <a:t>	&lt;/html&gt;</a:t>
            </a:r>
            <a:endParaRPr lang="en-US" altLang="zh-CN" sz="2000" b="1" dirty="0">
              <a:solidFill>
                <a:schemeClr val="bg1"/>
              </a:solidFill>
            </a:endParaRPr>
          </a:p>
          <a:p>
            <a:endParaRPr lang="en-US" altLang="zh-CN" sz="2000" b="1" dirty="0">
              <a:solidFill>
                <a:schemeClr val="bg1"/>
              </a:solidFill>
            </a:endParaRPr>
          </a:p>
          <a:p>
            <a:r>
              <a:rPr lang="en-US" altLang="zh-CN" sz="2000" b="1" dirty="0">
                <a:solidFill>
                  <a:schemeClr val="bg1"/>
                </a:solidFill>
              </a:rPr>
              <a:t>&lt;!DOCTYPE&gt;</a:t>
            </a:r>
            <a:r>
              <a:rPr lang="zh-CN" altLang="en-US" sz="2000" b="1" dirty="0">
                <a:solidFill>
                  <a:schemeClr val="bg1"/>
                </a:solidFill>
              </a:rPr>
              <a:t>声明：</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不是</a:t>
            </a:r>
            <a:r>
              <a:rPr lang="en-US" altLang="zh-CN" sz="2000" b="1" dirty="0">
                <a:solidFill>
                  <a:schemeClr val="bg1"/>
                </a:solidFill>
              </a:rPr>
              <a:t>HTML</a:t>
            </a:r>
            <a:r>
              <a:rPr lang="zh-CN" altLang="en-US" sz="2000" b="1" dirty="0">
                <a:solidFill>
                  <a:schemeClr val="bg1"/>
                </a:solidFill>
              </a:rPr>
              <a:t>的标签。它为浏览器提供一项信息声明，即</a:t>
            </a:r>
            <a:r>
              <a:rPr lang="en-US" altLang="zh-CN" sz="2000" b="1" dirty="0">
                <a:solidFill>
                  <a:schemeClr val="bg1"/>
                </a:solidFill>
              </a:rPr>
              <a:t>HTML</a:t>
            </a:r>
            <a:r>
              <a:rPr lang="zh-CN" altLang="en-US" sz="2000" b="1" dirty="0">
                <a:solidFill>
                  <a:schemeClr val="bg1"/>
                </a:solidFill>
              </a:rPr>
              <a:t>是用什么版本编写的。</a:t>
            </a:r>
            <a:endParaRPr lang="zh-CN" altLang="en-US" sz="2000" b="1" dirty="0">
              <a:solidFill>
                <a:schemeClr val="bg1"/>
              </a:solidFill>
            </a:endParaRPr>
          </a:p>
          <a:p>
            <a:r>
              <a:rPr lang="en-US" altLang="zh-CN" sz="2000" b="1" dirty="0">
                <a:solidFill>
                  <a:schemeClr val="bg1"/>
                </a:solidFill>
              </a:rPr>
              <a:t>	</a:t>
            </a:r>
            <a:r>
              <a:rPr lang="zh-CN" altLang="en-US" sz="2000" b="1">
                <a:solidFill>
                  <a:schemeClr val="bg1"/>
                </a:solidFill>
              </a:rPr>
              <a:t>这个声明帮助浏览器正确的显示页面</a:t>
            </a:r>
            <a:endParaRPr lang="zh-CN" altLang="en-US" sz="2000" b="1">
              <a:solidFill>
                <a:schemeClr val="bg1"/>
              </a:solidFill>
            </a:endParaRPr>
          </a:p>
          <a:p>
            <a:r>
              <a:rPr lang="en-US" altLang="zh-CN" sz="2000" b="1" dirty="0">
                <a:solidFill>
                  <a:schemeClr val="bg1"/>
                </a:solidFill>
              </a:rPr>
              <a:t>	</a:t>
            </a:r>
            <a:r>
              <a:rPr lang="zh-CN" altLang="en-US" sz="2000" b="1" dirty="0">
                <a:solidFill>
                  <a:schemeClr val="bg1"/>
                </a:solidFill>
              </a:rPr>
              <a:t>目前使用最多的是</a:t>
            </a:r>
            <a:r>
              <a:rPr lang="en-US" altLang="zh-CN" sz="2000" b="1" dirty="0">
                <a:solidFill>
                  <a:schemeClr val="bg1"/>
                </a:solidFill>
              </a:rPr>
              <a:t>HTML5</a:t>
            </a:r>
            <a:r>
              <a:rPr lang="zh-CN" altLang="en-US" sz="2000" b="1" dirty="0">
                <a:solidFill>
                  <a:schemeClr val="bg1"/>
                </a:solidFill>
              </a:rPr>
              <a:t>版本，声明为：</a:t>
            </a:r>
            <a:endParaRPr lang="zh-CN" altLang="en-US" sz="2000" b="1" dirty="0">
              <a:solidFill>
                <a:schemeClr val="bg1"/>
              </a:solidFill>
            </a:endParaRPr>
          </a:p>
          <a:p>
            <a:r>
              <a:rPr lang="en-US" altLang="zh-CN" sz="2000" b="1" dirty="0"/>
              <a:t>	</a:t>
            </a:r>
            <a:r>
              <a:rPr lang="en-US" altLang="zh-CN" sz="2000" b="1" dirty="0">
                <a:solidFill>
                  <a:srgbClr val="FF0000"/>
                </a:solidFill>
              </a:rPr>
              <a:t>&lt;!--DOCTYPE html&gt;</a:t>
            </a:r>
            <a:endParaRPr lang="en-US" altLang="zh-CN" sz="2000" b="1" dirty="0">
              <a:solidFill>
                <a:srgbClr val="FF0000"/>
              </a:solidFill>
            </a:endParaRPr>
          </a:p>
          <a:p>
            <a:r>
              <a:rPr lang="en-US" altLang="zh-CN" sz="2000" b="1" dirty="0"/>
              <a:t>	</a:t>
            </a:r>
            <a:endParaRPr lang="en-US" altLang="zh-CN" sz="20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38735"/>
            <a:ext cx="12027535" cy="4523105"/>
          </a:xfrm>
          <a:prstGeom prst="rect">
            <a:avLst/>
          </a:prstGeom>
          <a:noFill/>
        </p:spPr>
        <p:txBody>
          <a:bodyPr wrap="square" rtlCol="0">
            <a:spAutoFit/>
          </a:bodyPr>
          <a:p>
            <a:r>
              <a:rPr lang="zh-CN" altLang="en-US" b="1">
                <a:solidFill>
                  <a:schemeClr val="bg1"/>
                </a:solidFill>
                <a:sym typeface="+mn-ea"/>
              </a:rPr>
              <a:t>什么是</a:t>
            </a:r>
            <a:r>
              <a:rPr lang="en-US" altLang="zh-CN" b="1">
                <a:solidFill>
                  <a:schemeClr val="bg1"/>
                </a:solidFill>
                <a:sym typeface="+mn-ea"/>
              </a:rPr>
              <a:t>servlet</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sun</a:t>
            </a:r>
            <a:r>
              <a:rPr lang="zh-CN" altLang="en-US" b="1">
                <a:solidFill>
                  <a:schemeClr val="bg1"/>
                </a:solidFill>
                <a:sym typeface="+mn-ea"/>
              </a:rPr>
              <a:t>公司制订的一种用来扩展</a:t>
            </a:r>
            <a:r>
              <a:rPr lang="en-US" altLang="zh-CN" b="1">
                <a:solidFill>
                  <a:schemeClr val="bg1"/>
                </a:solidFill>
                <a:sym typeface="+mn-ea"/>
              </a:rPr>
              <a:t>web</a:t>
            </a:r>
            <a:r>
              <a:rPr lang="zh-CN" altLang="en-US" b="1">
                <a:solidFill>
                  <a:schemeClr val="bg1"/>
                </a:solidFill>
                <a:sym typeface="+mn-ea"/>
              </a:rPr>
              <a:t>服务器功能的组件规范。</a:t>
            </a:r>
            <a:r>
              <a:rPr lang="en-US" altLang="zh-CN" b="1">
                <a:solidFill>
                  <a:schemeClr val="bg1"/>
                </a:solidFill>
                <a:sym typeface="+mn-ea"/>
              </a:rPr>
              <a:t>	</a:t>
            </a:r>
            <a:r>
              <a:rPr lang="zh-CN" altLang="en-US" b="1">
                <a:solidFill>
                  <a:schemeClr val="bg1"/>
                </a:solidFill>
                <a:sym typeface="+mn-ea"/>
              </a:rPr>
              <a:t>从两个方面理解：</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）扩展</a:t>
            </a:r>
            <a:r>
              <a:rPr lang="en-US" altLang="zh-CN" b="1">
                <a:solidFill>
                  <a:schemeClr val="bg1"/>
                </a:solidFill>
                <a:sym typeface="+mn-ea"/>
              </a:rPr>
              <a:t>web</a:t>
            </a:r>
            <a:r>
              <a:rPr lang="zh-CN" altLang="en-US" b="1">
                <a:solidFill>
                  <a:schemeClr val="bg1"/>
                </a:solidFill>
                <a:sym typeface="+mn-ea"/>
              </a:rPr>
              <a:t>服务器功能：</a:t>
            </a:r>
            <a:endParaRPr lang="zh-CN" altLang="en-US" b="1">
              <a:solidFill>
                <a:schemeClr val="bg1"/>
              </a:solidFill>
              <a:sym typeface="+mn-ea"/>
            </a:endParaRPr>
          </a:p>
          <a:p>
            <a:r>
              <a:rPr lang="en-US" altLang="zh-CN" b="1">
                <a:solidFill>
                  <a:schemeClr val="bg1"/>
                </a:solidFill>
                <a:sym typeface="+mn-ea"/>
              </a:rPr>
              <a:t>			web</a:t>
            </a:r>
            <a:r>
              <a:rPr lang="zh-CN" altLang="en-US" b="1">
                <a:solidFill>
                  <a:schemeClr val="bg1"/>
                </a:solidFill>
                <a:sym typeface="+mn-ea"/>
              </a:rPr>
              <a:t>服务器通常只能够处理静态资源的请求（即需要事先将</a:t>
            </a:r>
            <a:r>
              <a:rPr lang="en-US" altLang="zh-CN" b="1">
                <a:solidFill>
                  <a:schemeClr val="bg1"/>
                </a:solidFill>
                <a:sym typeface="+mn-ea"/>
              </a:rPr>
              <a:t>html</a:t>
            </a:r>
            <a:r>
              <a:rPr lang="zh-CN" altLang="en-US" b="1">
                <a:solidFill>
                  <a:schemeClr val="bg1"/>
                </a:solidFill>
                <a:sym typeface="+mn-ea"/>
              </a:rPr>
              <a:t>文件准备好），</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若想处理动态资源的请求，需要使用</a:t>
            </a:r>
            <a:r>
              <a:rPr lang="en-US" altLang="zh-CN" b="1">
                <a:solidFill>
                  <a:schemeClr val="bg1"/>
                </a:solidFill>
                <a:sym typeface="+mn-ea"/>
              </a:rPr>
              <a:t>servlet</a:t>
            </a:r>
            <a:r>
              <a:rPr lang="zh-CN" altLang="en-US" b="1">
                <a:solidFill>
                  <a:schemeClr val="bg1"/>
                </a:solidFill>
                <a:sym typeface="+mn-ea"/>
              </a:rPr>
              <a:t>来扩展（即</a:t>
            </a:r>
            <a:r>
              <a:rPr lang="en-US" altLang="zh-CN" b="1">
                <a:solidFill>
                  <a:schemeClr val="bg1"/>
                </a:solidFill>
                <a:sym typeface="+mn-ea"/>
              </a:rPr>
              <a:t>web</a:t>
            </a:r>
            <a:r>
              <a:rPr lang="zh-CN" altLang="en-US" b="1">
                <a:solidFill>
                  <a:schemeClr val="bg1"/>
                </a:solidFill>
                <a:sym typeface="+mn-ea"/>
              </a:rPr>
              <a:t>服务器需要调用</a:t>
            </a:r>
            <a:r>
              <a:rPr lang="en-US" altLang="zh-CN" b="1">
                <a:solidFill>
                  <a:schemeClr val="bg1"/>
                </a:solidFill>
                <a:sym typeface="+mn-ea"/>
              </a:rPr>
              <a:t>servlet</a:t>
            </a:r>
            <a:r>
              <a:rPr lang="zh-CN" altLang="en-US" b="1">
                <a:solidFill>
                  <a:schemeClr val="bg1"/>
                </a:solidFill>
                <a:sym typeface="+mn-ea"/>
              </a:rPr>
              <a:t>来处理</a:t>
            </a:r>
            <a:r>
              <a:rPr lang="en-US" altLang="zh-CN" b="1">
                <a:solidFill>
                  <a:schemeClr val="bg1"/>
                </a:solidFill>
                <a:sym typeface="+mn-ea"/>
              </a:rPr>
              <a:t>			</a:t>
            </a:r>
            <a:r>
              <a:rPr lang="zh-CN" altLang="en-US" b="1">
                <a:solidFill>
                  <a:schemeClr val="bg1"/>
                </a:solidFill>
                <a:sym typeface="+mn-ea"/>
              </a:rPr>
              <a:t>动态资源的请求，比如访问数据库）。</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）组件规范：</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）什么是组件：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符合一定规范，实现部分功能，并且需要部署到相应的容器里面才能运行的软件 </a:t>
            </a:r>
            <a:r>
              <a:rPr lang="en-US" altLang="zh-CN" b="1">
                <a:solidFill>
                  <a:schemeClr val="bg1"/>
                </a:solidFill>
                <a:sym typeface="+mn-ea"/>
              </a:rPr>
              <a:t>				</a:t>
            </a:r>
            <a:r>
              <a:rPr lang="zh-CN" altLang="en-US" b="1">
                <a:solidFill>
                  <a:schemeClr val="bg1"/>
                </a:solidFill>
                <a:sym typeface="+mn-ea"/>
              </a:rPr>
              <a:t>模块。</a:t>
            </a:r>
            <a:endParaRPr lang="zh-CN" altLang="en-US" b="1">
              <a:solidFill>
                <a:schemeClr val="bg1"/>
              </a:solidFill>
              <a:sym typeface="+mn-ea"/>
            </a:endParaRPr>
          </a:p>
          <a:p>
            <a:r>
              <a:rPr lang="en-US" altLang="zh-CN" b="1">
                <a:solidFill>
                  <a:schemeClr val="bg1"/>
                </a:solidFill>
                <a:sym typeface="+mn-ea"/>
              </a:rPr>
              <a:t>				servlet</a:t>
            </a:r>
            <a:r>
              <a:rPr lang="zh-CN" altLang="en-US" b="1">
                <a:solidFill>
                  <a:schemeClr val="bg1"/>
                </a:solidFill>
                <a:sym typeface="+mn-ea"/>
              </a:rPr>
              <a:t>是一个组件，需要部署到相应的</a:t>
            </a:r>
            <a:r>
              <a:rPr lang="en-US" altLang="zh-CN" b="1">
                <a:solidFill>
                  <a:schemeClr val="bg1"/>
                </a:solidFill>
                <a:sym typeface="+mn-ea"/>
              </a:rPr>
              <a:t>servlet</a:t>
            </a:r>
            <a:r>
              <a:rPr lang="zh-CN" altLang="en-US" b="1">
                <a:solidFill>
                  <a:schemeClr val="bg1"/>
                </a:solidFill>
                <a:sym typeface="+mn-ea"/>
              </a:rPr>
              <a:t>容器里面才能运行。</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）什么是容器：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符合一定规范，提供组件的运行环境的程序。</a:t>
            </a:r>
            <a:endParaRPr lang="zh-CN" altLang="en-US" b="1">
              <a:solidFill>
                <a:schemeClr val="bg1"/>
              </a:solidFill>
              <a:sym typeface="+mn-ea"/>
            </a:endParaRPr>
          </a:p>
          <a:p>
            <a:r>
              <a:rPr lang="en-US" altLang="zh-CN" b="1">
                <a:solidFill>
                  <a:schemeClr val="bg1"/>
                </a:solidFill>
                <a:sym typeface="+mn-ea"/>
              </a:rPr>
              <a:t>				tomcat</a:t>
            </a:r>
            <a:r>
              <a:rPr lang="zh-CN" altLang="en-US" b="1">
                <a:solidFill>
                  <a:schemeClr val="bg1"/>
                </a:solidFill>
                <a:sym typeface="+mn-ea"/>
              </a:rPr>
              <a:t>就是一个容器，提供了</a:t>
            </a:r>
            <a:r>
              <a:rPr lang="en-US" altLang="zh-CN" b="1">
                <a:solidFill>
                  <a:schemeClr val="bg1"/>
                </a:solidFill>
                <a:sym typeface="+mn-ea"/>
              </a:rPr>
              <a:t>servlet</a:t>
            </a:r>
            <a:r>
              <a:rPr lang="zh-CN" altLang="en-US" b="1">
                <a:solidFill>
                  <a:schemeClr val="bg1"/>
                </a:solidFill>
                <a:sym typeface="+mn-ea"/>
              </a:rPr>
              <a:t>的运行环境。</a:t>
            </a:r>
            <a:endParaRPr lang="zh-CN" altLang="en-US" b="1">
              <a:solidFill>
                <a:schemeClr val="bg1"/>
              </a:solidFill>
              <a:sym typeface="+mn-ea"/>
            </a:endParaRPr>
          </a:p>
          <a:p>
            <a:endParaRPr lang="zh-CN" altLang="en-US" b="1">
              <a:solidFill>
                <a:schemeClr val="bg1"/>
              </a:solidFill>
              <a:sym typeface="+mn-ea"/>
            </a:endParaRPr>
          </a:p>
          <a:p>
            <a:endParaRPr lang="en-US" altLang="zh-CN" b="1">
              <a:solidFill>
                <a:schemeClr val="bg1"/>
              </a:solidFill>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4799965"/>
          </a:xfrm>
          <a:prstGeom prst="rect">
            <a:avLst/>
          </a:prstGeom>
          <a:noFill/>
        </p:spPr>
        <p:txBody>
          <a:bodyPr wrap="square" rtlCol="0">
            <a:spAutoFit/>
          </a:bodyPr>
          <a:p>
            <a:r>
              <a:rPr lang="zh-CN" altLang="en-US" b="1">
                <a:solidFill>
                  <a:schemeClr val="bg1"/>
                </a:solidFill>
                <a:sym typeface="+mn-ea"/>
              </a:rPr>
              <a:t>如何写一个</a:t>
            </a:r>
            <a:r>
              <a:rPr lang="en-US" altLang="zh-CN" b="1">
                <a:solidFill>
                  <a:schemeClr val="bg1"/>
                </a:solidFill>
                <a:sym typeface="+mn-ea"/>
              </a:rPr>
              <a:t>servlet</a:t>
            </a:r>
            <a:r>
              <a:rPr lang="zh-CN" altLang="en-US" b="1">
                <a:solidFill>
                  <a:schemeClr val="bg1"/>
                </a:solidFill>
                <a:sym typeface="+mn-ea"/>
              </a:rPr>
              <a:t>？（不使用开发功能）</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、写一个</a:t>
            </a:r>
            <a:r>
              <a:rPr lang="en-US" altLang="zh-CN" b="1">
                <a:solidFill>
                  <a:schemeClr val="bg1"/>
                </a:solidFill>
                <a:sym typeface="+mn-ea"/>
              </a:rPr>
              <a:t>Java</a:t>
            </a:r>
            <a:r>
              <a:rPr lang="zh-CN" altLang="en-US" b="1">
                <a:solidFill>
                  <a:schemeClr val="bg1"/>
                </a:solidFill>
                <a:sym typeface="+mn-ea"/>
              </a:rPr>
              <a:t>类，实现</a:t>
            </a:r>
            <a:r>
              <a:rPr lang="en-US" altLang="zh-CN" b="1">
                <a:solidFill>
                  <a:schemeClr val="bg1"/>
                </a:solidFill>
                <a:sym typeface="+mn-ea"/>
              </a:rPr>
              <a:t>Servlet</a:t>
            </a:r>
            <a:r>
              <a:rPr lang="zh-CN" altLang="en-US" b="1">
                <a:solidFill>
                  <a:schemeClr val="bg1"/>
                </a:solidFill>
                <a:sym typeface="+mn-ea"/>
              </a:rPr>
              <a:t>接口或者继承</a:t>
            </a:r>
            <a:r>
              <a:rPr lang="en-US" altLang="zh-CN" b="1">
                <a:solidFill>
                  <a:schemeClr val="bg1"/>
                </a:solidFill>
                <a:sym typeface="+mn-ea"/>
              </a:rPr>
              <a:t>HttpServlet</a:t>
            </a:r>
            <a:r>
              <a:rPr lang="zh-CN" altLang="en-US" b="1">
                <a:solidFill>
                  <a:schemeClr val="bg1"/>
                </a:solidFill>
                <a:sym typeface="+mn-ea"/>
              </a:rPr>
              <a:t>抽象类，通常选择继承。</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、编译。</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、打包。</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创建一个具有如下结构的文件夹：</a:t>
            </a:r>
            <a:endParaRPr lang="zh-CN" altLang="en-US" b="1">
              <a:solidFill>
                <a:schemeClr val="bg1"/>
              </a:solidFill>
              <a:sym typeface="+mn-ea"/>
            </a:endParaRPr>
          </a:p>
          <a:p>
            <a:r>
              <a:rPr lang="en-US" altLang="zh-CN" b="1">
                <a:solidFill>
                  <a:schemeClr val="bg1"/>
                </a:solidFill>
                <a:sym typeface="+mn-ea"/>
              </a:rPr>
              <a:t>			appname</a:t>
            </a:r>
            <a:r>
              <a:rPr lang="zh-CN" altLang="en-US" b="1">
                <a:solidFill>
                  <a:schemeClr val="bg1"/>
                </a:solidFill>
                <a:sym typeface="+mn-ea"/>
              </a:rPr>
              <a:t>（应用名）</a:t>
            </a:r>
            <a:endParaRPr lang="zh-CN" altLang="en-US" b="1">
              <a:solidFill>
                <a:schemeClr val="bg1"/>
              </a:solidFill>
              <a:sym typeface="+mn-ea"/>
            </a:endParaRPr>
          </a:p>
          <a:p>
            <a:r>
              <a:rPr lang="en-US" altLang="zh-CN" b="1">
                <a:solidFill>
                  <a:schemeClr val="bg1"/>
                </a:solidFill>
                <a:sym typeface="+mn-ea"/>
              </a:rPr>
              <a:t>			    WEB-INF</a:t>
            </a:r>
            <a:endParaRPr lang="en-US" altLang="zh-CN" b="1">
              <a:solidFill>
                <a:schemeClr val="bg1"/>
              </a:solidFill>
              <a:sym typeface="+mn-ea"/>
            </a:endParaRPr>
          </a:p>
          <a:p>
            <a:r>
              <a:rPr lang="en-US" altLang="zh-CN" b="1">
                <a:solidFill>
                  <a:schemeClr val="bg1"/>
                </a:solidFill>
                <a:sym typeface="+mn-ea"/>
              </a:rPr>
              <a:t>			        classes</a:t>
            </a:r>
            <a:r>
              <a:rPr lang="zh-CN" altLang="en-US" b="1">
                <a:solidFill>
                  <a:schemeClr val="bg1"/>
                </a:solidFill>
                <a:sym typeface="+mn-ea"/>
              </a:rPr>
              <a:t>（放</a:t>
            </a:r>
            <a:r>
              <a:rPr lang="en-US" altLang="zh-CN" b="1">
                <a:solidFill>
                  <a:schemeClr val="bg1"/>
                </a:solidFill>
                <a:sym typeface="+mn-ea"/>
              </a:rPr>
              <a:t>class</a:t>
            </a:r>
            <a:r>
              <a:rPr lang="zh-CN" altLang="en-US" b="1">
                <a:solidFill>
                  <a:schemeClr val="bg1"/>
                </a:solidFill>
                <a:sym typeface="+mn-ea"/>
              </a:rPr>
              <a:t>文件）</a:t>
            </a:r>
            <a:endParaRPr lang="zh-CN" altLang="en-US" b="1">
              <a:solidFill>
                <a:schemeClr val="bg1"/>
              </a:solidFill>
              <a:sym typeface="+mn-ea"/>
            </a:endParaRPr>
          </a:p>
          <a:p>
            <a:r>
              <a:rPr lang="en-US" altLang="zh-CN" b="1">
                <a:solidFill>
                  <a:schemeClr val="bg1"/>
                </a:solidFill>
                <a:sym typeface="+mn-ea"/>
              </a:rPr>
              <a:t>			        lib</a:t>
            </a:r>
            <a:r>
              <a:rPr lang="zh-CN" altLang="en-US" b="1">
                <a:solidFill>
                  <a:schemeClr val="bg1"/>
                </a:solidFill>
                <a:sym typeface="+mn-ea"/>
              </a:rPr>
              <a:t>（可选，放</a:t>
            </a:r>
            <a:r>
              <a:rPr lang="en-US" altLang="zh-CN" b="1">
                <a:solidFill>
                  <a:schemeClr val="bg1"/>
                </a:solidFill>
                <a:sym typeface="+mn-ea"/>
              </a:rPr>
              <a:t>jar</a:t>
            </a:r>
            <a:r>
              <a:rPr lang="zh-CN" altLang="en-US" b="1">
                <a:solidFill>
                  <a:schemeClr val="bg1"/>
                </a:solidFill>
                <a:sym typeface="+mn-ea"/>
              </a:rPr>
              <a:t>文件）</a:t>
            </a:r>
            <a:endParaRPr lang="zh-CN" altLang="en-US" b="1">
              <a:solidFill>
                <a:schemeClr val="bg1"/>
              </a:solidFill>
              <a:sym typeface="+mn-ea"/>
            </a:endParaRPr>
          </a:p>
          <a:p>
            <a:r>
              <a:rPr lang="en-US" altLang="zh-CN" b="1">
                <a:solidFill>
                  <a:schemeClr val="bg1"/>
                </a:solidFill>
                <a:sym typeface="+mn-ea"/>
              </a:rPr>
              <a:t>			        web.xml</a:t>
            </a:r>
            <a:r>
              <a:rPr lang="zh-CN" altLang="en-US" b="1">
                <a:solidFill>
                  <a:schemeClr val="bg1"/>
                </a:solidFill>
                <a:sym typeface="+mn-ea"/>
              </a:rPr>
              <a:t>（部署描述文件）</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、部署。</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将第三步创建好的文件夹拷贝到</a:t>
            </a:r>
            <a:r>
              <a:rPr lang="en-US" altLang="zh-CN" b="1">
                <a:solidFill>
                  <a:schemeClr val="bg1"/>
                </a:solidFill>
                <a:sym typeface="+mn-ea"/>
              </a:rPr>
              <a:t>servlet</a:t>
            </a:r>
            <a:r>
              <a:rPr lang="zh-CN" altLang="en-US" b="1">
                <a:solidFill>
                  <a:schemeClr val="bg1"/>
                </a:solidFill>
                <a:sym typeface="+mn-ea"/>
              </a:rPr>
              <a:t>容器上相应的位置</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注：可以使用</a:t>
            </a:r>
            <a:r>
              <a:rPr lang="en-US" altLang="zh-CN" b="1">
                <a:solidFill>
                  <a:schemeClr val="bg1"/>
                </a:solidFill>
                <a:sym typeface="+mn-ea"/>
              </a:rPr>
              <a:t>jar</a:t>
            </a:r>
            <a:r>
              <a:rPr lang="zh-CN" altLang="en-US" b="1">
                <a:solidFill>
                  <a:schemeClr val="bg1"/>
                </a:solidFill>
                <a:sym typeface="+mn-ea"/>
              </a:rPr>
              <a:t>命令将第三步创建好的文件夹压缩成一个</a:t>
            </a:r>
            <a:r>
              <a:rPr lang="en-US" altLang="zh-CN" b="1">
                <a:solidFill>
                  <a:schemeClr val="bg1"/>
                </a:solidFill>
                <a:sym typeface="+mn-ea"/>
              </a:rPr>
              <a:t>“.war”</a:t>
            </a:r>
            <a:r>
              <a:rPr lang="zh-CN" altLang="en-US" b="1">
                <a:solidFill>
                  <a:schemeClr val="bg1"/>
                </a:solidFill>
                <a:sym typeface="+mn-ea"/>
              </a:rPr>
              <a:t>为后缀的文件，然后拷贝。</a:t>
            </a:r>
            <a:endParaRPr lang="zh-CN" altLang="en-US"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、启动容器，访问</a:t>
            </a:r>
            <a:r>
              <a:rPr lang="en-US" altLang="zh-CN" b="1">
                <a:solidFill>
                  <a:schemeClr val="bg1"/>
                </a:solidFill>
                <a:sym typeface="+mn-ea"/>
              </a:rPr>
              <a:t>servlet</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http://ip:port/appname/url-pattern</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a:t>
            </a:r>
            <a:r>
              <a:rPr lang="en-US" altLang="zh-CN" b="1">
                <a:solidFill>
                  <a:schemeClr val="bg1"/>
                </a:solidFill>
                <a:sym typeface="+mn-ea"/>
              </a:rPr>
              <a:t>url-pattern</a:t>
            </a:r>
            <a:r>
              <a:rPr lang="zh-CN" altLang="en-US" b="1">
                <a:solidFill>
                  <a:schemeClr val="bg1"/>
                </a:solidFill>
                <a:sym typeface="+mn-ea"/>
              </a:rPr>
              <a:t>在</a:t>
            </a:r>
            <a:r>
              <a:rPr lang="en-US" altLang="zh-CN" b="1">
                <a:solidFill>
                  <a:schemeClr val="bg1"/>
                </a:solidFill>
                <a:sym typeface="+mn-ea"/>
              </a:rPr>
              <a:t>web.xml</a:t>
            </a:r>
            <a:r>
              <a:rPr lang="zh-CN" altLang="en-US" b="1">
                <a:solidFill>
                  <a:schemeClr val="bg1"/>
                </a:solidFill>
                <a:sym typeface="+mn-ea"/>
              </a:rPr>
              <a:t>文件中定义。</a:t>
            </a:r>
            <a:endParaRPr lang="zh-CN" altLang="en-US" b="1">
              <a:solidFill>
                <a:schemeClr val="bg1"/>
              </a:solidFill>
              <a:sym typeface="+mn-ea"/>
            </a:endParaRPr>
          </a:p>
          <a:p>
            <a:endParaRPr lang="zh-CN" altLang="en-US" b="1">
              <a:solidFill>
                <a:schemeClr val="bg1"/>
              </a:solidFill>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2710" y="38735"/>
            <a:ext cx="12027535" cy="1198880"/>
          </a:xfrm>
          <a:prstGeom prst="rect">
            <a:avLst/>
          </a:prstGeom>
          <a:noFill/>
        </p:spPr>
        <p:txBody>
          <a:bodyPr wrap="square" rtlCol="0">
            <a:spAutoFit/>
          </a:bodyPr>
          <a:p>
            <a:r>
              <a:rPr lang="en-US" altLang="zh-CN" b="1">
                <a:solidFill>
                  <a:schemeClr val="bg1"/>
                </a:solidFill>
                <a:sym typeface="+mn-ea"/>
              </a:rPr>
              <a:t>Servlet</a:t>
            </a:r>
            <a:r>
              <a:rPr lang="zh-CN" altLang="en-US" b="1">
                <a:solidFill>
                  <a:schemeClr val="bg1"/>
                </a:solidFill>
                <a:sym typeface="+mn-ea"/>
              </a:rPr>
              <a:t>是如何运行的？</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
        <p:nvSpPr>
          <p:cNvPr id="2" name="矩形 1"/>
          <p:cNvSpPr/>
          <p:nvPr/>
        </p:nvSpPr>
        <p:spPr>
          <a:xfrm>
            <a:off x="1324610" y="1407795"/>
            <a:ext cx="2880360" cy="3886200"/>
          </a:xfrm>
          <a:prstGeom prst="rect">
            <a:avLst/>
          </a:pr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758940" y="493395"/>
            <a:ext cx="4235450" cy="5714365"/>
          </a:xfrm>
          <a:prstGeom prst="rect">
            <a:avLst/>
          </a:pr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981835" y="5671820"/>
            <a:ext cx="1353820" cy="368300"/>
          </a:xfrm>
          <a:prstGeom prst="rect">
            <a:avLst/>
          </a:prstGeom>
          <a:noFill/>
        </p:spPr>
        <p:txBody>
          <a:bodyPr wrap="square" rtlCol="0">
            <a:spAutoFit/>
          </a:bodyPr>
          <a:p>
            <a:pPr algn="ctr"/>
            <a:r>
              <a:rPr lang="en-US" altLang="zh-CN" b="1">
                <a:solidFill>
                  <a:schemeClr val="bg1"/>
                </a:solidFill>
              </a:rPr>
              <a:t>browser</a:t>
            </a:r>
            <a:endParaRPr lang="en-US" altLang="zh-CN" b="1">
              <a:solidFill>
                <a:schemeClr val="bg1"/>
              </a:solidFill>
            </a:endParaRPr>
          </a:p>
        </p:txBody>
      </p:sp>
      <p:sp>
        <p:nvSpPr>
          <p:cNvPr id="6" name="文本框 5"/>
          <p:cNvSpPr txBox="1"/>
          <p:nvPr/>
        </p:nvSpPr>
        <p:spPr>
          <a:xfrm>
            <a:off x="8199755" y="6378575"/>
            <a:ext cx="1353820" cy="368300"/>
          </a:xfrm>
          <a:prstGeom prst="rect">
            <a:avLst/>
          </a:prstGeom>
          <a:noFill/>
        </p:spPr>
        <p:txBody>
          <a:bodyPr wrap="square" rtlCol="0">
            <a:spAutoFit/>
          </a:bodyPr>
          <a:p>
            <a:pPr algn="ctr"/>
            <a:r>
              <a:rPr lang="en-US" altLang="zh-CN" b="1">
                <a:solidFill>
                  <a:schemeClr val="bg1"/>
                </a:solidFill>
              </a:rPr>
              <a:t>Tomcat</a:t>
            </a:r>
            <a:endParaRPr lang="en-US" altLang="zh-CN" b="1">
              <a:solidFill>
                <a:schemeClr val="bg1"/>
              </a:solidFill>
            </a:endParaRPr>
          </a:p>
        </p:txBody>
      </p:sp>
      <p:sp>
        <p:nvSpPr>
          <p:cNvPr id="7" name="矩形 6"/>
          <p:cNvSpPr/>
          <p:nvPr/>
        </p:nvSpPr>
        <p:spPr>
          <a:xfrm>
            <a:off x="3461385" y="1896745"/>
            <a:ext cx="512445" cy="3063875"/>
          </a:xfrm>
          <a:prstGeom prst="rect">
            <a:avLst/>
          </a:pr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a:t>通信模块</a:t>
            </a:r>
            <a:endParaRPr lang="zh-CN" altLang="en-US" sz="2400" b="1"/>
          </a:p>
        </p:txBody>
      </p:sp>
      <p:sp>
        <p:nvSpPr>
          <p:cNvPr id="8" name="矩形 7"/>
          <p:cNvSpPr/>
          <p:nvPr/>
        </p:nvSpPr>
        <p:spPr>
          <a:xfrm>
            <a:off x="7000875" y="1236980"/>
            <a:ext cx="512445" cy="4434840"/>
          </a:xfrm>
          <a:prstGeom prst="rect">
            <a:avLst/>
          </a:pr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b="1">
                <a:sym typeface="+mn-ea"/>
              </a:rPr>
              <a:t>通信模块</a:t>
            </a:r>
            <a:endParaRPr lang="zh-CN" altLang="en-US" sz="2800" b="1">
              <a:sym typeface="+mn-ea"/>
            </a:endParaRPr>
          </a:p>
        </p:txBody>
      </p:sp>
      <p:cxnSp>
        <p:nvCxnSpPr>
          <p:cNvPr id="9" name="直接箭头连接符 8"/>
          <p:cNvCxnSpPr/>
          <p:nvPr/>
        </p:nvCxnSpPr>
        <p:spPr>
          <a:xfrm>
            <a:off x="3983355" y="2026285"/>
            <a:ext cx="3035935" cy="0"/>
          </a:xfrm>
          <a:prstGeom prst="straightConnector1">
            <a:avLst/>
          </a:prstGeom>
          <a:ln w="2857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983355" y="2849880"/>
            <a:ext cx="3035935" cy="0"/>
          </a:xfrm>
          <a:prstGeom prst="straightConnector1">
            <a:avLst/>
          </a:prstGeom>
          <a:ln w="2857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418330" y="1657985"/>
            <a:ext cx="2165985" cy="368300"/>
          </a:xfrm>
          <a:prstGeom prst="rect">
            <a:avLst/>
          </a:prstGeom>
          <a:noFill/>
        </p:spPr>
        <p:txBody>
          <a:bodyPr wrap="square" rtlCol="0">
            <a:spAutoFit/>
          </a:bodyPr>
          <a:p>
            <a:r>
              <a:rPr lang="en-US" altLang="zh-CN" b="1">
                <a:solidFill>
                  <a:schemeClr val="bg1"/>
                </a:solidFill>
              </a:rPr>
              <a:t>1</a:t>
            </a:r>
            <a:r>
              <a:rPr lang="zh-CN" altLang="en-US" b="1">
                <a:solidFill>
                  <a:schemeClr val="bg1"/>
                </a:solidFill>
              </a:rPr>
              <a:t>、建立连接</a:t>
            </a:r>
            <a:endParaRPr lang="zh-CN" altLang="en-US" b="1">
              <a:solidFill>
                <a:schemeClr val="bg1"/>
              </a:solidFill>
            </a:endParaRPr>
          </a:p>
        </p:txBody>
      </p:sp>
      <p:sp>
        <p:nvSpPr>
          <p:cNvPr id="12" name="文本框 11"/>
          <p:cNvSpPr txBox="1"/>
          <p:nvPr/>
        </p:nvSpPr>
        <p:spPr>
          <a:xfrm>
            <a:off x="4418330" y="2481580"/>
            <a:ext cx="2165985" cy="368300"/>
          </a:xfrm>
          <a:prstGeom prst="rect">
            <a:avLst/>
          </a:prstGeom>
          <a:noFill/>
        </p:spPr>
        <p:txBody>
          <a:bodyPr wrap="square" rtlCol="0">
            <a:spAutoFit/>
          </a:bodyPr>
          <a:p>
            <a:r>
              <a:rPr lang="en-US" altLang="zh-CN" b="1">
                <a:solidFill>
                  <a:schemeClr val="bg1"/>
                </a:solidFill>
              </a:rPr>
              <a:t>3</a:t>
            </a:r>
            <a:r>
              <a:rPr lang="zh-CN" altLang="en-US" b="1">
                <a:solidFill>
                  <a:schemeClr val="bg1"/>
                </a:solidFill>
              </a:rPr>
              <a:t>、发送请求</a:t>
            </a:r>
            <a:endParaRPr lang="zh-CN" altLang="en-US" b="1">
              <a:solidFill>
                <a:schemeClr val="bg1"/>
              </a:solidFill>
            </a:endParaRPr>
          </a:p>
        </p:txBody>
      </p:sp>
      <p:sp>
        <p:nvSpPr>
          <p:cNvPr id="17" name="任意多边形 16"/>
          <p:cNvSpPr/>
          <p:nvPr/>
        </p:nvSpPr>
        <p:spPr>
          <a:xfrm>
            <a:off x="3199765" y="956310"/>
            <a:ext cx="1064895" cy="1002665"/>
          </a:xfrm>
          <a:custGeom>
            <a:avLst/>
            <a:gdLst>
              <a:gd name="connisteX0" fmla="*/ 280979 w 1065028"/>
              <a:gd name="connsiteY0" fmla="*/ 944073 h 1002493"/>
              <a:gd name="connisteX1" fmla="*/ 39679 w 1065028"/>
              <a:gd name="connsiteY1" fmla="*/ 131908 h 1002493"/>
              <a:gd name="connisteX2" fmla="*/ 1035359 w 1065028"/>
              <a:gd name="connsiteY2" fmla="*/ 122383 h 1002493"/>
              <a:gd name="connisteX3" fmla="*/ 745164 w 1065028"/>
              <a:gd name="connsiteY3" fmla="*/ 1002493 h 1002493"/>
              <a:gd name="connisteX4" fmla="*/ 909629 w 1065028"/>
              <a:gd name="connsiteY4" fmla="*/ 451313 h 100249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065029" h="1002494">
                <a:moveTo>
                  <a:pt x="280979" y="944074"/>
                </a:moveTo>
                <a:cubicBezTo>
                  <a:pt x="213034" y="781514"/>
                  <a:pt x="-111451" y="296374"/>
                  <a:pt x="39679" y="131909"/>
                </a:cubicBezTo>
                <a:cubicBezTo>
                  <a:pt x="190809" y="-32556"/>
                  <a:pt x="894389" y="-51606"/>
                  <a:pt x="1035359" y="122384"/>
                </a:cubicBezTo>
                <a:cubicBezTo>
                  <a:pt x="1176329" y="296374"/>
                  <a:pt x="770564" y="936454"/>
                  <a:pt x="745164" y="1002494"/>
                </a:cubicBezTo>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a:off x="3838575" y="1746250"/>
            <a:ext cx="280035" cy="203200"/>
          </a:xfrm>
          <a:custGeom>
            <a:avLst/>
            <a:gdLst>
              <a:gd name="connisteX0" fmla="*/ 0 w 280035"/>
              <a:gd name="connsiteY0" fmla="*/ 0 h 203200"/>
              <a:gd name="connisteX1" fmla="*/ 106045 w 280035"/>
              <a:gd name="connsiteY1" fmla="*/ 203200 h 203200"/>
              <a:gd name="connisteX2" fmla="*/ 280035 w 280035"/>
              <a:gd name="connsiteY2" fmla="*/ 96520 h 203200"/>
            </a:gdLst>
            <a:ahLst/>
            <a:cxnLst>
              <a:cxn ang="0">
                <a:pos x="connisteX0" y="connsiteY0"/>
              </a:cxn>
              <a:cxn ang="0">
                <a:pos x="connisteX1" y="connsiteY1"/>
              </a:cxn>
              <a:cxn ang="0">
                <a:pos x="connisteX2" y="connsiteY2"/>
              </a:cxn>
            </a:cxnLst>
            <a:rect l="l" t="t" r="r" b="b"/>
            <a:pathLst>
              <a:path w="280035" h="203200">
                <a:moveTo>
                  <a:pt x="0" y="0"/>
                </a:moveTo>
                <a:lnTo>
                  <a:pt x="106045" y="203200"/>
                </a:lnTo>
                <a:lnTo>
                  <a:pt x="280035" y="96520"/>
                </a:lnTo>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2707640" y="672465"/>
            <a:ext cx="2019935" cy="368300"/>
          </a:xfrm>
          <a:prstGeom prst="rect">
            <a:avLst/>
          </a:prstGeom>
          <a:noFill/>
        </p:spPr>
        <p:txBody>
          <a:bodyPr wrap="square" rtlCol="0">
            <a:spAutoFit/>
          </a:bodyPr>
          <a:p>
            <a:r>
              <a:rPr lang="en-US" altLang="zh-CN" b="1">
                <a:solidFill>
                  <a:schemeClr val="bg1"/>
                </a:solidFill>
              </a:rPr>
              <a:t>2</a:t>
            </a:r>
            <a:r>
              <a:rPr lang="zh-CN" altLang="en-US" b="1">
                <a:solidFill>
                  <a:schemeClr val="bg1"/>
                </a:solidFill>
              </a:rPr>
              <a:t>、打包（数据包）</a:t>
            </a:r>
            <a:endParaRPr lang="zh-CN" altLang="en-US" b="1">
              <a:solidFill>
                <a:schemeClr val="bg1"/>
              </a:solidFill>
            </a:endParaRPr>
          </a:p>
        </p:txBody>
      </p:sp>
      <p:sp>
        <p:nvSpPr>
          <p:cNvPr id="23" name="任意多边形 22"/>
          <p:cNvSpPr/>
          <p:nvPr/>
        </p:nvSpPr>
        <p:spPr>
          <a:xfrm>
            <a:off x="6724650" y="354965"/>
            <a:ext cx="1064895" cy="1002665"/>
          </a:xfrm>
          <a:custGeom>
            <a:avLst/>
            <a:gdLst>
              <a:gd name="connisteX0" fmla="*/ 280979 w 1065028"/>
              <a:gd name="connsiteY0" fmla="*/ 944073 h 1002493"/>
              <a:gd name="connisteX1" fmla="*/ 39679 w 1065028"/>
              <a:gd name="connsiteY1" fmla="*/ 131908 h 1002493"/>
              <a:gd name="connisteX2" fmla="*/ 1035359 w 1065028"/>
              <a:gd name="connsiteY2" fmla="*/ 122383 h 1002493"/>
              <a:gd name="connisteX3" fmla="*/ 745164 w 1065028"/>
              <a:gd name="connsiteY3" fmla="*/ 1002493 h 1002493"/>
              <a:gd name="connisteX4" fmla="*/ 909629 w 1065028"/>
              <a:gd name="connsiteY4" fmla="*/ 451313 h 100249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065029" h="1002494">
                <a:moveTo>
                  <a:pt x="280979" y="944074"/>
                </a:moveTo>
                <a:cubicBezTo>
                  <a:pt x="213034" y="781514"/>
                  <a:pt x="-111451" y="296374"/>
                  <a:pt x="39679" y="131909"/>
                </a:cubicBezTo>
                <a:cubicBezTo>
                  <a:pt x="190809" y="-32556"/>
                  <a:pt x="894389" y="-51606"/>
                  <a:pt x="1035359" y="122384"/>
                </a:cubicBezTo>
                <a:cubicBezTo>
                  <a:pt x="1176329" y="296374"/>
                  <a:pt x="770564" y="936454"/>
                  <a:pt x="745164" y="1002494"/>
                </a:cubicBezTo>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任意多边形 23"/>
          <p:cNvSpPr/>
          <p:nvPr/>
        </p:nvSpPr>
        <p:spPr>
          <a:xfrm>
            <a:off x="7339965" y="1154430"/>
            <a:ext cx="280035" cy="203200"/>
          </a:xfrm>
          <a:custGeom>
            <a:avLst/>
            <a:gdLst>
              <a:gd name="connisteX0" fmla="*/ 0 w 280035"/>
              <a:gd name="connsiteY0" fmla="*/ 0 h 203200"/>
              <a:gd name="connisteX1" fmla="*/ 106045 w 280035"/>
              <a:gd name="connsiteY1" fmla="*/ 203200 h 203200"/>
              <a:gd name="connisteX2" fmla="*/ 280035 w 280035"/>
              <a:gd name="connsiteY2" fmla="*/ 96520 h 203200"/>
            </a:gdLst>
            <a:ahLst/>
            <a:cxnLst>
              <a:cxn ang="0">
                <a:pos x="connisteX0" y="connsiteY0"/>
              </a:cxn>
              <a:cxn ang="0">
                <a:pos x="connisteX1" y="connsiteY1"/>
              </a:cxn>
              <a:cxn ang="0">
                <a:pos x="connisteX2" y="connsiteY2"/>
              </a:cxn>
            </a:cxnLst>
            <a:rect l="l" t="t" r="r" b="b"/>
            <a:pathLst>
              <a:path w="280035" h="203200">
                <a:moveTo>
                  <a:pt x="0" y="0"/>
                </a:moveTo>
                <a:lnTo>
                  <a:pt x="106045" y="203200"/>
                </a:lnTo>
                <a:lnTo>
                  <a:pt x="280035" y="96520"/>
                </a:lnTo>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6247130" y="-13335"/>
            <a:ext cx="2019935" cy="368300"/>
          </a:xfrm>
          <a:prstGeom prst="rect">
            <a:avLst/>
          </a:prstGeom>
          <a:noFill/>
        </p:spPr>
        <p:txBody>
          <a:bodyPr wrap="square" rtlCol="0">
            <a:spAutoFit/>
          </a:bodyPr>
          <a:p>
            <a:r>
              <a:rPr lang="en-US" altLang="zh-CN" b="1">
                <a:solidFill>
                  <a:schemeClr val="bg1"/>
                </a:solidFill>
              </a:rPr>
              <a:t>4</a:t>
            </a:r>
            <a:r>
              <a:rPr lang="zh-CN" altLang="en-US" b="1">
                <a:solidFill>
                  <a:schemeClr val="bg1"/>
                </a:solidFill>
              </a:rPr>
              <a:t>、解析数据包</a:t>
            </a:r>
            <a:endParaRPr lang="zh-CN" altLang="en-US" b="1">
              <a:solidFill>
                <a:schemeClr val="bg1"/>
              </a:solidFill>
            </a:endParaRPr>
          </a:p>
        </p:txBody>
      </p:sp>
      <p:sp>
        <p:nvSpPr>
          <p:cNvPr id="26" name="椭圆 25"/>
          <p:cNvSpPr/>
          <p:nvPr/>
        </p:nvSpPr>
        <p:spPr>
          <a:xfrm>
            <a:off x="8527415" y="1357630"/>
            <a:ext cx="1363345" cy="492760"/>
          </a:xfrm>
          <a:prstGeom prst="ellipse">
            <a:avLst/>
          </a:pr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9553575" y="2026285"/>
            <a:ext cx="1363345" cy="492760"/>
          </a:xfrm>
          <a:prstGeom prst="ellipse">
            <a:avLst/>
          </a:pr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8684895" y="1419860"/>
            <a:ext cx="1121410" cy="368300"/>
          </a:xfrm>
          <a:prstGeom prst="rect">
            <a:avLst/>
          </a:prstGeom>
          <a:noFill/>
        </p:spPr>
        <p:txBody>
          <a:bodyPr wrap="square" rtlCol="0">
            <a:spAutoFit/>
          </a:bodyPr>
          <a:p>
            <a:r>
              <a:rPr lang="en-US" b="1">
                <a:solidFill>
                  <a:schemeClr val="bg1"/>
                </a:solidFill>
              </a:rPr>
              <a:t>request</a:t>
            </a:r>
            <a:endParaRPr lang="en-US" b="1">
              <a:solidFill>
                <a:schemeClr val="bg1"/>
              </a:solidFill>
            </a:endParaRPr>
          </a:p>
        </p:txBody>
      </p:sp>
      <p:sp>
        <p:nvSpPr>
          <p:cNvPr id="30" name="文本框 29"/>
          <p:cNvSpPr txBox="1"/>
          <p:nvPr/>
        </p:nvSpPr>
        <p:spPr>
          <a:xfrm>
            <a:off x="9795510" y="2088515"/>
            <a:ext cx="1121410" cy="368300"/>
          </a:xfrm>
          <a:prstGeom prst="rect">
            <a:avLst/>
          </a:prstGeom>
          <a:noFill/>
        </p:spPr>
        <p:txBody>
          <a:bodyPr wrap="square" rtlCol="0">
            <a:spAutoFit/>
          </a:bodyPr>
          <a:p>
            <a:r>
              <a:rPr lang="en-US" b="1">
                <a:solidFill>
                  <a:schemeClr val="bg1"/>
                </a:solidFill>
              </a:rPr>
              <a:t>respnse</a:t>
            </a:r>
            <a:endParaRPr lang="en-US" b="1">
              <a:solidFill>
                <a:schemeClr val="bg1"/>
              </a:solidFill>
            </a:endParaRPr>
          </a:p>
        </p:txBody>
      </p:sp>
      <p:cxnSp>
        <p:nvCxnSpPr>
          <p:cNvPr id="31" name="直接箭头连接符 30"/>
          <p:cNvCxnSpPr/>
          <p:nvPr/>
        </p:nvCxnSpPr>
        <p:spPr>
          <a:xfrm>
            <a:off x="7540625" y="1604010"/>
            <a:ext cx="986790" cy="0"/>
          </a:xfrm>
          <a:prstGeom prst="straightConnector1">
            <a:avLst/>
          </a:prstGeom>
          <a:ln w="2857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679055" y="1071880"/>
            <a:ext cx="2019935" cy="368300"/>
          </a:xfrm>
          <a:prstGeom prst="rect">
            <a:avLst/>
          </a:prstGeom>
          <a:noFill/>
        </p:spPr>
        <p:txBody>
          <a:bodyPr wrap="square" rtlCol="0">
            <a:spAutoFit/>
          </a:bodyPr>
          <a:p>
            <a:r>
              <a:rPr lang="en-US" altLang="zh-CN" b="1">
                <a:solidFill>
                  <a:schemeClr val="bg1"/>
                </a:solidFill>
              </a:rPr>
              <a:t>5</a:t>
            </a:r>
            <a:r>
              <a:rPr lang="zh-CN" altLang="en-US" b="1">
                <a:solidFill>
                  <a:schemeClr val="bg1"/>
                </a:solidFill>
              </a:rPr>
              <a:t>、创建两个对象</a:t>
            </a:r>
            <a:endParaRPr lang="en-US" altLang="zh-CN" b="1">
              <a:solidFill>
                <a:schemeClr val="bg1"/>
              </a:solidFill>
            </a:endParaRPr>
          </a:p>
        </p:txBody>
      </p:sp>
      <p:sp>
        <p:nvSpPr>
          <p:cNvPr id="35" name="文本框 34"/>
          <p:cNvSpPr txBox="1"/>
          <p:nvPr/>
        </p:nvSpPr>
        <p:spPr>
          <a:xfrm>
            <a:off x="8547100" y="1896745"/>
            <a:ext cx="1323975" cy="368300"/>
          </a:xfrm>
          <a:prstGeom prst="rect">
            <a:avLst/>
          </a:prstGeom>
          <a:noFill/>
        </p:spPr>
        <p:txBody>
          <a:bodyPr wrap="square" rtlCol="0">
            <a:spAutoFit/>
          </a:bodyPr>
          <a:p>
            <a:pPr algn="ctr"/>
            <a:r>
              <a:rPr lang="zh-CN" b="1">
                <a:solidFill>
                  <a:schemeClr val="bg1"/>
                </a:solidFill>
              </a:rPr>
              <a:t>请求对象</a:t>
            </a:r>
            <a:endParaRPr lang="zh-CN" b="1">
              <a:solidFill>
                <a:schemeClr val="bg1"/>
              </a:solidFill>
            </a:endParaRPr>
          </a:p>
        </p:txBody>
      </p:sp>
      <p:sp>
        <p:nvSpPr>
          <p:cNvPr id="36" name="文本框 35"/>
          <p:cNvSpPr txBox="1"/>
          <p:nvPr/>
        </p:nvSpPr>
        <p:spPr>
          <a:xfrm>
            <a:off x="9617710" y="2519045"/>
            <a:ext cx="1476375" cy="368300"/>
          </a:xfrm>
          <a:prstGeom prst="rect">
            <a:avLst/>
          </a:prstGeom>
          <a:noFill/>
        </p:spPr>
        <p:txBody>
          <a:bodyPr wrap="square" rtlCol="0">
            <a:spAutoFit/>
          </a:bodyPr>
          <a:p>
            <a:pPr algn="ctr"/>
            <a:r>
              <a:rPr lang="zh-CN" b="1">
                <a:solidFill>
                  <a:schemeClr val="bg1"/>
                </a:solidFill>
              </a:rPr>
              <a:t>响应对象</a:t>
            </a:r>
            <a:endParaRPr lang="zh-CN" b="1">
              <a:solidFill>
                <a:schemeClr val="bg1"/>
              </a:solidFill>
            </a:endParaRPr>
          </a:p>
        </p:txBody>
      </p:sp>
      <p:sp>
        <p:nvSpPr>
          <p:cNvPr id="37" name="文本框 36"/>
          <p:cNvSpPr txBox="1"/>
          <p:nvPr/>
        </p:nvSpPr>
        <p:spPr>
          <a:xfrm>
            <a:off x="92710" y="6378575"/>
            <a:ext cx="6006465" cy="368300"/>
          </a:xfrm>
          <a:prstGeom prst="rect">
            <a:avLst/>
          </a:prstGeom>
          <a:noFill/>
        </p:spPr>
        <p:txBody>
          <a:bodyPr wrap="square" rtlCol="0">
            <a:spAutoFit/>
          </a:bodyPr>
          <a:p>
            <a:pPr algn="ctr"/>
            <a:r>
              <a:rPr lang="en-US" altLang="zh-CN" b="1">
                <a:solidFill>
                  <a:schemeClr val="bg1"/>
                </a:solidFill>
              </a:rPr>
              <a:t>http://ip:port/web01/hello</a:t>
            </a:r>
            <a:endParaRPr lang="en-US" altLang="zh-CN" b="1">
              <a:solidFill>
                <a:schemeClr val="accent1"/>
              </a:solidFill>
              <a:effectLst>
                <a:outerShdw blurRad="38100" dist="25400" dir="5400000" algn="ctr" rotWithShape="0">
                  <a:srgbClr val="6E747A">
                    <a:alpha val="43000"/>
                  </a:srgbClr>
                </a:outerShdw>
              </a:effectLst>
            </a:endParaRPr>
          </a:p>
        </p:txBody>
      </p:sp>
      <p:sp>
        <p:nvSpPr>
          <p:cNvPr id="38" name="椭圆 37"/>
          <p:cNvSpPr/>
          <p:nvPr/>
        </p:nvSpPr>
        <p:spPr>
          <a:xfrm>
            <a:off x="8684895" y="3002915"/>
            <a:ext cx="1497330" cy="820420"/>
          </a:xfrm>
          <a:prstGeom prst="ellipse">
            <a:avLst/>
          </a:pr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9" name="直接箭头连接符 38"/>
          <p:cNvCxnSpPr>
            <a:endCxn id="38" idx="1"/>
          </p:cNvCxnSpPr>
          <p:nvPr/>
        </p:nvCxnSpPr>
        <p:spPr>
          <a:xfrm>
            <a:off x="7521575" y="2270760"/>
            <a:ext cx="1382395" cy="852170"/>
          </a:xfrm>
          <a:prstGeom prst="straightConnector1">
            <a:avLst/>
          </a:prstGeom>
          <a:ln w="2857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rot="1920000">
            <a:off x="7487285" y="2254250"/>
            <a:ext cx="1630045" cy="368300"/>
          </a:xfrm>
          <a:prstGeom prst="rect">
            <a:avLst/>
          </a:prstGeom>
          <a:noFill/>
        </p:spPr>
        <p:txBody>
          <a:bodyPr wrap="square" rtlCol="0">
            <a:spAutoFit/>
          </a:bodyPr>
          <a:p>
            <a:r>
              <a:rPr lang="en-US" altLang="zh-CN" b="1">
                <a:solidFill>
                  <a:schemeClr val="bg1"/>
                </a:solidFill>
              </a:rPr>
              <a:t>6</a:t>
            </a:r>
            <a:r>
              <a:rPr lang="zh-CN" altLang="en-US" b="1">
                <a:solidFill>
                  <a:schemeClr val="bg1"/>
                </a:solidFill>
              </a:rPr>
              <a:t>、创建对象</a:t>
            </a:r>
            <a:endParaRPr lang="en-US" altLang="zh-CN" b="1">
              <a:solidFill>
                <a:schemeClr val="bg1"/>
              </a:solidFill>
            </a:endParaRPr>
          </a:p>
        </p:txBody>
      </p:sp>
      <p:sp>
        <p:nvSpPr>
          <p:cNvPr id="41" name="文本框 40"/>
          <p:cNvSpPr txBox="1"/>
          <p:nvPr/>
        </p:nvSpPr>
        <p:spPr>
          <a:xfrm>
            <a:off x="8762365" y="3244850"/>
            <a:ext cx="1343025" cy="368300"/>
          </a:xfrm>
          <a:prstGeom prst="rect">
            <a:avLst/>
          </a:prstGeom>
          <a:noFill/>
        </p:spPr>
        <p:txBody>
          <a:bodyPr wrap="square" rtlCol="0">
            <a:spAutoFit/>
          </a:bodyPr>
          <a:p>
            <a:r>
              <a:rPr lang="en-US" b="1">
                <a:solidFill>
                  <a:schemeClr val="bg1"/>
                </a:solidFill>
              </a:rPr>
              <a:t>servlet</a:t>
            </a:r>
            <a:r>
              <a:rPr lang="zh-CN" altLang="en-US" b="1">
                <a:solidFill>
                  <a:schemeClr val="bg1"/>
                </a:solidFill>
              </a:rPr>
              <a:t>对象</a:t>
            </a:r>
            <a:endParaRPr lang="zh-CN" altLang="en-US" b="1">
              <a:solidFill>
                <a:schemeClr val="bg1"/>
              </a:solidFill>
            </a:endParaRPr>
          </a:p>
        </p:txBody>
      </p:sp>
      <p:cxnSp>
        <p:nvCxnSpPr>
          <p:cNvPr id="42" name="直接箭头连接符 41"/>
          <p:cNvCxnSpPr>
            <a:endCxn id="41" idx="1"/>
          </p:cNvCxnSpPr>
          <p:nvPr/>
        </p:nvCxnSpPr>
        <p:spPr>
          <a:xfrm flipV="1">
            <a:off x="7513320" y="3429000"/>
            <a:ext cx="1249045" cy="1329055"/>
          </a:xfrm>
          <a:prstGeom prst="straightConnector1">
            <a:avLst/>
          </a:prstGeom>
          <a:ln w="2857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rot="18660000">
            <a:off x="7366635" y="4236085"/>
            <a:ext cx="1819275" cy="368300"/>
          </a:xfrm>
          <a:prstGeom prst="rect">
            <a:avLst/>
          </a:prstGeom>
          <a:noFill/>
        </p:spPr>
        <p:txBody>
          <a:bodyPr wrap="square" rtlCol="0">
            <a:spAutoFit/>
          </a:bodyPr>
          <a:p>
            <a:r>
              <a:rPr lang="en-US" altLang="zh-CN" b="1">
                <a:solidFill>
                  <a:schemeClr val="bg1"/>
                </a:solidFill>
              </a:rPr>
              <a:t>7</a:t>
            </a:r>
            <a:r>
              <a:rPr lang="zh-CN" altLang="en-US" b="1">
                <a:solidFill>
                  <a:schemeClr val="bg1"/>
                </a:solidFill>
              </a:rPr>
              <a:t>、调用</a:t>
            </a:r>
            <a:r>
              <a:rPr lang="en-US" altLang="zh-CN" b="1">
                <a:solidFill>
                  <a:schemeClr val="bg1"/>
                </a:solidFill>
              </a:rPr>
              <a:t>service()</a:t>
            </a:r>
            <a:endParaRPr lang="zh-CN" altLang="en-US" b="1">
              <a:solidFill>
                <a:schemeClr val="bg1"/>
              </a:solidFill>
            </a:endParaRPr>
          </a:p>
        </p:txBody>
      </p:sp>
      <p:cxnSp>
        <p:nvCxnSpPr>
          <p:cNvPr id="44" name="直接箭头连接符 43"/>
          <p:cNvCxnSpPr>
            <a:endCxn id="35" idx="0"/>
          </p:cNvCxnSpPr>
          <p:nvPr/>
        </p:nvCxnSpPr>
        <p:spPr>
          <a:xfrm flipV="1">
            <a:off x="9184640" y="1896745"/>
            <a:ext cx="24765" cy="110871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8" idx="6"/>
            <a:endCxn id="36" idx="0"/>
          </p:cNvCxnSpPr>
          <p:nvPr/>
        </p:nvCxnSpPr>
        <p:spPr>
          <a:xfrm flipV="1">
            <a:off x="10182225" y="2519045"/>
            <a:ext cx="173990" cy="89408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7" name="任意多边形 46"/>
          <p:cNvSpPr/>
          <p:nvPr/>
        </p:nvSpPr>
        <p:spPr>
          <a:xfrm rot="10680000">
            <a:off x="9023350" y="3736975"/>
            <a:ext cx="1064895" cy="1002665"/>
          </a:xfrm>
          <a:custGeom>
            <a:avLst/>
            <a:gdLst>
              <a:gd name="connisteX0" fmla="*/ 280979 w 1065028"/>
              <a:gd name="connsiteY0" fmla="*/ 944073 h 1002493"/>
              <a:gd name="connisteX1" fmla="*/ 39679 w 1065028"/>
              <a:gd name="connsiteY1" fmla="*/ 131908 h 1002493"/>
              <a:gd name="connisteX2" fmla="*/ 1035359 w 1065028"/>
              <a:gd name="connsiteY2" fmla="*/ 122383 h 1002493"/>
              <a:gd name="connisteX3" fmla="*/ 745164 w 1065028"/>
              <a:gd name="connsiteY3" fmla="*/ 1002493 h 1002493"/>
              <a:gd name="connisteX4" fmla="*/ 909629 w 1065028"/>
              <a:gd name="connsiteY4" fmla="*/ 451313 h 100249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065029" h="1002494">
                <a:moveTo>
                  <a:pt x="280979" y="944074"/>
                </a:moveTo>
                <a:cubicBezTo>
                  <a:pt x="213034" y="781514"/>
                  <a:pt x="-111451" y="296374"/>
                  <a:pt x="39679" y="131909"/>
                </a:cubicBezTo>
                <a:cubicBezTo>
                  <a:pt x="190809" y="-32556"/>
                  <a:pt x="894389" y="-51606"/>
                  <a:pt x="1035359" y="122384"/>
                </a:cubicBezTo>
                <a:cubicBezTo>
                  <a:pt x="1176329" y="296374"/>
                  <a:pt x="770564" y="936454"/>
                  <a:pt x="745164" y="1002494"/>
                </a:cubicBezTo>
              </a:path>
            </a:pathLst>
          </a:cu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任意多边形 47"/>
          <p:cNvSpPr/>
          <p:nvPr/>
        </p:nvSpPr>
        <p:spPr>
          <a:xfrm rot="10680000">
            <a:off x="9187815" y="3723640"/>
            <a:ext cx="280035" cy="203200"/>
          </a:xfrm>
          <a:custGeom>
            <a:avLst/>
            <a:gdLst>
              <a:gd name="connisteX0" fmla="*/ 0 w 280035"/>
              <a:gd name="connsiteY0" fmla="*/ 0 h 203200"/>
              <a:gd name="connisteX1" fmla="*/ 106045 w 280035"/>
              <a:gd name="connsiteY1" fmla="*/ 203200 h 203200"/>
              <a:gd name="connisteX2" fmla="*/ 280035 w 280035"/>
              <a:gd name="connsiteY2" fmla="*/ 96520 h 203200"/>
            </a:gdLst>
            <a:ahLst/>
            <a:cxnLst>
              <a:cxn ang="0">
                <a:pos x="connisteX0" y="connsiteY0"/>
              </a:cxn>
              <a:cxn ang="0">
                <a:pos x="connisteX1" y="connsiteY1"/>
              </a:cxn>
              <a:cxn ang="0">
                <a:pos x="connisteX2" y="connsiteY2"/>
              </a:cxn>
            </a:cxnLst>
            <a:rect l="l" t="t" r="r" b="b"/>
            <a:pathLst>
              <a:path w="280035" h="203200">
                <a:moveTo>
                  <a:pt x="0" y="0"/>
                </a:moveTo>
                <a:lnTo>
                  <a:pt x="106045" y="203200"/>
                </a:lnTo>
                <a:lnTo>
                  <a:pt x="280035" y="96520"/>
                </a:lnTo>
              </a:path>
            </a:pathLst>
          </a:cu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8949690" y="4758055"/>
            <a:ext cx="1232535" cy="368300"/>
          </a:xfrm>
          <a:prstGeom prst="rect">
            <a:avLst/>
          </a:prstGeom>
          <a:noFill/>
        </p:spPr>
        <p:txBody>
          <a:bodyPr wrap="square" rtlCol="0">
            <a:spAutoFit/>
          </a:bodyPr>
          <a:p>
            <a:pPr algn="ctr"/>
            <a:r>
              <a:rPr lang="en-US" altLang="zh-CN" b="1">
                <a:solidFill>
                  <a:srgbClr val="FF0000"/>
                </a:solidFill>
              </a:rPr>
              <a:t>9</a:t>
            </a:r>
            <a:r>
              <a:rPr lang="zh-CN" altLang="en-US" b="1">
                <a:solidFill>
                  <a:srgbClr val="FF0000"/>
                </a:solidFill>
              </a:rPr>
              <a:t>、处理</a:t>
            </a:r>
            <a:endParaRPr lang="zh-CN" altLang="en-US" b="1">
              <a:solidFill>
                <a:srgbClr val="FF0000"/>
              </a:solidFill>
            </a:endParaRPr>
          </a:p>
        </p:txBody>
      </p:sp>
      <p:sp>
        <p:nvSpPr>
          <p:cNvPr id="52" name="文本框 51"/>
          <p:cNvSpPr txBox="1"/>
          <p:nvPr/>
        </p:nvSpPr>
        <p:spPr>
          <a:xfrm>
            <a:off x="8616315" y="2265045"/>
            <a:ext cx="1082675" cy="306705"/>
          </a:xfrm>
          <a:prstGeom prst="rect">
            <a:avLst/>
          </a:prstGeom>
          <a:noFill/>
        </p:spPr>
        <p:txBody>
          <a:bodyPr wrap="square" rtlCol="0">
            <a:spAutoFit/>
          </a:bodyPr>
          <a:p>
            <a:r>
              <a:rPr lang="en-US" altLang="zh-CN" sz="1400" b="1">
                <a:solidFill>
                  <a:srgbClr val="FF0000"/>
                </a:solidFill>
              </a:rPr>
              <a:t>8.</a:t>
            </a:r>
            <a:r>
              <a:rPr lang="zh-CN" altLang="en-US" sz="1400" b="1">
                <a:solidFill>
                  <a:srgbClr val="FF0000"/>
                </a:solidFill>
              </a:rPr>
              <a:t>获取参数</a:t>
            </a:r>
            <a:endParaRPr lang="zh-CN" altLang="en-US" sz="1400" b="1">
              <a:solidFill>
                <a:srgbClr val="FF0000"/>
              </a:solidFill>
            </a:endParaRPr>
          </a:p>
        </p:txBody>
      </p:sp>
      <p:sp>
        <p:nvSpPr>
          <p:cNvPr id="53" name="文本框 52"/>
          <p:cNvSpPr txBox="1"/>
          <p:nvPr/>
        </p:nvSpPr>
        <p:spPr>
          <a:xfrm>
            <a:off x="9739630" y="2849880"/>
            <a:ext cx="1232535" cy="368300"/>
          </a:xfrm>
          <a:prstGeom prst="rect">
            <a:avLst/>
          </a:prstGeom>
          <a:noFill/>
        </p:spPr>
        <p:txBody>
          <a:bodyPr wrap="square" rtlCol="0">
            <a:spAutoFit/>
          </a:bodyPr>
          <a:p>
            <a:pPr algn="ctr"/>
            <a:r>
              <a:rPr lang="en-US" altLang="zh-CN" b="1">
                <a:solidFill>
                  <a:srgbClr val="FF0000"/>
                </a:solidFill>
              </a:rPr>
              <a:t>10</a:t>
            </a:r>
            <a:r>
              <a:rPr lang="zh-CN" altLang="en-US" b="1">
                <a:solidFill>
                  <a:srgbClr val="FF0000"/>
                </a:solidFill>
              </a:rPr>
              <a:t>、输出</a:t>
            </a:r>
            <a:endParaRPr lang="en-US" altLang="zh-CN" b="1">
              <a:solidFill>
                <a:srgbClr val="FF0000"/>
              </a:solidFill>
            </a:endParaRPr>
          </a:p>
        </p:txBody>
      </p:sp>
      <p:cxnSp>
        <p:nvCxnSpPr>
          <p:cNvPr id="54" name="肘形连接符 53"/>
          <p:cNvCxnSpPr>
            <a:endCxn id="30" idx="3"/>
          </p:cNvCxnSpPr>
          <p:nvPr/>
        </p:nvCxnSpPr>
        <p:spPr>
          <a:xfrm flipV="1">
            <a:off x="7550785" y="2272665"/>
            <a:ext cx="3366135" cy="3237230"/>
          </a:xfrm>
          <a:prstGeom prst="bentConnector3">
            <a:avLst>
              <a:gd name="adj1" fmla="val 107074"/>
            </a:avLst>
          </a:prstGeom>
          <a:ln w="2857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162290" y="5126355"/>
            <a:ext cx="2019935" cy="368300"/>
          </a:xfrm>
          <a:prstGeom prst="rect">
            <a:avLst/>
          </a:prstGeom>
          <a:noFill/>
        </p:spPr>
        <p:txBody>
          <a:bodyPr wrap="square" rtlCol="0">
            <a:spAutoFit/>
          </a:bodyPr>
          <a:p>
            <a:r>
              <a:rPr lang="en-US" altLang="zh-CN" b="1">
                <a:solidFill>
                  <a:schemeClr val="bg1"/>
                </a:solidFill>
              </a:rPr>
              <a:t>11</a:t>
            </a:r>
            <a:r>
              <a:rPr lang="zh-CN" altLang="en-US" b="1">
                <a:solidFill>
                  <a:schemeClr val="bg1"/>
                </a:solidFill>
              </a:rPr>
              <a:t>、取处理结果</a:t>
            </a:r>
            <a:endParaRPr lang="en-US" altLang="zh-CN" b="1">
              <a:solidFill>
                <a:schemeClr val="bg1"/>
              </a:solidFill>
            </a:endParaRPr>
          </a:p>
        </p:txBody>
      </p:sp>
      <p:cxnSp>
        <p:nvCxnSpPr>
          <p:cNvPr id="56" name="直接箭头连接符 55"/>
          <p:cNvCxnSpPr/>
          <p:nvPr/>
        </p:nvCxnSpPr>
        <p:spPr>
          <a:xfrm flipH="1" flipV="1">
            <a:off x="3992245" y="4253230"/>
            <a:ext cx="2948940" cy="9525"/>
          </a:xfrm>
          <a:prstGeom prst="straightConnector1">
            <a:avLst/>
          </a:prstGeom>
          <a:ln w="2857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4418330" y="3823335"/>
            <a:ext cx="2165985" cy="368300"/>
          </a:xfrm>
          <a:prstGeom prst="rect">
            <a:avLst/>
          </a:prstGeom>
          <a:noFill/>
        </p:spPr>
        <p:txBody>
          <a:bodyPr wrap="square" rtlCol="0">
            <a:spAutoFit/>
          </a:bodyPr>
          <a:p>
            <a:r>
              <a:rPr lang="en-US" altLang="zh-CN" b="1">
                <a:solidFill>
                  <a:schemeClr val="bg1"/>
                </a:solidFill>
              </a:rPr>
              <a:t>13</a:t>
            </a:r>
            <a:r>
              <a:rPr lang="zh-CN" altLang="en-US" b="1">
                <a:solidFill>
                  <a:schemeClr val="bg1"/>
                </a:solidFill>
              </a:rPr>
              <a:t>、发送响应</a:t>
            </a:r>
            <a:endParaRPr lang="zh-CN" altLang="en-US" b="1">
              <a:solidFill>
                <a:schemeClr val="bg1"/>
              </a:solidFill>
            </a:endParaRPr>
          </a:p>
        </p:txBody>
      </p:sp>
      <p:sp>
        <p:nvSpPr>
          <p:cNvPr id="58" name="任意多边形 57"/>
          <p:cNvSpPr/>
          <p:nvPr/>
        </p:nvSpPr>
        <p:spPr>
          <a:xfrm>
            <a:off x="6936105" y="5722620"/>
            <a:ext cx="935355" cy="782955"/>
          </a:xfrm>
          <a:custGeom>
            <a:avLst/>
            <a:gdLst>
              <a:gd name="connisteX0" fmla="*/ 150495 w 935649"/>
              <a:gd name="connsiteY0" fmla="*/ 0 h 782955"/>
              <a:gd name="connisteX1" fmla="*/ 121285 w 935649"/>
              <a:gd name="connsiteY1" fmla="*/ 67310 h 782955"/>
              <a:gd name="connisteX2" fmla="*/ 92075 w 935649"/>
              <a:gd name="connsiteY2" fmla="*/ 144780 h 782955"/>
              <a:gd name="connisteX3" fmla="*/ 63500 w 935649"/>
              <a:gd name="connsiteY3" fmla="*/ 222250 h 782955"/>
              <a:gd name="connisteX4" fmla="*/ 34290 w 935649"/>
              <a:gd name="connsiteY4" fmla="*/ 290195 h 782955"/>
              <a:gd name="connisteX5" fmla="*/ 24765 w 935649"/>
              <a:gd name="connsiteY5" fmla="*/ 357505 h 782955"/>
              <a:gd name="connisteX6" fmla="*/ 5080 w 935649"/>
              <a:gd name="connsiteY6" fmla="*/ 434975 h 782955"/>
              <a:gd name="connisteX7" fmla="*/ 5080 w 935649"/>
              <a:gd name="connsiteY7" fmla="*/ 512445 h 782955"/>
              <a:gd name="connisteX8" fmla="*/ 5080 w 935649"/>
              <a:gd name="connsiteY8" fmla="*/ 579755 h 782955"/>
              <a:gd name="connisteX9" fmla="*/ 63500 w 935649"/>
              <a:gd name="connsiteY9" fmla="*/ 647700 h 782955"/>
              <a:gd name="connisteX10" fmla="*/ 140970 w 935649"/>
              <a:gd name="connsiteY10" fmla="*/ 705485 h 782955"/>
              <a:gd name="connisteX11" fmla="*/ 227965 w 935649"/>
              <a:gd name="connsiteY11" fmla="*/ 744220 h 782955"/>
              <a:gd name="connisteX12" fmla="*/ 295275 w 935649"/>
              <a:gd name="connsiteY12" fmla="*/ 763905 h 782955"/>
              <a:gd name="connisteX13" fmla="*/ 363220 w 935649"/>
              <a:gd name="connsiteY13" fmla="*/ 773430 h 782955"/>
              <a:gd name="connisteX14" fmla="*/ 440690 w 935649"/>
              <a:gd name="connsiteY14" fmla="*/ 782955 h 782955"/>
              <a:gd name="connisteX15" fmla="*/ 508000 w 935649"/>
              <a:gd name="connsiteY15" fmla="*/ 773430 h 782955"/>
              <a:gd name="connisteX16" fmla="*/ 585470 w 935649"/>
              <a:gd name="connsiteY16" fmla="*/ 744220 h 782955"/>
              <a:gd name="connisteX17" fmla="*/ 653415 w 935649"/>
              <a:gd name="connsiteY17" fmla="*/ 715645 h 782955"/>
              <a:gd name="connisteX18" fmla="*/ 720725 w 935649"/>
              <a:gd name="connsiteY18" fmla="*/ 666750 h 782955"/>
              <a:gd name="connisteX19" fmla="*/ 788670 w 935649"/>
              <a:gd name="connsiteY19" fmla="*/ 618490 h 782955"/>
              <a:gd name="connisteX20" fmla="*/ 855980 w 935649"/>
              <a:gd name="connsiteY20" fmla="*/ 560705 h 782955"/>
              <a:gd name="connisteX21" fmla="*/ 923925 w 935649"/>
              <a:gd name="connsiteY21" fmla="*/ 502920 h 782955"/>
              <a:gd name="connisteX22" fmla="*/ 933450 w 935649"/>
              <a:gd name="connsiteY22" fmla="*/ 434975 h 782955"/>
              <a:gd name="connisteX23" fmla="*/ 933450 w 935649"/>
              <a:gd name="connsiteY23" fmla="*/ 367030 h 782955"/>
              <a:gd name="connisteX24" fmla="*/ 914400 w 935649"/>
              <a:gd name="connsiteY24" fmla="*/ 299720 h 782955"/>
              <a:gd name="connisteX25" fmla="*/ 846455 w 935649"/>
              <a:gd name="connsiteY25" fmla="*/ 251460 h 782955"/>
              <a:gd name="connisteX26" fmla="*/ 788670 w 935649"/>
              <a:gd name="connsiteY26" fmla="*/ 183515 h 782955"/>
              <a:gd name="connisteX27" fmla="*/ 720725 w 935649"/>
              <a:gd name="connsiteY27" fmla="*/ 116205 h 782955"/>
              <a:gd name="connisteX28" fmla="*/ 653415 w 935649"/>
              <a:gd name="connsiteY28" fmla="*/ 86995 h 782955"/>
              <a:gd name="connisteX29" fmla="*/ 585470 w 935649"/>
              <a:gd name="connsiteY29" fmla="*/ 67310 h 7829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Lst>
            <a:rect l="l" t="t" r="r" b="b"/>
            <a:pathLst>
              <a:path w="935650" h="782955">
                <a:moveTo>
                  <a:pt x="150495" y="0"/>
                </a:moveTo>
                <a:cubicBezTo>
                  <a:pt x="145415" y="12065"/>
                  <a:pt x="132715" y="38100"/>
                  <a:pt x="121285" y="67310"/>
                </a:cubicBezTo>
                <a:cubicBezTo>
                  <a:pt x="109855" y="96520"/>
                  <a:pt x="103505" y="113665"/>
                  <a:pt x="92075" y="144780"/>
                </a:cubicBezTo>
                <a:cubicBezTo>
                  <a:pt x="80645" y="175895"/>
                  <a:pt x="74930" y="193040"/>
                  <a:pt x="63500" y="222250"/>
                </a:cubicBezTo>
                <a:cubicBezTo>
                  <a:pt x="52070" y="251460"/>
                  <a:pt x="41910" y="262890"/>
                  <a:pt x="34290" y="290195"/>
                </a:cubicBezTo>
                <a:cubicBezTo>
                  <a:pt x="26670" y="317500"/>
                  <a:pt x="30480" y="328295"/>
                  <a:pt x="24765" y="357505"/>
                </a:cubicBezTo>
                <a:cubicBezTo>
                  <a:pt x="19050" y="386715"/>
                  <a:pt x="8890" y="403860"/>
                  <a:pt x="5080" y="434975"/>
                </a:cubicBezTo>
                <a:cubicBezTo>
                  <a:pt x="1270" y="466090"/>
                  <a:pt x="5080" y="483235"/>
                  <a:pt x="5080" y="512445"/>
                </a:cubicBezTo>
                <a:cubicBezTo>
                  <a:pt x="5080" y="541655"/>
                  <a:pt x="-6350" y="552450"/>
                  <a:pt x="5080" y="579755"/>
                </a:cubicBezTo>
                <a:cubicBezTo>
                  <a:pt x="16510" y="607060"/>
                  <a:pt x="36195" y="622300"/>
                  <a:pt x="63500" y="647700"/>
                </a:cubicBezTo>
                <a:cubicBezTo>
                  <a:pt x="90805" y="673100"/>
                  <a:pt x="107950" y="686435"/>
                  <a:pt x="140970" y="705485"/>
                </a:cubicBezTo>
                <a:cubicBezTo>
                  <a:pt x="173990" y="724535"/>
                  <a:pt x="196850" y="732790"/>
                  <a:pt x="227965" y="744220"/>
                </a:cubicBezTo>
                <a:cubicBezTo>
                  <a:pt x="259080" y="755650"/>
                  <a:pt x="267970" y="758190"/>
                  <a:pt x="295275" y="763905"/>
                </a:cubicBezTo>
                <a:cubicBezTo>
                  <a:pt x="322580" y="769620"/>
                  <a:pt x="334010" y="769620"/>
                  <a:pt x="363220" y="773430"/>
                </a:cubicBezTo>
                <a:cubicBezTo>
                  <a:pt x="392430" y="777240"/>
                  <a:pt x="411480" y="782955"/>
                  <a:pt x="440690" y="782955"/>
                </a:cubicBezTo>
                <a:cubicBezTo>
                  <a:pt x="469900" y="782955"/>
                  <a:pt x="478790" y="781050"/>
                  <a:pt x="508000" y="773430"/>
                </a:cubicBezTo>
                <a:cubicBezTo>
                  <a:pt x="537210" y="765810"/>
                  <a:pt x="556260" y="755650"/>
                  <a:pt x="585470" y="744220"/>
                </a:cubicBezTo>
                <a:cubicBezTo>
                  <a:pt x="614680" y="732790"/>
                  <a:pt x="626110" y="730885"/>
                  <a:pt x="653415" y="715645"/>
                </a:cubicBezTo>
                <a:cubicBezTo>
                  <a:pt x="680720" y="700405"/>
                  <a:pt x="693420" y="686435"/>
                  <a:pt x="720725" y="666750"/>
                </a:cubicBezTo>
                <a:cubicBezTo>
                  <a:pt x="748030" y="647065"/>
                  <a:pt x="761365" y="639445"/>
                  <a:pt x="788670" y="618490"/>
                </a:cubicBezTo>
                <a:cubicBezTo>
                  <a:pt x="815975" y="597535"/>
                  <a:pt x="828675" y="583565"/>
                  <a:pt x="855980" y="560705"/>
                </a:cubicBezTo>
                <a:cubicBezTo>
                  <a:pt x="883285" y="537845"/>
                  <a:pt x="908685" y="528320"/>
                  <a:pt x="923925" y="502920"/>
                </a:cubicBezTo>
                <a:cubicBezTo>
                  <a:pt x="939165" y="477520"/>
                  <a:pt x="931545" y="462280"/>
                  <a:pt x="933450" y="434975"/>
                </a:cubicBezTo>
                <a:cubicBezTo>
                  <a:pt x="935355" y="407670"/>
                  <a:pt x="937260" y="394335"/>
                  <a:pt x="933450" y="367030"/>
                </a:cubicBezTo>
                <a:cubicBezTo>
                  <a:pt x="929640" y="339725"/>
                  <a:pt x="931545" y="322580"/>
                  <a:pt x="914400" y="299720"/>
                </a:cubicBezTo>
                <a:cubicBezTo>
                  <a:pt x="897255" y="276860"/>
                  <a:pt x="871855" y="274955"/>
                  <a:pt x="846455" y="251460"/>
                </a:cubicBezTo>
                <a:cubicBezTo>
                  <a:pt x="821055" y="227965"/>
                  <a:pt x="814070" y="210820"/>
                  <a:pt x="788670" y="183515"/>
                </a:cubicBezTo>
                <a:cubicBezTo>
                  <a:pt x="763270" y="156210"/>
                  <a:pt x="748030" y="135255"/>
                  <a:pt x="720725" y="116205"/>
                </a:cubicBezTo>
                <a:cubicBezTo>
                  <a:pt x="693420" y="97155"/>
                  <a:pt x="680720" y="96520"/>
                  <a:pt x="653415" y="86995"/>
                </a:cubicBezTo>
                <a:cubicBezTo>
                  <a:pt x="626110" y="77470"/>
                  <a:pt x="597535" y="70485"/>
                  <a:pt x="585470" y="67310"/>
                </a:cubicBezTo>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任意多边形 58"/>
          <p:cNvSpPr/>
          <p:nvPr/>
        </p:nvSpPr>
        <p:spPr>
          <a:xfrm>
            <a:off x="7492365" y="5713095"/>
            <a:ext cx="193675" cy="202565"/>
          </a:xfrm>
          <a:custGeom>
            <a:avLst/>
            <a:gdLst>
              <a:gd name="connisteX0" fmla="*/ 0 w 193675"/>
              <a:gd name="connsiteY0" fmla="*/ 202839 h 202839"/>
              <a:gd name="connisteX1" fmla="*/ 19685 w 193675"/>
              <a:gd name="connsiteY1" fmla="*/ 135529 h 202839"/>
              <a:gd name="connisteX2" fmla="*/ 48260 w 193675"/>
              <a:gd name="connsiteY2" fmla="*/ 67584 h 202839"/>
              <a:gd name="connisteX3" fmla="*/ 58420 w 193675"/>
              <a:gd name="connsiteY3" fmla="*/ 274 h 202839"/>
              <a:gd name="connisteX4" fmla="*/ 125730 w 193675"/>
              <a:gd name="connsiteY4" fmla="*/ 48534 h 202839"/>
              <a:gd name="connisteX5" fmla="*/ 193675 w 193675"/>
              <a:gd name="connsiteY5" fmla="*/ 77109 h 2028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93675" h="202840">
                <a:moveTo>
                  <a:pt x="0" y="202840"/>
                </a:moveTo>
                <a:cubicBezTo>
                  <a:pt x="3175" y="190775"/>
                  <a:pt x="10160" y="162835"/>
                  <a:pt x="19685" y="135530"/>
                </a:cubicBezTo>
                <a:cubicBezTo>
                  <a:pt x="29210" y="108225"/>
                  <a:pt x="40640" y="94890"/>
                  <a:pt x="48260" y="67585"/>
                </a:cubicBezTo>
                <a:cubicBezTo>
                  <a:pt x="55880" y="40280"/>
                  <a:pt x="43180" y="4085"/>
                  <a:pt x="58420" y="275"/>
                </a:cubicBezTo>
                <a:cubicBezTo>
                  <a:pt x="73660" y="-3535"/>
                  <a:pt x="98425" y="33295"/>
                  <a:pt x="125730" y="48535"/>
                </a:cubicBezTo>
                <a:cubicBezTo>
                  <a:pt x="153035" y="63775"/>
                  <a:pt x="181610" y="72665"/>
                  <a:pt x="193675" y="77110"/>
                </a:cubicBezTo>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文本框 59"/>
          <p:cNvSpPr txBox="1"/>
          <p:nvPr/>
        </p:nvSpPr>
        <p:spPr>
          <a:xfrm>
            <a:off x="6742430" y="6591300"/>
            <a:ext cx="2019935" cy="368300"/>
          </a:xfrm>
          <a:prstGeom prst="rect">
            <a:avLst/>
          </a:prstGeom>
          <a:noFill/>
        </p:spPr>
        <p:txBody>
          <a:bodyPr wrap="square" rtlCol="0">
            <a:spAutoFit/>
          </a:bodyPr>
          <a:p>
            <a:r>
              <a:rPr lang="en-US" altLang="zh-CN" b="1">
                <a:solidFill>
                  <a:schemeClr val="bg1"/>
                </a:solidFill>
              </a:rPr>
              <a:t>12</a:t>
            </a:r>
            <a:r>
              <a:rPr lang="zh-CN" altLang="en-US" b="1">
                <a:solidFill>
                  <a:schemeClr val="bg1"/>
                </a:solidFill>
              </a:rPr>
              <a:t>、打包</a:t>
            </a:r>
            <a:endParaRPr lang="zh-CN" altLang="en-US" b="1">
              <a:solidFill>
                <a:schemeClr val="bg1"/>
              </a:solidFill>
            </a:endParaRPr>
          </a:p>
        </p:txBody>
      </p:sp>
      <p:sp>
        <p:nvSpPr>
          <p:cNvPr id="61" name="任意多边形 60"/>
          <p:cNvSpPr/>
          <p:nvPr/>
        </p:nvSpPr>
        <p:spPr>
          <a:xfrm>
            <a:off x="6941185" y="5713095"/>
            <a:ext cx="935355" cy="782955"/>
          </a:xfrm>
          <a:custGeom>
            <a:avLst/>
            <a:gdLst>
              <a:gd name="connisteX0" fmla="*/ 150495 w 935649"/>
              <a:gd name="connsiteY0" fmla="*/ 0 h 782955"/>
              <a:gd name="connisteX1" fmla="*/ 121285 w 935649"/>
              <a:gd name="connsiteY1" fmla="*/ 67310 h 782955"/>
              <a:gd name="connisteX2" fmla="*/ 92075 w 935649"/>
              <a:gd name="connsiteY2" fmla="*/ 144780 h 782955"/>
              <a:gd name="connisteX3" fmla="*/ 63500 w 935649"/>
              <a:gd name="connsiteY3" fmla="*/ 222250 h 782955"/>
              <a:gd name="connisteX4" fmla="*/ 34290 w 935649"/>
              <a:gd name="connsiteY4" fmla="*/ 290195 h 782955"/>
              <a:gd name="connisteX5" fmla="*/ 24765 w 935649"/>
              <a:gd name="connsiteY5" fmla="*/ 357505 h 782955"/>
              <a:gd name="connisteX6" fmla="*/ 5080 w 935649"/>
              <a:gd name="connsiteY6" fmla="*/ 434975 h 782955"/>
              <a:gd name="connisteX7" fmla="*/ 5080 w 935649"/>
              <a:gd name="connsiteY7" fmla="*/ 512445 h 782955"/>
              <a:gd name="connisteX8" fmla="*/ 5080 w 935649"/>
              <a:gd name="connsiteY8" fmla="*/ 579755 h 782955"/>
              <a:gd name="connisteX9" fmla="*/ 63500 w 935649"/>
              <a:gd name="connsiteY9" fmla="*/ 647700 h 782955"/>
              <a:gd name="connisteX10" fmla="*/ 140970 w 935649"/>
              <a:gd name="connsiteY10" fmla="*/ 705485 h 782955"/>
              <a:gd name="connisteX11" fmla="*/ 227965 w 935649"/>
              <a:gd name="connsiteY11" fmla="*/ 744220 h 782955"/>
              <a:gd name="connisteX12" fmla="*/ 295275 w 935649"/>
              <a:gd name="connsiteY12" fmla="*/ 763905 h 782955"/>
              <a:gd name="connisteX13" fmla="*/ 363220 w 935649"/>
              <a:gd name="connsiteY13" fmla="*/ 773430 h 782955"/>
              <a:gd name="connisteX14" fmla="*/ 440690 w 935649"/>
              <a:gd name="connsiteY14" fmla="*/ 782955 h 782955"/>
              <a:gd name="connisteX15" fmla="*/ 508000 w 935649"/>
              <a:gd name="connsiteY15" fmla="*/ 773430 h 782955"/>
              <a:gd name="connisteX16" fmla="*/ 585470 w 935649"/>
              <a:gd name="connsiteY16" fmla="*/ 744220 h 782955"/>
              <a:gd name="connisteX17" fmla="*/ 653415 w 935649"/>
              <a:gd name="connsiteY17" fmla="*/ 715645 h 782955"/>
              <a:gd name="connisteX18" fmla="*/ 720725 w 935649"/>
              <a:gd name="connsiteY18" fmla="*/ 666750 h 782955"/>
              <a:gd name="connisteX19" fmla="*/ 788670 w 935649"/>
              <a:gd name="connsiteY19" fmla="*/ 618490 h 782955"/>
              <a:gd name="connisteX20" fmla="*/ 855980 w 935649"/>
              <a:gd name="connsiteY20" fmla="*/ 560705 h 782955"/>
              <a:gd name="connisteX21" fmla="*/ 923925 w 935649"/>
              <a:gd name="connsiteY21" fmla="*/ 502920 h 782955"/>
              <a:gd name="connisteX22" fmla="*/ 933450 w 935649"/>
              <a:gd name="connsiteY22" fmla="*/ 434975 h 782955"/>
              <a:gd name="connisteX23" fmla="*/ 933450 w 935649"/>
              <a:gd name="connsiteY23" fmla="*/ 367030 h 782955"/>
              <a:gd name="connisteX24" fmla="*/ 914400 w 935649"/>
              <a:gd name="connsiteY24" fmla="*/ 299720 h 782955"/>
              <a:gd name="connisteX25" fmla="*/ 846455 w 935649"/>
              <a:gd name="connsiteY25" fmla="*/ 251460 h 782955"/>
              <a:gd name="connisteX26" fmla="*/ 788670 w 935649"/>
              <a:gd name="connsiteY26" fmla="*/ 183515 h 782955"/>
              <a:gd name="connisteX27" fmla="*/ 720725 w 935649"/>
              <a:gd name="connsiteY27" fmla="*/ 116205 h 782955"/>
              <a:gd name="connisteX28" fmla="*/ 653415 w 935649"/>
              <a:gd name="connsiteY28" fmla="*/ 86995 h 782955"/>
              <a:gd name="connisteX29" fmla="*/ 585470 w 935649"/>
              <a:gd name="connsiteY29" fmla="*/ 67310 h 7829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Lst>
            <a:rect l="l" t="t" r="r" b="b"/>
            <a:pathLst>
              <a:path w="935650" h="782955">
                <a:moveTo>
                  <a:pt x="150495" y="0"/>
                </a:moveTo>
                <a:cubicBezTo>
                  <a:pt x="145415" y="12065"/>
                  <a:pt x="132715" y="38100"/>
                  <a:pt x="121285" y="67310"/>
                </a:cubicBezTo>
                <a:cubicBezTo>
                  <a:pt x="109855" y="96520"/>
                  <a:pt x="103505" y="113665"/>
                  <a:pt x="92075" y="144780"/>
                </a:cubicBezTo>
                <a:cubicBezTo>
                  <a:pt x="80645" y="175895"/>
                  <a:pt x="74930" y="193040"/>
                  <a:pt x="63500" y="222250"/>
                </a:cubicBezTo>
                <a:cubicBezTo>
                  <a:pt x="52070" y="251460"/>
                  <a:pt x="41910" y="262890"/>
                  <a:pt x="34290" y="290195"/>
                </a:cubicBezTo>
                <a:cubicBezTo>
                  <a:pt x="26670" y="317500"/>
                  <a:pt x="30480" y="328295"/>
                  <a:pt x="24765" y="357505"/>
                </a:cubicBezTo>
                <a:cubicBezTo>
                  <a:pt x="19050" y="386715"/>
                  <a:pt x="8890" y="403860"/>
                  <a:pt x="5080" y="434975"/>
                </a:cubicBezTo>
                <a:cubicBezTo>
                  <a:pt x="1270" y="466090"/>
                  <a:pt x="5080" y="483235"/>
                  <a:pt x="5080" y="512445"/>
                </a:cubicBezTo>
                <a:cubicBezTo>
                  <a:pt x="5080" y="541655"/>
                  <a:pt x="-6350" y="552450"/>
                  <a:pt x="5080" y="579755"/>
                </a:cubicBezTo>
                <a:cubicBezTo>
                  <a:pt x="16510" y="607060"/>
                  <a:pt x="36195" y="622300"/>
                  <a:pt x="63500" y="647700"/>
                </a:cubicBezTo>
                <a:cubicBezTo>
                  <a:pt x="90805" y="673100"/>
                  <a:pt x="107950" y="686435"/>
                  <a:pt x="140970" y="705485"/>
                </a:cubicBezTo>
                <a:cubicBezTo>
                  <a:pt x="173990" y="724535"/>
                  <a:pt x="196850" y="732790"/>
                  <a:pt x="227965" y="744220"/>
                </a:cubicBezTo>
                <a:cubicBezTo>
                  <a:pt x="259080" y="755650"/>
                  <a:pt x="267970" y="758190"/>
                  <a:pt x="295275" y="763905"/>
                </a:cubicBezTo>
                <a:cubicBezTo>
                  <a:pt x="322580" y="769620"/>
                  <a:pt x="334010" y="769620"/>
                  <a:pt x="363220" y="773430"/>
                </a:cubicBezTo>
                <a:cubicBezTo>
                  <a:pt x="392430" y="777240"/>
                  <a:pt x="411480" y="782955"/>
                  <a:pt x="440690" y="782955"/>
                </a:cubicBezTo>
                <a:cubicBezTo>
                  <a:pt x="469900" y="782955"/>
                  <a:pt x="478790" y="781050"/>
                  <a:pt x="508000" y="773430"/>
                </a:cubicBezTo>
                <a:cubicBezTo>
                  <a:pt x="537210" y="765810"/>
                  <a:pt x="556260" y="755650"/>
                  <a:pt x="585470" y="744220"/>
                </a:cubicBezTo>
                <a:cubicBezTo>
                  <a:pt x="614680" y="732790"/>
                  <a:pt x="626110" y="730885"/>
                  <a:pt x="653415" y="715645"/>
                </a:cubicBezTo>
                <a:cubicBezTo>
                  <a:pt x="680720" y="700405"/>
                  <a:pt x="693420" y="686435"/>
                  <a:pt x="720725" y="666750"/>
                </a:cubicBezTo>
                <a:cubicBezTo>
                  <a:pt x="748030" y="647065"/>
                  <a:pt x="761365" y="639445"/>
                  <a:pt x="788670" y="618490"/>
                </a:cubicBezTo>
                <a:cubicBezTo>
                  <a:pt x="815975" y="597535"/>
                  <a:pt x="828675" y="583565"/>
                  <a:pt x="855980" y="560705"/>
                </a:cubicBezTo>
                <a:cubicBezTo>
                  <a:pt x="883285" y="537845"/>
                  <a:pt x="908685" y="528320"/>
                  <a:pt x="923925" y="502920"/>
                </a:cubicBezTo>
                <a:cubicBezTo>
                  <a:pt x="939165" y="477520"/>
                  <a:pt x="931545" y="462280"/>
                  <a:pt x="933450" y="434975"/>
                </a:cubicBezTo>
                <a:cubicBezTo>
                  <a:pt x="935355" y="407670"/>
                  <a:pt x="937260" y="394335"/>
                  <a:pt x="933450" y="367030"/>
                </a:cubicBezTo>
                <a:cubicBezTo>
                  <a:pt x="929640" y="339725"/>
                  <a:pt x="931545" y="322580"/>
                  <a:pt x="914400" y="299720"/>
                </a:cubicBezTo>
                <a:cubicBezTo>
                  <a:pt x="897255" y="276860"/>
                  <a:pt x="871855" y="274955"/>
                  <a:pt x="846455" y="251460"/>
                </a:cubicBezTo>
                <a:cubicBezTo>
                  <a:pt x="821055" y="227965"/>
                  <a:pt x="814070" y="210820"/>
                  <a:pt x="788670" y="183515"/>
                </a:cubicBezTo>
                <a:cubicBezTo>
                  <a:pt x="763270" y="156210"/>
                  <a:pt x="748030" y="135255"/>
                  <a:pt x="720725" y="116205"/>
                </a:cubicBezTo>
                <a:cubicBezTo>
                  <a:pt x="693420" y="97155"/>
                  <a:pt x="680720" y="96520"/>
                  <a:pt x="653415" y="86995"/>
                </a:cubicBezTo>
                <a:cubicBezTo>
                  <a:pt x="626110" y="77470"/>
                  <a:pt x="597535" y="70485"/>
                  <a:pt x="585470" y="67310"/>
                </a:cubicBezTo>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任意多边形 61"/>
          <p:cNvSpPr/>
          <p:nvPr/>
        </p:nvSpPr>
        <p:spPr>
          <a:xfrm>
            <a:off x="3886835" y="4960620"/>
            <a:ext cx="193675" cy="202565"/>
          </a:xfrm>
          <a:custGeom>
            <a:avLst/>
            <a:gdLst>
              <a:gd name="connisteX0" fmla="*/ 0 w 193675"/>
              <a:gd name="connsiteY0" fmla="*/ 202839 h 202839"/>
              <a:gd name="connisteX1" fmla="*/ 19685 w 193675"/>
              <a:gd name="connsiteY1" fmla="*/ 135529 h 202839"/>
              <a:gd name="connisteX2" fmla="*/ 48260 w 193675"/>
              <a:gd name="connsiteY2" fmla="*/ 67584 h 202839"/>
              <a:gd name="connisteX3" fmla="*/ 58420 w 193675"/>
              <a:gd name="connsiteY3" fmla="*/ 274 h 202839"/>
              <a:gd name="connisteX4" fmla="*/ 125730 w 193675"/>
              <a:gd name="connsiteY4" fmla="*/ 48534 h 202839"/>
              <a:gd name="connisteX5" fmla="*/ 193675 w 193675"/>
              <a:gd name="connsiteY5" fmla="*/ 77109 h 2028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93675" h="202840">
                <a:moveTo>
                  <a:pt x="0" y="202840"/>
                </a:moveTo>
                <a:cubicBezTo>
                  <a:pt x="3175" y="190775"/>
                  <a:pt x="10160" y="162835"/>
                  <a:pt x="19685" y="135530"/>
                </a:cubicBezTo>
                <a:cubicBezTo>
                  <a:pt x="29210" y="108225"/>
                  <a:pt x="40640" y="94890"/>
                  <a:pt x="48260" y="67585"/>
                </a:cubicBezTo>
                <a:cubicBezTo>
                  <a:pt x="55880" y="40280"/>
                  <a:pt x="43180" y="4085"/>
                  <a:pt x="58420" y="275"/>
                </a:cubicBezTo>
                <a:cubicBezTo>
                  <a:pt x="73660" y="-3535"/>
                  <a:pt x="98425" y="33295"/>
                  <a:pt x="125730" y="48535"/>
                </a:cubicBezTo>
                <a:cubicBezTo>
                  <a:pt x="153035" y="63775"/>
                  <a:pt x="181610" y="72665"/>
                  <a:pt x="193675" y="77110"/>
                </a:cubicBezTo>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文本框 62"/>
          <p:cNvSpPr txBox="1"/>
          <p:nvPr/>
        </p:nvSpPr>
        <p:spPr>
          <a:xfrm>
            <a:off x="2710180" y="5819140"/>
            <a:ext cx="2019935" cy="368300"/>
          </a:xfrm>
          <a:prstGeom prst="rect">
            <a:avLst/>
          </a:prstGeom>
          <a:noFill/>
        </p:spPr>
        <p:txBody>
          <a:bodyPr wrap="square" rtlCol="0">
            <a:spAutoFit/>
          </a:bodyPr>
          <a:p>
            <a:pPr algn="ctr"/>
            <a:r>
              <a:rPr lang="en-US" altLang="zh-CN" b="1">
                <a:solidFill>
                  <a:schemeClr val="bg1"/>
                </a:solidFill>
              </a:rPr>
              <a:t>14</a:t>
            </a:r>
            <a:r>
              <a:rPr lang="zh-CN" altLang="en-US" b="1">
                <a:solidFill>
                  <a:schemeClr val="bg1"/>
                </a:solidFill>
              </a:rPr>
              <a:t>、解析</a:t>
            </a:r>
            <a:endParaRPr lang="zh-CN" altLang="en-US" b="1">
              <a:solidFill>
                <a:schemeClr val="bg1"/>
              </a:solidFill>
            </a:endParaRPr>
          </a:p>
        </p:txBody>
      </p:sp>
      <p:sp>
        <p:nvSpPr>
          <p:cNvPr id="64" name="任意多边形 63"/>
          <p:cNvSpPr/>
          <p:nvPr/>
        </p:nvSpPr>
        <p:spPr>
          <a:xfrm>
            <a:off x="3335655" y="4960620"/>
            <a:ext cx="935355" cy="782955"/>
          </a:xfrm>
          <a:custGeom>
            <a:avLst/>
            <a:gdLst>
              <a:gd name="connisteX0" fmla="*/ 150495 w 935649"/>
              <a:gd name="connsiteY0" fmla="*/ 0 h 782955"/>
              <a:gd name="connisteX1" fmla="*/ 121285 w 935649"/>
              <a:gd name="connsiteY1" fmla="*/ 67310 h 782955"/>
              <a:gd name="connisteX2" fmla="*/ 92075 w 935649"/>
              <a:gd name="connsiteY2" fmla="*/ 144780 h 782955"/>
              <a:gd name="connisteX3" fmla="*/ 63500 w 935649"/>
              <a:gd name="connsiteY3" fmla="*/ 222250 h 782955"/>
              <a:gd name="connisteX4" fmla="*/ 34290 w 935649"/>
              <a:gd name="connsiteY4" fmla="*/ 290195 h 782955"/>
              <a:gd name="connisteX5" fmla="*/ 24765 w 935649"/>
              <a:gd name="connsiteY5" fmla="*/ 357505 h 782955"/>
              <a:gd name="connisteX6" fmla="*/ 5080 w 935649"/>
              <a:gd name="connsiteY6" fmla="*/ 434975 h 782955"/>
              <a:gd name="connisteX7" fmla="*/ 5080 w 935649"/>
              <a:gd name="connsiteY7" fmla="*/ 512445 h 782955"/>
              <a:gd name="connisteX8" fmla="*/ 5080 w 935649"/>
              <a:gd name="connsiteY8" fmla="*/ 579755 h 782955"/>
              <a:gd name="connisteX9" fmla="*/ 63500 w 935649"/>
              <a:gd name="connsiteY9" fmla="*/ 647700 h 782955"/>
              <a:gd name="connisteX10" fmla="*/ 140970 w 935649"/>
              <a:gd name="connsiteY10" fmla="*/ 705485 h 782955"/>
              <a:gd name="connisteX11" fmla="*/ 227965 w 935649"/>
              <a:gd name="connsiteY11" fmla="*/ 744220 h 782955"/>
              <a:gd name="connisteX12" fmla="*/ 295275 w 935649"/>
              <a:gd name="connsiteY12" fmla="*/ 763905 h 782955"/>
              <a:gd name="connisteX13" fmla="*/ 363220 w 935649"/>
              <a:gd name="connsiteY13" fmla="*/ 773430 h 782955"/>
              <a:gd name="connisteX14" fmla="*/ 440690 w 935649"/>
              <a:gd name="connsiteY14" fmla="*/ 782955 h 782955"/>
              <a:gd name="connisteX15" fmla="*/ 508000 w 935649"/>
              <a:gd name="connsiteY15" fmla="*/ 773430 h 782955"/>
              <a:gd name="connisteX16" fmla="*/ 585470 w 935649"/>
              <a:gd name="connsiteY16" fmla="*/ 744220 h 782955"/>
              <a:gd name="connisteX17" fmla="*/ 653415 w 935649"/>
              <a:gd name="connsiteY17" fmla="*/ 715645 h 782955"/>
              <a:gd name="connisteX18" fmla="*/ 720725 w 935649"/>
              <a:gd name="connsiteY18" fmla="*/ 666750 h 782955"/>
              <a:gd name="connisteX19" fmla="*/ 788670 w 935649"/>
              <a:gd name="connsiteY19" fmla="*/ 618490 h 782955"/>
              <a:gd name="connisteX20" fmla="*/ 855980 w 935649"/>
              <a:gd name="connsiteY20" fmla="*/ 560705 h 782955"/>
              <a:gd name="connisteX21" fmla="*/ 923925 w 935649"/>
              <a:gd name="connsiteY21" fmla="*/ 502920 h 782955"/>
              <a:gd name="connisteX22" fmla="*/ 933450 w 935649"/>
              <a:gd name="connsiteY22" fmla="*/ 434975 h 782955"/>
              <a:gd name="connisteX23" fmla="*/ 933450 w 935649"/>
              <a:gd name="connsiteY23" fmla="*/ 367030 h 782955"/>
              <a:gd name="connisteX24" fmla="*/ 914400 w 935649"/>
              <a:gd name="connsiteY24" fmla="*/ 299720 h 782955"/>
              <a:gd name="connisteX25" fmla="*/ 846455 w 935649"/>
              <a:gd name="connsiteY25" fmla="*/ 251460 h 782955"/>
              <a:gd name="connisteX26" fmla="*/ 788670 w 935649"/>
              <a:gd name="connsiteY26" fmla="*/ 183515 h 782955"/>
              <a:gd name="connisteX27" fmla="*/ 720725 w 935649"/>
              <a:gd name="connsiteY27" fmla="*/ 116205 h 782955"/>
              <a:gd name="connisteX28" fmla="*/ 653415 w 935649"/>
              <a:gd name="connsiteY28" fmla="*/ 86995 h 782955"/>
              <a:gd name="connisteX29" fmla="*/ 585470 w 935649"/>
              <a:gd name="connsiteY29" fmla="*/ 67310 h 7829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Lst>
            <a:rect l="l" t="t" r="r" b="b"/>
            <a:pathLst>
              <a:path w="935650" h="782955">
                <a:moveTo>
                  <a:pt x="150495" y="0"/>
                </a:moveTo>
                <a:cubicBezTo>
                  <a:pt x="145415" y="12065"/>
                  <a:pt x="132715" y="38100"/>
                  <a:pt x="121285" y="67310"/>
                </a:cubicBezTo>
                <a:cubicBezTo>
                  <a:pt x="109855" y="96520"/>
                  <a:pt x="103505" y="113665"/>
                  <a:pt x="92075" y="144780"/>
                </a:cubicBezTo>
                <a:cubicBezTo>
                  <a:pt x="80645" y="175895"/>
                  <a:pt x="74930" y="193040"/>
                  <a:pt x="63500" y="222250"/>
                </a:cubicBezTo>
                <a:cubicBezTo>
                  <a:pt x="52070" y="251460"/>
                  <a:pt x="41910" y="262890"/>
                  <a:pt x="34290" y="290195"/>
                </a:cubicBezTo>
                <a:cubicBezTo>
                  <a:pt x="26670" y="317500"/>
                  <a:pt x="30480" y="328295"/>
                  <a:pt x="24765" y="357505"/>
                </a:cubicBezTo>
                <a:cubicBezTo>
                  <a:pt x="19050" y="386715"/>
                  <a:pt x="8890" y="403860"/>
                  <a:pt x="5080" y="434975"/>
                </a:cubicBezTo>
                <a:cubicBezTo>
                  <a:pt x="1270" y="466090"/>
                  <a:pt x="5080" y="483235"/>
                  <a:pt x="5080" y="512445"/>
                </a:cubicBezTo>
                <a:cubicBezTo>
                  <a:pt x="5080" y="541655"/>
                  <a:pt x="-6350" y="552450"/>
                  <a:pt x="5080" y="579755"/>
                </a:cubicBezTo>
                <a:cubicBezTo>
                  <a:pt x="16510" y="607060"/>
                  <a:pt x="36195" y="622300"/>
                  <a:pt x="63500" y="647700"/>
                </a:cubicBezTo>
                <a:cubicBezTo>
                  <a:pt x="90805" y="673100"/>
                  <a:pt x="107950" y="686435"/>
                  <a:pt x="140970" y="705485"/>
                </a:cubicBezTo>
                <a:cubicBezTo>
                  <a:pt x="173990" y="724535"/>
                  <a:pt x="196850" y="732790"/>
                  <a:pt x="227965" y="744220"/>
                </a:cubicBezTo>
                <a:cubicBezTo>
                  <a:pt x="259080" y="755650"/>
                  <a:pt x="267970" y="758190"/>
                  <a:pt x="295275" y="763905"/>
                </a:cubicBezTo>
                <a:cubicBezTo>
                  <a:pt x="322580" y="769620"/>
                  <a:pt x="334010" y="769620"/>
                  <a:pt x="363220" y="773430"/>
                </a:cubicBezTo>
                <a:cubicBezTo>
                  <a:pt x="392430" y="777240"/>
                  <a:pt x="411480" y="782955"/>
                  <a:pt x="440690" y="782955"/>
                </a:cubicBezTo>
                <a:cubicBezTo>
                  <a:pt x="469900" y="782955"/>
                  <a:pt x="478790" y="781050"/>
                  <a:pt x="508000" y="773430"/>
                </a:cubicBezTo>
                <a:cubicBezTo>
                  <a:pt x="537210" y="765810"/>
                  <a:pt x="556260" y="755650"/>
                  <a:pt x="585470" y="744220"/>
                </a:cubicBezTo>
                <a:cubicBezTo>
                  <a:pt x="614680" y="732790"/>
                  <a:pt x="626110" y="730885"/>
                  <a:pt x="653415" y="715645"/>
                </a:cubicBezTo>
                <a:cubicBezTo>
                  <a:pt x="680720" y="700405"/>
                  <a:pt x="693420" y="686435"/>
                  <a:pt x="720725" y="666750"/>
                </a:cubicBezTo>
                <a:cubicBezTo>
                  <a:pt x="748030" y="647065"/>
                  <a:pt x="761365" y="639445"/>
                  <a:pt x="788670" y="618490"/>
                </a:cubicBezTo>
                <a:cubicBezTo>
                  <a:pt x="815975" y="597535"/>
                  <a:pt x="828675" y="583565"/>
                  <a:pt x="855980" y="560705"/>
                </a:cubicBezTo>
                <a:cubicBezTo>
                  <a:pt x="883285" y="537845"/>
                  <a:pt x="908685" y="528320"/>
                  <a:pt x="923925" y="502920"/>
                </a:cubicBezTo>
                <a:cubicBezTo>
                  <a:pt x="939165" y="477520"/>
                  <a:pt x="931545" y="462280"/>
                  <a:pt x="933450" y="434975"/>
                </a:cubicBezTo>
                <a:cubicBezTo>
                  <a:pt x="935355" y="407670"/>
                  <a:pt x="937260" y="394335"/>
                  <a:pt x="933450" y="367030"/>
                </a:cubicBezTo>
                <a:cubicBezTo>
                  <a:pt x="929640" y="339725"/>
                  <a:pt x="931545" y="322580"/>
                  <a:pt x="914400" y="299720"/>
                </a:cubicBezTo>
                <a:cubicBezTo>
                  <a:pt x="897255" y="276860"/>
                  <a:pt x="871855" y="274955"/>
                  <a:pt x="846455" y="251460"/>
                </a:cubicBezTo>
                <a:cubicBezTo>
                  <a:pt x="821055" y="227965"/>
                  <a:pt x="814070" y="210820"/>
                  <a:pt x="788670" y="183515"/>
                </a:cubicBezTo>
                <a:cubicBezTo>
                  <a:pt x="763270" y="156210"/>
                  <a:pt x="748030" y="135255"/>
                  <a:pt x="720725" y="116205"/>
                </a:cubicBezTo>
                <a:cubicBezTo>
                  <a:pt x="693420" y="97155"/>
                  <a:pt x="680720" y="96520"/>
                  <a:pt x="653415" y="86995"/>
                </a:cubicBezTo>
                <a:cubicBezTo>
                  <a:pt x="626110" y="77470"/>
                  <a:pt x="597535" y="70485"/>
                  <a:pt x="585470" y="67310"/>
                </a:cubicBezTo>
              </a:path>
            </a:pathLst>
          </a:cu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圆角矩形 64"/>
          <p:cNvSpPr/>
          <p:nvPr/>
        </p:nvSpPr>
        <p:spPr>
          <a:xfrm>
            <a:off x="1518285" y="2663825"/>
            <a:ext cx="1189355" cy="13735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页面</a:t>
            </a:r>
            <a:endParaRPr lang="zh-CN" altLang="en-US"/>
          </a:p>
        </p:txBody>
      </p:sp>
      <p:cxnSp>
        <p:nvCxnSpPr>
          <p:cNvPr id="66" name="直接箭头连接符 65"/>
          <p:cNvCxnSpPr>
            <a:stCxn id="7" idx="1"/>
            <a:endCxn id="65" idx="3"/>
          </p:cNvCxnSpPr>
          <p:nvPr/>
        </p:nvCxnSpPr>
        <p:spPr>
          <a:xfrm flipH="1" flipV="1">
            <a:off x="2707640" y="3350895"/>
            <a:ext cx="753745" cy="78105"/>
          </a:xfrm>
          <a:prstGeom prst="straightConnector1">
            <a:avLst/>
          </a:prstGeom>
          <a:ln w="28575" cmpd="dbl">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2780030" y="2982595"/>
            <a:ext cx="608330" cy="368300"/>
          </a:xfrm>
          <a:prstGeom prst="rect">
            <a:avLst/>
          </a:prstGeom>
          <a:noFill/>
        </p:spPr>
        <p:txBody>
          <a:bodyPr wrap="square" rtlCol="0">
            <a:spAutoFit/>
          </a:bodyPr>
          <a:p>
            <a:r>
              <a:rPr lang="en-US" b="1">
                <a:solidFill>
                  <a:schemeClr val="bg1"/>
                </a:solidFill>
              </a:rPr>
              <a:t>15</a:t>
            </a:r>
            <a:endParaRPr lang="en-US" b="1">
              <a:solidFill>
                <a:schemeClr val="bg1"/>
              </a:solidFill>
            </a:endParaRPr>
          </a:p>
        </p:txBody>
      </p:sp>
      <p:cxnSp>
        <p:nvCxnSpPr>
          <p:cNvPr id="13" name="直接箭头连接符 12"/>
          <p:cNvCxnSpPr>
            <a:endCxn id="38" idx="2"/>
          </p:cNvCxnSpPr>
          <p:nvPr/>
        </p:nvCxnSpPr>
        <p:spPr>
          <a:xfrm>
            <a:off x="7502525" y="3317240"/>
            <a:ext cx="1182370" cy="9588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521575" y="3027680"/>
            <a:ext cx="1241425" cy="645160"/>
          </a:xfrm>
          <a:prstGeom prst="rect">
            <a:avLst/>
          </a:prstGeom>
          <a:noFill/>
        </p:spPr>
        <p:txBody>
          <a:bodyPr wrap="square" rtlCol="0">
            <a:spAutoFit/>
          </a:bodyPr>
          <a:p>
            <a:r>
              <a:rPr lang="en-US" altLang="zh-CN" b="1">
                <a:solidFill>
                  <a:srgbClr val="FF0000"/>
                </a:solidFill>
              </a:rPr>
              <a:t>init()</a:t>
            </a:r>
            <a:r>
              <a:rPr lang="zh-CN" altLang="en-US" b="1">
                <a:solidFill>
                  <a:srgbClr val="FF0000"/>
                </a:solidFill>
              </a:rPr>
              <a:t>方法</a:t>
            </a:r>
            <a:endParaRPr lang="zh-CN" altLang="en-US" b="1">
              <a:solidFill>
                <a:srgbClr val="FF0000"/>
              </a:solidFill>
            </a:endParaRPr>
          </a:p>
          <a:p>
            <a:r>
              <a:rPr lang="zh-CN" altLang="en-US" b="1">
                <a:solidFill>
                  <a:srgbClr val="FF0000"/>
                </a:solidFill>
              </a:rPr>
              <a:t>初始化</a:t>
            </a:r>
            <a:endParaRPr lang="zh-CN" altLang="en-US" b="1">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445" y="-19685"/>
            <a:ext cx="12027535" cy="7016115"/>
          </a:xfrm>
          <a:prstGeom prst="rect">
            <a:avLst/>
          </a:prstGeom>
          <a:noFill/>
        </p:spPr>
        <p:txBody>
          <a:bodyPr wrap="square" rtlCol="0">
            <a:spAutoFit/>
          </a:bodyPr>
          <a:p>
            <a:pPr lvl="1"/>
            <a:r>
              <a:rPr lang="en-US" altLang="zh-CN" b="1">
                <a:solidFill>
                  <a:schemeClr val="bg1"/>
                </a:solidFill>
                <a:sym typeface="+mn-ea"/>
              </a:rPr>
              <a:t>1</a:t>
            </a:r>
            <a:r>
              <a:rPr lang="zh-CN" altLang="en-US" b="1">
                <a:solidFill>
                  <a:schemeClr val="bg1"/>
                </a:solidFill>
                <a:sym typeface="+mn-ea"/>
              </a:rPr>
              <a:t>、浏览器根据</a:t>
            </a:r>
            <a:r>
              <a:rPr lang="en-US" altLang="zh-CN" b="1">
                <a:solidFill>
                  <a:schemeClr val="bg1"/>
                </a:solidFill>
                <a:sym typeface="+mn-ea"/>
              </a:rPr>
              <a:t>ip</a:t>
            </a:r>
            <a:r>
              <a:rPr lang="zh-CN" altLang="en-US" b="1">
                <a:solidFill>
                  <a:schemeClr val="bg1"/>
                </a:solidFill>
                <a:sym typeface="+mn-ea"/>
              </a:rPr>
              <a:t>地址和</a:t>
            </a:r>
            <a:r>
              <a:rPr lang="en-US" altLang="zh-CN" b="1">
                <a:solidFill>
                  <a:schemeClr val="bg1"/>
                </a:solidFill>
                <a:sym typeface="+mn-ea"/>
              </a:rPr>
              <a:t>port</a:t>
            </a:r>
            <a:r>
              <a:rPr lang="zh-CN" altLang="en-US" b="1">
                <a:solidFill>
                  <a:schemeClr val="bg1"/>
                </a:solidFill>
                <a:sym typeface="+mn-ea"/>
              </a:rPr>
              <a:t>端口号建立连接</a:t>
            </a:r>
            <a:endParaRPr lang="zh-CN" altLang="en-US" b="1">
              <a:solidFill>
                <a:schemeClr val="bg1"/>
              </a:solidFill>
              <a:sym typeface="+mn-ea"/>
            </a:endParaRPr>
          </a:p>
          <a:p>
            <a:pPr lvl="1"/>
            <a:r>
              <a:rPr lang="en-US" altLang="zh-CN" b="1">
                <a:solidFill>
                  <a:schemeClr val="bg1"/>
                </a:solidFill>
                <a:sym typeface="+mn-ea"/>
              </a:rPr>
              <a:t>2</a:t>
            </a:r>
            <a:r>
              <a:rPr lang="zh-CN" altLang="en-US" b="1">
                <a:solidFill>
                  <a:schemeClr val="bg1"/>
                </a:solidFill>
                <a:sym typeface="+mn-ea"/>
              </a:rPr>
              <a:t>、浏览器将相关数据（比如请求参数）打包，然后发送请求</a:t>
            </a:r>
            <a:endParaRPr lang="zh-CN" altLang="en-US" b="1">
              <a:solidFill>
                <a:schemeClr val="bg1"/>
              </a:solidFill>
              <a:sym typeface="+mn-ea"/>
            </a:endParaRPr>
          </a:p>
          <a:p>
            <a:pPr lvl="1"/>
            <a:r>
              <a:rPr lang="en-US" altLang="zh-CN" b="1">
                <a:solidFill>
                  <a:schemeClr val="bg1"/>
                </a:solidFill>
                <a:sym typeface="+mn-ea"/>
              </a:rPr>
              <a:t>3</a:t>
            </a:r>
            <a:r>
              <a:rPr lang="zh-CN" altLang="en-US" b="1">
                <a:solidFill>
                  <a:schemeClr val="bg1"/>
                </a:solidFill>
                <a:sym typeface="+mn-ea"/>
              </a:rPr>
              <a:t>、容器解析请求数据包，并且将解析得到的数据封装到</a:t>
            </a:r>
            <a:r>
              <a:rPr lang="en-US" altLang="zh-CN" b="1">
                <a:solidFill>
                  <a:schemeClr val="bg1"/>
                </a:solidFill>
                <a:sym typeface="+mn-ea"/>
              </a:rPr>
              <a:t>request</a:t>
            </a:r>
            <a:r>
              <a:rPr lang="zh-CN" altLang="en-US" b="1">
                <a:solidFill>
                  <a:schemeClr val="bg1"/>
                </a:solidFill>
                <a:sym typeface="+mn-ea"/>
              </a:rPr>
              <a:t>中，同时创建一个</a:t>
            </a:r>
            <a:r>
              <a:rPr lang="en-US" altLang="zh-CN" b="1">
                <a:solidFill>
                  <a:schemeClr val="bg1"/>
                </a:solidFill>
                <a:sym typeface="+mn-ea"/>
              </a:rPr>
              <a:t>response</a:t>
            </a:r>
            <a:r>
              <a:rPr lang="zh-CN" altLang="en-US" b="1">
                <a:solidFill>
                  <a:schemeClr val="bg1"/>
                </a:solidFill>
                <a:sym typeface="+mn-ea"/>
              </a:rPr>
              <a:t>对象</a:t>
            </a:r>
            <a:endParaRPr lang="zh-CN" altLang="en-US" b="1">
              <a:solidFill>
                <a:schemeClr val="bg1"/>
              </a:solidFill>
              <a:sym typeface="+mn-ea"/>
            </a:endParaRPr>
          </a:p>
          <a:p>
            <a:pPr lvl="1"/>
            <a:r>
              <a:rPr lang="en-US" altLang="zh-CN" b="1">
                <a:solidFill>
                  <a:schemeClr val="bg1"/>
                </a:solidFill>
                <a:sym typeface="+mn-ea"/>
              </a:rPr>
              <a:t>4</a:t>
            </a:r>
            <a:r>
              <a:rPr lang="zh-CN" altLang="en-US" b="1">
                <a:solidFill>
                  <a:schemeClr val="bg1"/>
                </a:solidFill>
                <a:sym typeface="+mn-ea"/>
              </a:rPr>
              <a:t>、容器创建</a:t>
            </a:r>
            <a:r>
              <a:rPr lang="en-US" altLang="zh-CN" b="1">
                <a:solidFill>
                  <a:schemeClr val="bg1"/>
                </a:solidFill>
                <a:sym typeface="+mn-ea"/>
              </a:rPr>
              <a:t>servlet</a:t>
            </a:r>
            <a:r>
              <a:rPr lang="zh-CN" altLang="en-US" b="1">
                <a:solidFill>
                  <a:schemeClr val="bg1"/>
                </a:solidFill>
                <a:sym typeface="+mn-ea"/>
              </a:rPr>
              <a:t>对象，然后调用</a:t>
            </a:r>
            <a:r>
              <a:rPr lang="en-US" altLang="zh-CN" b="1">
                <a:solidFill>
                  <a:schemeClr val="bg1"/>
                </a:solidFill>
                <a:sym typeface="+mn-ea"/>
              </a:rPr>
              <a:t>service</a:t>
            </a:r>
            <a:r>
              <a:rPr lang="zh-CN" altLang="en-US" b="1">
                <a:solidFill>
                  <a:schemeClr val="bg1"/>
                </a:solidFill>
                <a:sym typeface="+mn-ea"/>
              </a:rPr>
              <a:t>方法（容器会将</a:t>
            </a:r>
            <a:r>
              <a:rPr lang="en-US" altLang="zh-CN" b="1">
                <a:solidFill>
                  <a:schemeClr val="bg1"/>
                </a:solidFill>
                <a:sym typeface="+mn-ea"/>
              </a:rPr>
              <a:t>request</a:t>
            </a:r>
            <a:r>
              <a:rPr lang="zh-CN" altLang="en-US" b="1">
                <a:solidFill>
                  <a:schemeClr val="bg1"/>
                </a:solidFill>
                <a:sym typeface="+mn-ea"/>
              </a:rPr>
              <a:t>和</a:t>
            </a:r>
            <a:r>
              <a:rPr lang="en-US" altLang="zh-CN" b="1">
                <a:solidFill>
                  <a:schemeClr val="bg1"/>
                </a:solidFill>
                <a:sym typeface="+mn-ea"/>
              </a:rPr>
              <a:t>response</a:t>
            </a:r>
            <a:r>
              <a:rPr lang="zh-CN" altLang="en-US" b="1">
                <a:solidFill>
                  <a:schemeClr val="bg1"/>
                </a:solidFill>
                <a:sym typeface="+mn-ea"/>
              </a:rPr>
              <a:t>作为参数传递进来，可以通过</a:t>
            </a:r>
            <a:r>
              <a:rPr lang="en-US" altLang="zh-CN" b="1">
                <a:solidFill>
                  <a:schemeClr val="bg1"/>
                </a:solidFill>
                <a:sym typeface="+mn-ea"/>
              </a:rPr>
              <a:t>request</a:t>
            </a:r>
            <a:r>
              <a:rPr lang="zh-CN" altLang="en-US" b="1">
                <a:solidFill>
                  <a:schemeClr val="bg1"/>
                </a:solidFill>
                <a:sym typeface="+mn-ea"/>
              </a:rPr>
              <a:t>获</a:t>
            </a:r>
            <a:r>
              <a:rPr lang="en-US" altLang="zh-CN" b="1">
                <a:solidFill>
                  <a:schemeClr val="bg1"/>
                </a:solidFill>
                <a:sym typeface="+mn-ea"/>
              </a:rPr>
              <a:t>	</a:t>
            </a:r>
            <a:r>
              <a:rPr lang="zh-CN" altLang="en-US" b="1">
                <a:solidFill>
                  <a:schemeClr val="bg1"/>
                </a:solidFill>
                <a:sym typeface="+mn-ea"/>
              </a:rPr>
              <a:t>取参数，也可以将处理结果写到</a:t>
            </a:r>
            <a:r>
              <a:rPr lang="en-US" altLang="zh-CN" b="1">
                <a:solidFill>
                  <a:schemeClr val="bg1"/>
                </a:solidFill>
                <a:sym typeface="+mn-ea"/>
              </a:rPr>
              <a:t>response</a:t>
            </a:r>
            <a:r>
              <a:rPr lang="zh-CN" altLang="en-US" b="1">
                <a:solidFill>
                  <a:schemeClr val="bg1"/>
                </a:solidFill>
                <a:sym typeface="+mn-ea"/>
              </a:rPr>
              <a:t>中）</a:t>
            </a:r>
            <a:endParaRPr lang="zh-CN" altLang="en-US" b="1">
              <a:solidFill>
                <a:schemeClr val="bg1"/>
              </a:solidFill>
              <a:sym typeface="+mn-ea"/>
            </a:endParaRPr>
          </a:p>
          <a:p>
            <a:pPr lvl="1"/>
            <a:r>
              <a:rPr lang="en-US" altLang="zh-CN" b="1">
                <a:solidFill>
                  <a:schemeClr val="bg1"/>
                </a:solidFill>
                <a:sym typeface="+mn-ea"/>
              </a:rPr>
              <a:t>5</a:t>
            </a:r>
            <a:r>
              <a:rPr lang="zh-CN" altLang="en-US" b="1">
                <a:solidFill>
                  <a:schemeClr val="bg1"/>
                </a:solidFill>
                <a:sym typeface="+mn-ea"/>
              </a:rPr>
              <a:t>、容器读取</a:t>
            </a:r>
            <a:r>
              <a:rPr lang="en-US" altLang="zh-CN" b="1">
                <a:solidFill>
                  <a:schemeClr val="bg1"/>
                </a:solidFill>
                <a:sym typeface="+mn-ea"/>
              </a:rPr>
              <a:t>response</a:t>
            </a:r>
            <a:r>
              <a:rPr lang="zh-CN" altLang="en-US" b="1">
                <a:solidFill>
                  <a:schemeClr val="bg1"/>
                </a:solidFill>
                <a:sym typeface="+mn-ea"/>
              </a:rPr>
              <a:t>中的处理结果，并将其打包发送给浏览器</a:t>
            </a:r>
            <a:endParaRPr lang="zh-CN" altLang="en-US" b="1">
              <a:solidFill>
                <a:schemeClr val="bg1"/>
              </a:solidFill>
              <a:sym typeface="+mn-ea"/>
            </a:endParaRPr>
          </a:p>
          <a:p>
            <a:pPr lvl="1"/>
            <a:r>
              <a:rPr lang="en-US" altLang="zh-CN" b="1">
                <a:solidFill>
                  <a:schemeClr val="bg1"/>
                </a:solidFill>
                <a:sym typeface="+mn-ea"/>
              </a:rPr>
              <a:t>6</a:t>
            </a:r>
            <a:r>
              <a:rPr lang="zh-CN" altLang="en-US" b="1">
                <a:solidFill>
                  <a:schemeClr val="bg1"/>
                </a:solidFill>
                <a:sym typeface="+mn-ea"/>
              </a:rPr>
              <a:t>、浏览器解析收到的响应数据包，显示页面</a:t>
            </a:r>
            <a:endParaRPr lang="zh-CN" altLang="en-US" b="1">
              <a:solidFill>
                <a:schemeClr val="bg1"/>
              </a:solidFill>
              <a:sym typeface="+mn-ea"/>
            </a:endParaRPr>
          </a:p>
          <a:p>
            <a:endParaRPr lang="zh-CN" altLang="en-US" b="1">
              <a:solidFill>
                <a:schemeClr val="bg1"/>
              </a:solidFill>
              <a:sym typeface="+mn-ea"/>
            </a:endParaRPr>
          </a:p>
          <a:p>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http://localhost:8080/Web01/hello?num=10</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：这里？后面的是请求参数。</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通过request.getParameter("num");获取请求参数</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zh-CN" altLang="en-US" b="1">
                <a:solidFill>
                  <a:schemeClr val="bg1"/>
                </a:solidFill>
                <a:sym typeface="+mn-ea"/>
              </a:rPr>
              <a:t>常见问题：</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页面三位数字错误：是一个状态码，有</a:t>
            </a:r>
            <a:r>
              <a:rPr lang="en-US" altLang="zh-CN" b="1">
                <a:solidFill>
                  <a:schemeClr val="bg1"/>
                </a:solidFill>
                <a:sym typeface="+mn-ea"/>
              </a:rPr>
              <a:t>w3c</a:t>
            </a:r>
            <a:r>
              <a:rPr lang="zh-CN" altLang="en-US" b="1">
                <a:solidFill>
                  <a:schemeClr val="bg1"/>
                </a:solidFill>
                <a:sym typeface="+mn-ea"/>
              </a:rPr>
              <a:t>定义，表示服务器处理请求的一种状态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404</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含义：服务器依据请求地址找不到相应的资源</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原因：</a:t>
            </a:r>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a</a:t>
            </a:r>
            <a:r>
              <a:rPr lang="zh-CN" altLang="en-US" b="1">
                <a:solidFill>
                  <a:schemeClr val="bg1"/>
                </a:solidFill>
                <a:sym typeface="+mn-ea"/>
              </a:rPr>
              <a:t>）没有部署该应用</a:t>
            </a:r>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b</a:t>
            </a:r>
            <a:r>
              <a:rPr lang="zh-CN" altLang="en-US" b="1">
                <a:solidFill>
                  <a:schemeClr val="bg1"/>
                </a:solidFill>
                <a:sym typeface="+mn-ea"/>
              </a:rPr>
              <a:t>）</a:t>
            </a:r>
            <a:r>
              <a:rPr lang="en-US" altLang="zh-CN" b="1">
                <a:solidFill>
                  <a:schemeClr val="bg1"/>
                </a:solidFill>
                <a:sym typeface="+mn-ea"/>
              </a:rPr>
              <a:t>&lt;servlet-name&gt;</a:t>
            </a:r>
            <a:r>
              <a:rPr lang="zh-CN" altLang="en-US" b="1">
                <a:solidFill>
                  <a:schemeClr val="bg1"/>
                </a:solidFill>
                <a:sym typeface="+mn-ea"/>
              </a:rPr>
              <a:t>不一致（描述文件有问题）</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c</a:t>
            </a:r>
            <a:r>
              <a:rPr lang="zh-CN" altLang="en-US" b="1">
                <a:solidFill>
                  <a:schemeClr val="bg1"/>
                </a:solidFill>
                <a:sym typeface="+mn-ea"/>
              </a:rPr>
              <a:t>）请求地址错误</a:t>
            </a:r>
            <a:r>
              <a:rPr lang="en-US" altLang="zh-CN" b="1">
                <a:solidFill>
                  <a:schemeClr val="bg1"/>
                </a:solidFill>
                <a:sym typeface="+mn-ea"/>
              </a:rPr>
              <a:t>	</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a:t>
            </a:r>
            <a:r>
              <a:rPr lang="en-US" altLang="zh-CN" b="1">
                <a:solidFill>
                  <a:schemeClr val="bg1"/>
                </a:solidFill>
                <a:sym typeface="+mn-ea"/>
              </a:rPr>
              <a:t>500</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含义：系统出错</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原因：程序在运行过程当中出错</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a</a:t>
            </a:r>
            <a:r>
              <a:rPr lang="zh-CN" altLang="en-US" b="1">
                <a:solidFill>
                  <a:schemeClr val="bg1"/>
                </a:solidFill>
                <a:sym typeface="+mn-ea"/>
              </a:rPr>
              <a:t>）没有继承</a:t>
            </a:r>
            <a:r>
              <a:rPr lang="en-US" altLang="zh-CN" b="1">
                <a:solidFill>
                  <a:schemeClr val="bg1"/>
                </a:solidFill>
                <a:sym typeface="+mn-ea"/>
              </a:rPr>
              <a:t>HttpServlet</a:t>
            </a:r>
            <a:r>
              <a:rPr lang="zh-CN" altLang="en-US" b="1">
                <a:solidFill>
                  <a:schemeClr val="bg1"/>
                </a:solidFill>
                <a:sym typeface="+mn-ea"/>
              </a:rPr>
              <a:t>类。</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b</a:t>
            </a:r>
            <a:r>
              <a:rPr lang="zh-CN" altLang="en-US" b="1">
                <a:solidFill>
                  <a:schemeClr val="bg1"/>
                </a:solidFill>
                <a:sym typeface="+mn-ea"/>
              </a:rPr>
              <a:t>）</a:t>
            </a:r>
            <a:r>
              <a:rPr lang="en-US" altLang="zh-CN" b="1">
                <a:solidFill>
                  <a:schemeClr val="bg1"/>
                </a:solidFill>
                <a:sym typeface="+mn-ea"/>
              </a:rPr>
              <a:t>&lt;servlet-class&gt;</a:t>
            </a:r>
            <a:r>
              <a:rPr lang="zh-CN" altLang="en-US" b="1">
                <a:solidFill>
                  <a:schemeClr val="bg1"/>
                </a:solidFill>
                <a:sym typeface="+mn-ea"/>
              </a:rPr>
              <a:t>写错（描述文件有问题）</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c</a:t>
            </a:r>
            <a:r>
              <a:rPr lang="zh-CN" altLang="en-US" b="1">
                <a:solidFill>
                  <a:schemeClr val="bg1"/>
                </a:solidFill>
                <a:sym typeface="+mn-ea"/>
              </a:rPr>
              <a:t>）代码不严谨，比如对请求参数没有做检查就做一些转换</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a:t>
            </a:r>
            <a:r>
              <a:rPr lang="en-US" altLang="zh-CN" b="1">
                <a:solidFill>
                  <a:schemeClr val="bg1"/>
                </a:solidFill>
                <a:sym typeface="+mn-ea"/>
              </a:rPr>
              <a:t>405</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含义：找不到处理方法</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原因：</a:t>
            </a:r>
            <a:r>
              <a:rPr lang="en-US" altLang="zh-CN" b="1">
                <a:solidFill>
                  <a:schemeClr val="bg1"/>
                </a:solidFill>
                <a:sym typeface="+mn-ea"/>
              </a:rPr>
              <a:t>service</a:t>
            </a:r>
            <a:r>
              <a:rPr lang="zh-CN" altLang="en-US" b="1">
                <a:solidFill>
                  <a:schemeClr val="bg1"/>
                </a:solidFill>
                <a:sym typeface="+mn-ea"/>
              </a:rPr>
              <a:t>方法不规范</a:t>
            </a:r>
            <a:endParaRPr lang="zh-CN" altLang="en-US" b="1">
              <a:solidFill>
                <a:schemeClr val="bg1"/>
              </a:solidFill>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7570470"/>
          </a:xfrm>
          <a:prstGeom prst="rect">
            <a:avLst/>
          </a:prstGeom>
          <a:noFill/>
        </p:spPr>
        <p:txBody>
          <a:bodyPr wrap="square" rtlCol="0">
            <a:spAutoFit/>
          </a:bodyPr>
          <a:p>
            <a:r>
              <a:rPr lang="en-US" altLang="zh-CN" b="1">
                <a:solidFill>
                  <a:schemeClr val="bg1"/>
                </a:solidFill>
                <a:sym typeface="+mn-ea"/>
              </a:rPr>
              <a:t>	</a:t>
            </a:r>
            <a:r>
              <a:rPr lang="zh-CN" altLang="en-US" b="1">
                <a:solidFill>
                  <a:schemeClr val="bg1"/>
                </a:solidFill>
                <a:sym typeface="+mn-ea"/>
              </a:rPr>
              <a:t>页面乱码问题：</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解决方法：1.页面乱码content-type=‘text/html’;charset=“utf-8”;</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2.如果有数据库操作,看数据库是否乱码 </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3.页面请求传递参数 是否进行了转码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4.servlet里面设置request.setCharacterEncoding("utf-8"); 为了获取从页面得来的中文数据</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  如果是向页面写内容 需要设置response.setCharacterEncoding("utf-8");</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5.工程是否是utf-8</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6.如果是地址栏传递参数 可以设置tomcat--&gt;conf---&gt;server.xml---&gt;找到默认端口里 加</a:t>
            </a:r>
            <a:r>
              <a:rPr lang="en-US" altLang="zh-CN" b="1">
                <a:solidFill>
                  <a:schemeClr val="bg1"/>
                </a:solidFill>
                <a:sym typeface="+mn-ea"/>
              </a:rPr>
              <a:t>			</a:t>
            </a:r>
            <a:r>
              <a:rPr lang="zh-CN" altLang="en-US" b="1">
                <a:solidFill>
                  <a:schemeClr val="bg1"/>
                </a:solidFill>
                <a:sym typeface="+mn-ea"/>
              </a:rPr>
              <a:t>入UrlEncoding=“utf-8”;</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7.其他 例如ajax等乱码 要区别对待 具体问题具体分析。</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http</a:t>
            </a:r>
            <a:r>
              <a:rPr lang="zh-CN" altLang="en-US" b="1">
                <a:solidFill>
                  <a:schemeClr val="bg1"/>
                </a:solidFill>
                <a:sym typeface="+mn-ea"/>
              </a:rPr>
              <a:t>协议（了解）：</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）什么是</a:t>
            </a:r>
            <a:r>
              <a:rPr lang="en-US" altLang="zh-CN" b="1">
                <a:solidFill>
                  <a:schemeClr val="bg1"/>
                </a:solidFill>
                <a:sym typeface="+mn-ea"/>
              </a:rPr>
              <a:t>Http</a:t>
            </a:r>
            <a:r>
              <a:rPr lang="zh-CN" altLang="en-US" b="1">
                <a:solidFill>
                  <a:schemeClr val="bg1"/>
                </a:solidFill>
                <a:sym typeface="+mn-ea"/>
              </a:rPr>
              <a:t>协议（包含</a:t>
            </a:r>
            <a:r>
              <a:rPr lang="en-US" altLang="zh-CN" b="1">
                <a:solidFill>
                  <a:schemeClr val="bg1"/>
                </a:solidFill>
                <a:sym typeface="+mn-ea"/>
              </a:rPr>
              <a:t>abc</a:t>
            </a:r>
            <a:r>
              <a:rPr lang="zh-CN" altLang="en-US" b="1">
                <a:solidFill>
                  <a:schemeClr val="bg1"/>
                </a:solidFill>
                <a:sym typeface="+mn-ea"/>
              </a:rPr>
              <a:t>三点知识点）</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是由</a:t>
            </a:r>
            <a:r>
              <a:rPr lang="en-US" altLang="zh-CN" b="1">
                <a:solidFill>
                  <a:schemeClr val="bg1"/>
                </a:solidFill>
                <a:sym typeface="+mn-ea"/>
              </a:rPr>
              <a:t>w3c</a:t>
            </a:r>
            <a:r>
              <a:rPr lang="zh-CN" altLang="en-US" b="1">
                <a:solidFill>
                  <a:schemeClr val="bg1"/>
                </a:solidFill>
                <a:sym typeface="+mn-ea"/>
              </a:rPr>
              <a:t>制定的一种网络应用层协议，规定了浏览器与</a:t>
            </a:r>
            <a:r>
              <a:rPr lang="en-US" altLang="zh-CN" b="1">
                <a:solidFill>
                  <a:schemeClr val="bg1"/>
                </a:solidFill>
                <a:sym typeface="+mn-ea"/>
              </a:rPr>
              <a:t>web</a:t>
            </a:r>
            <a:r>
              <a:rPr lang="zh-CN" altLang="en-US" b="1">
                <a:solidFill>
                  <a:schemeClr val="bg1"/>
                </a:solidFill>
                <a:sym typeface="+mn-ea"/>
              </a:rPr>
              <a:t>服务器之间如何通信以及相应的数据包的</a:t>
            </a:r>
            <a:r>
              <a:rPr lang="en-US" altLang="zh-CN" b="1">
                <a:solidFill>
                  <a:schemeClr val="bg1"/>
                </a:solidFill>
                <a:sym typeface="+mn-ea"/>
              </a:rPr>
              <a:t>		</a:t>
            </a:r>
            <a:r>
              <a:rPr lang="zh-CN" altLang="en-US" b="1">
                <a:solidFill>
                  <a:schemeClr val="bg1"/>
                </a:solidFill>
                <a:sym typeface="+mn-ea"/>
              </a:rPr>
              <a:t>格式。</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如何通信：一次请求，一次连接（</a:t>
            </a:r>
            <a:r>
              <a:rPr lang="en-US" altLang="zh-CN" b="1">
                <a:solidFill>
                  <a:schemeClr val="bg1"/>
                </a:solidFill>
                <a:sym typeface="+mn-ea"/>
              </a:rPr>
              <a:t>4</a:t>
            </a:r>
            <a:r>
              <a:rPr lang="zh-CN" altLang="en-US" b="1">
                <a:solidFill>
                  <a:schemeClr val="bg1"/>
                </a:solidFill>
                <a:sym typeface="+mn-ea"/>
              </a:rPr>
              <a:t>步）</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建立连接</a:t>
            </a:r>
            <a:r>
              <a:rPr lang="en-US" altLang="zh-CN" b="1">
                <a:solidFill>
                  <a:schemeClr val="bg1"/>
                </a:solidFill>
                <a:sym typeface="+mn-ea"/>
              </a:rPr>
              <a:t>		2.</a:t>
            </a:r>
            <a:r>
              <a:rPr lang="zh-CN" altLang="en-US" b="1">
                <a:solidFill>
                  <a:schemeClr val="bg1"/>
                </a:solidFill>
                <a:sym typeface="+mn-ea"/>
              </a:rPr>
              <a:t>发送请求</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发送响应</a:t>
            </a:r>
            <a:r>
              <a:rPr lang="en-US" altLang="zh-CN" b="1">
                <a:solidFill>
                  <a:schemeClr val="bg1"/>
                </a:solidFill>
                <a:sym typeface="+mn-ea"/>
              </a:rPr>
              <a:t>		4.</a:t>
            </a:r>
            <a:r>
              <a:rPr lang="zh-CN" altLang="en-US" b="1">
                <a:solidFill>
                  <a:schemeClr val="bg1"/>
                </a:solidFill>
                <a:sym typeface="+mn-ea"/>
              </a:rPr>
              <a:t>关闭连接</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数据包的结构：</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请求数据包（</a:t>
            </a:r>
            <a:r>
              <a:rPr lang="en-US" altLang="zh-CN" b="1">
                <a:solidFill>
                  <a:schemeClr val="bg1"/>
                </a:solidFill>
                <a:sym typeface="+mn-ea"/>
              </a:rPr>
              <a:t>3</a:t>
            </a:r>
            <a:r>
              <a:rPr lang="zh-CN" altLang="en-US" b="1">
                <a:solidFill>
                  <a:schemeClr val="bg1"/>
                </a:solidFill>
                <a:sym typeface="+mn-ea"/>
              </a:rPr>
              <a:t>部分）：</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请求行：GET /Web02/hello?req=10 HTTP/1.1</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请求方式 请求资源路径 协议类型和版本（大约</a:t>
            </a:r>
            <a:r>
              <a:rPr lang="en-US" altLang="zh-CN" b="1">
                <a:solidFill>
                  <a:schemeClr val="bg1"/>
                </a:solidFill>
                <a:sym typeface="+mn-ea"/>
              </a:rPr>
              <a:t>2K</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消息头：是一些键值对</a:t>
            </a:r>
            <a:r>
              <a:rPr lang="en-US" altLang="zh-CN" b="1">
                <a:solidFill>
                  <a:schemeClr val="bg1"/>
                </a:solidFill>
                <a:sym typeface="+mn-ea"/>
              </a:rPr>
              <a:t>(</a:t>
            </a:r>
            <a:r>
              <a:rPr lang="zh-CN" altLang="en-US" b="1">
                <a:solidFill>
                  <a:schemeClr val="bg1"/>
                </a:solidFill>
                <a:sym typeface="+mn-ea"/>
              </a:rPr>
              <a:t>使用</a:t>
            </a:r>
            <a:r>
              <a:rPr lang="en-US" altLang="zh-CN" b="1">
                <a:solidFill>
                  <a:schemeClr val="bg1"/>
                </a:solidFill>
                <a:sym typeface="+mn-ea"/>
              </a:rPr>
              <a:t>“: ”</a:t>
            </a:r>
            <a:r>
              <a:rPr lang="zh-CN" altLang="en-US" b="1">
                <a:solidFill>
                  <a:schemeClr val="bg1"/>
                </a:solidFill>
                <a:sym typeface="+mn-ea"/>
              </a:rPr>
              <a:t>隔开</a:t>
            </a:r>
            <a:r>
              <a:rPr lang="en-US" altLang="zh-CN" b="1">
                <a:solidFill>
                  <a:schemeClr val="bg1"/>
                </a:solidFill>
                <a:sym typeface="+mn-ea"/>
              </a:rPr>
              <a:t>)</a:t>
            </a:r>
            <a:r>
              <a:rPr lang="zh-CN" altLang="en-US" b="1">
                <a:solidFill>
                  <a:schemeClr val="bg1"/>
                </a:solidFill>
                <a:sym typeface="+mn-ea"/>
              </a:rPr>
              <a:t>，由</a:t>
            </a:r>
            <a:r>
              <a:rPr lang="en-US" altLang="zh-CN" b="1">
                <a:solidFill>
                  <a:schemeClr val="bg1"/>
                </a:solidFill>
                <a:sym typeface="+mn-ea"/>
              </a:rPr>
              <a:t>w3c</a:t>
            </a:r>
            <a:r>
              <a:rPr lang="zh-CN" altLang="en-US" b="1">
                <a:solidFill>
                  <a:schemeClr val="bg1"/>
                </a:solidFill>
                <a:sym typeface="+mn-ea"/>
              </a:rPr>
              <a:t>制定的，表示特定含义</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实体内容：只有当请求方式为</a:t>
            </a:r>
            <a:r>
              <a:rPr lang="en-US" altLang="zh-CN" b="1">
                <a:solidFill>
                  <a:schemeClr val="bg1"/>
                </a:solidFill>
                <a:sym typeface="+mn-ea"/>
              </a:rPr>
              <a:t>post</a:t>
            </a:r>
            <a:r>
              <a:rPr lang="zh-CN" altLang="en-US" b="1">
                <a:solidFill>
                  <a:schemeClr val="bg1"/>
                </a:solidFill>
                <a:sym typeface="+mn-ea"/>
              </a:rPr>
              <a:t>时，实体内容里才回有数据（请求参数）</a:t>
            </a:r>
            <a:r>
              <a:rPr lang="en-US" altLang="zh-CN" b="1">
                <a:solidFill>
                  <a:schemeClr val="bg1"/>
                </a:solidFill>
                <a:sym typeface="+mn-ea"/>
              </a:rPr>
              <a:t>					</a:t>
            </a:r>
            <a:r>
              <a:rPr lang="zh-CN" altLang="en-US" b="1">
                <a:solidFill>
                  <a:schemeClr val="bg1"/>
                </a:solidFill>
                <a:sym typeface="+mn-ea"/>
              </a:rPr>
              <a:t>当请求方式为</a:t>
            </a:r>
            <a:r>
              <a:rPr lang="en-US" altLang="zh-CN" b="1">
                <a:solidFill>
                  <a:schemeClr val="bg1"/>
                </a:solidFill>
                <a:sym typeface="+mn-ea"/>
              </a:rPr>
              <a:t>get</a:t>
            </a:r>
            <a:r>
              <a:rPr lang="zh-CN" altLang="en-US" b="1">
                <a:solidFill>
                  <a:schemeClr val="bg1"/>
                </a:solidFill>
                <a:sym typeface="+mn-ea"/>
              </a:rPr>
              <a:t>时，请求参数在请求资源路径的后面。</a:t>
            </a:r>
            <a:r>
              <a:rPr lang="en-US" altLang="zh-CN" b="1">
                <a:solidFill>
                  <a:schemeClr val="bg1"/>
                </a:solidFill>
                <a:sym typeface="+mn-ea"/>
              </a:rPr>
              <a:t>	</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endParaRPr lang="zh-CN" altLang="en-US" b="1">
              <a:solidFill>
                <a:schemeClr val="bg1"/>
              </a:solidFill>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185535"/>
          </a:xfrm>
          <a:prstGeom prst="rect">
            <a:avLst/>
          </a:prstGeom>
          <a:noFill/>
        </p:spPr>
        <p:txBody>
          <a:bodyPr wrap="square" rtlCol="0">
            <a:spAutoFit/>
          </a:bodyPr>
          <a:p>
            <a:r>
              <a:rPr lang="en-US" altLang="zh-CN" b="1">
                <a:solidFill>
                  <a:schemeClr val="bg1"/>
                </a:solidFill>
                <a:sym typeface="+mn-ea"/>
              </a:rPr>
              <a:t>			2).</a:t>
            </a:r>
            <a:r>
              <a:rPr lang="zh-CN" altLang="en-US" b="1">
                <a:solidFill>
                  <a:schemeClr val="bg1"/>
                </a:solidFill>
                <a:sym typeface="+mn-ea"/>
              </a:rPr>
              <a:t>响应数据包（</a:t>
            </a:r>
            <a:r>
              <a:rPr lang="en-US" altLang="zh-CN" b="1">
                <a:solidFill>
                  <a:schemeClr val="bg1"/>
                </a:solidFill>
                <a:sym typeface="+mn-ea"/>
              </a:rPr>
              <a:t>3</a:t>
            </a:r>
            <a:r>
              <a:rPr lang="zh-CN" altLang="en-US" b="1">
                <a:solidFill>
                  <a:schemeClr val="bg1"/>
                </a:solidFill>
                <a:sym typeface="+mn-ea"/>
              </a:rPr>
              <a:t>部分）：</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状态行：协议类型和版本 状态码（三位数字）</a:t>
            </a:r>
            <a:endParaRPr lang="zh-CN" altLang="en-US" b="1">
              <a:solidFill>
                <a:schemeClr val="bg1"/>
              </a:solidFill>
              <a:sym typeface="+mn-ea"/>
            </a:endParaRPr>
          </a:p>
          <a:p>
            <a:r>
              <a:rPr lang="en-US" altLang="zh-CN" b="1">
                <a:solidFill>
                  <a:schemeClr val="bg1"/>
                </a:solidFill>
                <a:sym typeface="+mn-ea"/>
              </a:rPr>
              <a:t>					200 </a:t>
            </a:r>
            <a:r>
              <a:rPr lang="zh-CN" altLang="en-US" b="1">
                <a:solidFill>
                  <a:schemeClr val="bg1"/>
                </a:solidFill>
                <a:sym typeface="+mn-ea"/>
              </a:rPr>
              <a:t>正确</a:t>
            </a:r>
            <a:r>
              <a:rPr lang="en-US" altLang="zh-CN" b="1">
                <a:solidFill>
                  <a:schemeClr val="bg1"/>
                </a:solidFill>
                <a:sym typeface="+mn-ea"/>
              </a:rPr>
              <a:t>		500 </a:t>
            </a:r>
            <a:r>
              <a:rPr lang="zh-CN" altLang="en-US" b="1">
                <a:solidFill>
                  <a:schemeClr val="bg1"/>
                </a:solidFill>
                <a:sym typeface="+mn-ea"/>
              </a:rPr>
              <a:t>系统出错</a:t>
            </a:r>
            <a:r>
              <a:rPr lang="en-US" altLang="zh-CN" b="1">
                <a:solidFill>
                  <a:schemeClr val="bg1"/>
                </a:solidFill>
                <a:sym typeface="+mn-ea"/>
              </a:rPr>
              <a:t>		404 </a:t>
            </a:r>
            <a:r>
              <a:rPr lang="zh-CN" altLang="en-US" b="1">
                <a:solidFill>
                  <a:schemeClr val="bg1"/>
                </a:solidFill>
                <a:sym typeface="+mn-ea"/>
              </a:rPr>
              <a:t>找不到对应资源</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消息行：服务器也可以发送下一些消息头给浏览器，比如，</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发送</a:t>
            </a:r>
            <a:r>
              <a:rPr lang="en-US" altLang="zh-CN" b="1">
                <a:solidFill>
                  <a:schemeClr val="bg1"/>
                </a:solidFill>
                <a:sym typeface="+mn-ea"/>
              </a:rPr>
              <a:t>“content-type”</a:t>
            </a:r>
            <a:r>
              <a:rPr lang="zh-CN" altLang="en-US" b="1">
                <a:solidFill>
                  <a:schemeClr val="bg1"/>
                </a:solidFill>
                <a:sym typeface="+mn-ea"/>
              </a:rPr>
              <a:t>消息头，告诉浏览器，服务器返回的数据类型。</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实体内容：程序的处理结果，浏览器会解析其中的数据，生成相应页面。</a:t>
            </a:r>
            <a:r>
              <a:rPr lang="en-US" altLang="zh-CN" b="1">
                <a:solidFill>
                  <a:schemeClr val="bg1"/>
                </a:solidFill>
                <a:sym typeface="+mn-ea"/>
              </a:rPr>
              <a:t>		c.</a:t>
            </a:r>
            <a:r>
              <a:rPr lang="zh-CN" altLang="en-US" b="1">
                <a:solidFill>
                  <a:schemeClr val="bg1"/>
                </a:solidFill>
                <a:sym typeface="+mn-ea"/>
              </a:rPr>
              <a:t>两种请求方式：</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a:t>
            </a:r>
            <a:r>
              <a:rPr lang="en-US" altLang="zh-CN" b="1">
                <a:solidFill>
                  <a:schemeClr val="bg1"/>
                </a:solidFill>
                <a:sym typeface="+mn-ea"/>
              </a:rPr>
              <a:t>get</a:t>
            </a:r>
            <a:r>
              <a:rPr lang="zh-CN" altLang="en-US" b="1">
                <a:solidFill>
                  <a:schemeClr val="bg1"/>
                </a:solidFill>
                <a:sym typeface="+mn-ea"/>
              </a:rPr>
              <a:t>请求：</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那些情况下，浏览器会发送</a:t>
            </a:r>
            <a:r>
              <a:rPr lang="en-US" altLang="zh-CN" b="1">
                <a:solidFill>
                  <a:schemeClr val="bg1"/>
                </a:solidFill>
                <a:sym typeface="+mn-ea"/>
              </a:rPr>
              <a:t>get</a:t>
            </a:r>
            <a:r>
              <a:rPr lang="zh-CN" altLang="en-US" b="1">
                <a:solidFill>
                  <a:schemeClr val="bg1"/>
                </a:solidFill>
                <a:sym typeface="+mn-ea"/>
              </a:rPr>
              <a:t>请求</a:t>
            </a:r>
            <a:endParaRPr lang="zh-CN" altLang="en-US" b="1">
              <a:solidFill>
                <a:schemeClr val="bg1"/>
              </a:solidFill>
              <a:sym typeface="+mn-ea"/>
            </a:endParaRPr>
          </a:p>
          <a:p>
            <a:r>
              <a:rPr lang="en-US" altLang="zh-CN" b="1">
                <a:solidFill>
                  <a:schemeClr val="bg1"/>
                </a:solidFill>
                <a:sym typeface="+mn-ea"/>
              </a:rPr>
              <a:t>					①.</a:t>
            </a:r>
            <a:r>
              <a:rPr lang="zh-CN" altLang="en-US" b="1">
                <a:solidFill>
                  <a:schemeClr val="bg1"/>
                </a:solidFill>
                <a:sym typeface="+mn-ea"/>
              </a:rPr>
              <a:t>直接输入某个地址</a:t>
            </a:r>
            <a:endParaRPr lang="zh-CN" altLang="en-US" b="1">
              <a:solidFill>
                <a:schemeClr val="bg1"/>
              </a:solidFill>
              <a:sym typeface="+mn-ea"/>
            </a:endParaRPr>
          </a:p>
          <a:p>
            <a:r>
              <a:rPr lang="en-US" altLang="zh-CN" b="1">
                <a:solidFill>
                  <a:schemeClr val="bg1"/>
                </a:solidFill>
                <a:sym typeface="+mn-ea"/>
              </a:rPr>
              <a:t>					②.</a:t>
            </a:r>
            <a:r>
              <a:rPr lang="zh-CN" altLang="en-US" b="1">
                <a:solidFill>
                  <a:schemeClr val="bg1"/>
                </a:solidFill>
                <a:sym typeface="+mn-ea"/>
              </a:rPr>
              <a:t>点击链接</a:t>
            </a:r>
            <a:endParaRPr lang="zh-CN" altLang="en-US" b="1">
              <a:solidFill>
                <a:schemeClr val="bg1"/>
              </a:solidFill>
              <a:sym typeface="+mn-ea"/>
            </a:endParaRPr>
          </a:p>
          <a:p>
            <a:r>
              <a:rPr lang="en-US" altLang="zh-CN" b="1">
                <a:solidFill>
                  <a:schemeClr val="bg1"/>
                </a:solidFill>
                <a:sym typeface="+mn-ea"/>
              </a:rPr>
              <a:t>					③.</a:t>
            </a:r>
            <a:r>
              <a:rPr lang="zh-CN" altLang="en-US" b="1">
                <a:solidFill>
                  <a:schemeClr val="bg1"/>
                </a:solidFill>
                <a:sym typeface="+mn-ea"/>
              </a:rPr>
              <a:t>表单默认提交的方式</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特点：①</a:t>
            </a:r>
            <a:r>
              <a:rPr lang="en-US" altLang="zh-CN" b="1">
                <a:solidFill>
                  <a:schemeClr val="bg1"/>
                </a:solidFill>
                <a:sym typeface="+mn-ea"/>
              </a:rPr>
              <a:t>.</a:t>
            </a:r>
            <a:r>
              <a:rPr lang="zh-CN" altLang="en-US" b="1">
                <a:solidFill>
                  <a:schemeClr val="bg1"/>
                </a:solidFill>
                <a:sym typeface="+mn-ea"/>
              </a:rPr>
              <a:t>会将请求参数添加到请求资源路径后面</a:t>
            </a:r>
            <a:r>
              <a:rPr lang="en-US" altLang="zh-CN" b="1">
                <a:solidFill>
                  <a:schemeClr val="bg1"/>
                </a:solidFill>
                <a:sym typeface="+mn-ea"/>
              </a:rPr>
              <a:t>,</a:t>
            </a:r>
            <a:r>
              <a:rPr lang="zh-CN" altLang="en-US" b="1">
                <a:solidFill>
                  <a:schemeClr val="bg1"/>
                </a:solidFill>
                <a:sym typeface="+mn-ea"/>
              </a:rPr>
              <a:t>只能提交少量数据</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②</a:t>
            </a:r>
            <a:r>
              <a:rPr lang="en-US" altLang="zh-CN" b="1">
                <a:solidFill>
                  <a:schemeClr val="bg1"/>
                </a:solidFill>
                <a:sym typeface="+mn-ea"/>
              </a:rPr>
              <a:t>.</a:t>
            </a:r>
            <a:r>
              <a:rPr lang="zh-CN" altLang="en-US" b="1">
                <a:solidFill>
                  <a:schemeClr val="bg1"/>
                </a:solidFill>
                <a:sym typeface="+mn-ea"/>
              </a:rPr>
              <a:t>会将请求参数显示在地址栏，不安全。就像路由器就会记录包含了请</a:t>
            </a:r>
            <a:r>
              <a:rPr lang="en-US" altLang="zh-CN" b="1">
                <a:solidFill>
                  <a:schemeClr val="bg1"/>
                </a:solidFill>
                <a:sym typeface="+mn-ea"/>
              </a:rPr>
              <a:t>					</a:t>
            </a:r>
            <a:r>
              <a:rPr lang="zh-CN" altLang="en-US" b="1">
                <a:solidFill>
                  <a:schemeClr val="bg1"/>
                </a:solidFill>
                <a:sym typeface="+mn-ea"/>
              </a:rPr>
              <a:t>求参数的请求地址。</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post</a:t>
            </a:r>
            <a:r>
              <a:rPr lang="zh-CN" altLang="en-US" b="1">
                <a:solidFill>
                  <a:schemeClr val="bg1"/>
                </a:solidFill>
                <a:sym typeface="+mn-ea"/>
              </a:rPr>
              <a:t>请求：</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那些情况下，浏览器会发送</a:t>
            </a:r>
            <a:r>
              <a:rPr lang="en-US" altLang="zh-CN" b="1">
                <a:solidFill>
                  <a:schemeClr val="bg1"/>
                </a:solidFill>
                <a:sym typeface="+mn-ea"/>
              </a:rPr>
              <a:t>post</a:t>
            </a:r>
            <a:r>
              <a:rPr lang="zh-CN" altLang="en-US" b="1">
                <a:solidFill>
                  <a:schemeClr val="bg1"/>
                </a:solidFill>
                <a:sym typeface="+mn-ea"/>
              </a:rPr>
              <a:t>请求</a:t>
            </a:r>
            <a:endParaRPr lang="zh-CN" altLang="en-US" b="1">
              <a:solidFill>
                <a:schemeClr val="bg1"/>
              </a:solidFill>
              <a:sym typeface="+mn-ea"/>
            </a:endParaRPr>
          </a:p>
          <a:p>
            <a:r>
              <a:rPr lang="en-US" altLang="zh-CN" b="1">
                <a:solidFill>
                  <a:schemeClr val="bg1"/>
                </a:solidFill>
                <a:sym typeface="+mn-ea"/>
              </a:rPr>
              <a:t>					①</a:t>
            </a:r>
            <a:r>
              <a:rPr lang="zh-CN" altLang="en-US" b="1">
                <a:solidFill>
                  <a:schemeClr val="bg1"/>
                </a:solidFill>
                <a:sym typeface="+mn-ea"/>
              </a:rPr>
              <a:t>设置表单</a:t>
            </a:r>
            <a:r>
              <a:rPr lang="en-US" altLang="zh-CN" b="1">
                <a:solidFill>
                  <a:schemeClr val="bg1"/>
                </a:solidFill>
                <a:sym typeface="+mn-ea"/>
              </a:rPr>
              <a:t>”method='post';”</a:t>
            </a:r>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特点：</a:t>
            </a:r>
            <a:endParaRPr lang="zh-CN" altLang="en-US" b="1">
              <a:solidFill>
                <a:schemeClr val="bg1"/>
              </a:solidFill>
              <a:sym typeface="+mn-ea"/>
            </a:endParaRPr>
          </a:p>
          <a:p>
            <a:r>
              <a:rPr lang="en-US" altLang="zh-CN" b="1">
                <a:solidFill>
                  <a:schemeClr val="bg1"/>
                </a:solidFill>
                <a:sym typeface="+mn-ea"/>
              </a:rPr>
              <a:t>					①</a:t>
            </a:r>
            <a:r>
              <a:rPr lang="zh-CN" altLang="en-US" b="1">
                <a:solidFill>
                  <a:schemeClr val="bg1"/>
                </a:solidFill>
                <a:sym typeface="+mn-ea"/>
              </a:rPr>
              <a:t>会将请求参数添加到实体内容里面，可以提交大量的数据</a:t>
            </a:r>
            <a:endParaRPr lang="zh-CN" altLang="en-US" b="1">
              <a:solidFill>
                <a:schemeClr val="bg1"/>
              </a:solidFill>
              <a:sym typeface="+mn-ea"/>
            </a:endParaRPr>
          </a:p>
          <a:p>
            <a:r>
              <a:rPr lang="en-US" altLang="zh-CN" b="1">
                <a:solidFill>
                  <a:schemeClr val="bg1"/>
                </a:solidFill>
                <a:sym typeface="+mn-ea"/>
              </a:rPr>
              <a:t>					②</a:t>
            </a:r>
            <a:r>
              <a:rPr lang="zh-CN" altLang="en-US" b="1">
                <a:solidFill>
                  <a:schemeClr val="bg1"/>
                </a:solidFill>
                <a:sym typeface="+mn-ea"/>
              </a:rPr>
              <a:t>不会将请求参数显示在浏览器地址栏，相对安全（不会将请求参数加</a:t>
            </a:r>
            <a:r>
              <a:rPr lang="en-US" altLang="zh-CN" b="1">
                <a:solidFill>
                  <a:schemeClr val="bg1"/>
                </a:solidFill>
                <a:sym typeface="+mn-ea"/>
              </a:rPr>
              <a:t>					</a:t>
            </a:r>
            <a:r>
              <a:rPr lang="zh-CN" altLang="en-US" b="1">
                <a:solidFill>
                  <a:schemeClr val="bg1"/>
                </a:solidFill>
                <a:sym typeface="+mn-ea"/>
              </a:rPr>
              <a:t>密）</a:t>
            </a:r>
            <a:endParaRPr lang="en-US" altLang="zh-CN" b="1">
              <a:solidFill>
                <a:schemeClr val="bg1"/>
              </a:solidFill>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5908040"/>
          </a:xfrm>
          <a:prstGeom prst="rect">
            <a:avLst/>
          </a:prstGeom>
          <a:noFill/>
        </p:spPr>
        <p:txBody>
          <a:bodyPr wrap="square" rtlCol="0">
            <a:spAutoFit/>
          </a:bodyPr>
          <a:p>
            <a:r>
              <a:rPr lang="en-US" altLang="zh-CN" b="1">
                <a:solidFill>
                  <a:schemeClr val="bg1"/>
                </a:solidFill>
                <a:sym typeface="+mn-ea"/>
              </a:rPr>
              <a:t>servlet</a:t>
            </a:r>
            <a:r>
              <a:rPr lang="zh-CN" altLang="en-US" b="1">
                <a:solidFill>
                  <a:schemeClr val="bg1"/>
                </a:solidFill>
                <a:sym typeface="+mn-ea"/>
              </a:rPr>
              <a:t>输出中文</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）为什么会有乱码：</a:t>
            </a:r>
            <a:r>
              <a:rPr lang="en-US" altLang="zh-CN" b="1">
                <a:solidFill>
                  <a:schemeClr val="bg1"/>
                </a:solidFill>
                <a:sym typeface="+mn-ea"/>
              </a:rPr>
              <a:t>out.println</a:t>
            </a:r>
            <a:r>
              <a:rPr lang="zh-CN" altLang="en-US" b="1">
                <a:solidFill>
                  <a:schemeClr val="bg1"/>
                </a:solidFill>
                <a:sym typeface="+mn-ea"/>
              </a:rPr>
              <a:t>方法在默认情况下，会使用</a:t>
            </a:r>
            <a:r>
              <a:rPr lang="en-US" altLang="zh-CN" b="1">
                <a:solidFill>
                  <a:schemeClr val="bg1"/>
                </a:solidFill>
                <a:sym typeface="+mn-ea"/>
              </a:rPr>
              <a:t>iso-8859-1</a:t>
            </a:r>
            <a:r>
              <a:rPr lang="zh-CN" altLang="en-US" b="1">
                <a:solidFill>
                  <a:schemeClr val="bg1"/>
                </a:solidFill>
                <a:sym typeface="+mn-ea"/>
              </a:rPr>
              <a:t>来编码</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）解决方法：</a:t>
            </a:r>
            <a:r>
              <a:rPr lang="en-US" altLang="zh-CN" b="1">
                <a:solidFill>
                  <a:schemeClr val="bg1"/>
                </a:solidFill>
                <a:sym typeface="+mn-ea"/>
              </a:rPr>
              <a:t>response.setCharacterEncoding(“UTF-8”);</a:t>
            </a:r>
            <a:r>
              <a:rPr lang="zh-CN" altLang="en-US" b="1">
                <a:solidFill>
                  <a:schemeClr val="bg1"/>
                </a:solidFill>
                <a:sym typeface="+mn-ea"/>
              </a:rPr>
              <a:t>来设置编码格式</a:t>
            </a:r>
            <a:endParaRPr lang="zh-CN" altLang="en-US" b="1">
              <a:solidFill>
                <a:schemeClr val="bg1"/>
              </a:solidFill>
              <a:sym typeface="+mn-ea"/>
            </a:endParaRPr>
          </a:p>
          <a:p>
            <a:r>
              <a:rPr lang="zh-CN" altLang="en-US" b="1">
                <a:solidFill>
                  <a:schemeClr val="bg1"/>
                </a:solidFill>
                <a:sym typeface="+mn-ea"/>
              </a:rPr>
              <a:t>表单中包含有中文参数值</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）为什么会有乱码：表单提交时，浏览器会对表单中的中文参数值进行编码。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（会按照打开该表单所在的页面时的字符集来编码，服务器端默认情况下，会使用</a:t>
            </a:r>
            <a:r>
              <a:rPr lang="en-US" altLang="zh-CN" b="1">
                <a:solidFill>
                  <a:schemeClr val="bg1"/>
                </a:solidFill>
                <a:sym typeface="+mn-ea"/>
              </a:rPr>
              <a:t>iso-8859-1</a:t>
            </a:r>
            <a:r>
              <a:rPr lang="zh-CN" altLang="en-US" b="1">
                <a:solidFill>
                  <a:schemeClr val="bg1"/>
                </a:solidFill>
                <a:sym typeface="+mn-ea"/>
              </a:rPr>
              <a:t>来解码）</a:t>
            </a:r>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）如何解决：</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保证表单提交时，按照指定的字符集来编码。</a:t>
            </a:r>
            <a:endParaRPr lang="zh-CN" altLang="en-US" b="1">
              <a:solidFill>
                <a:schemeClr val="bg1"/>
              </a:solidFill>
              <a:sym typeface="+mn-ea"/>
            </a:endParaRPr>
          </a:p>
          <a:p>
            <a:r>
              <a:rPr lang="en-US" altLang="zh-CN" b="1">
                <a:solidFill>
                  <a:schemeClr val="bg1"/>
                </a:solidFill>
                <a:sym typeface="+mn-ea"/>
              </a:rPr>
              <a:t>		&lt;meta charset="utf-8"&gt;</a:t>
            </a:r>
            <a:endParaRPr lang="en-US" altLang="zh-CN"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服务器端使用对应的字符集来解码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方式一：</a:t>
            </a:r>
            <a:r>
              <a:rPr lang="en-US" altLang="zh-CN" b="1">
                <a:solidFill>
                  <a:schemeClr val="bg1"/>
                </a:solidFill>
                <a:sym typeface="+mn-ea"/>
              </a:rPr>
              <a:t>request.setCharacterEncoding(“UTF-8”);	</a:t>
            </a:r>
            <a:r>
              <a:rPr lang="zh-CN" altLang="en-US" b="1">
                <a:solidFill>
                  <a:schemeClr val="bg1"/>
                </a:solidFill>
                <a:sym typeface="+mn-ea"/>
              </a:rPr>
              <a:t>注：只对</a:t>
            </a:r>
            <a:r>
              <a:rPr lang="en-US" altLang="zh-CN" b="1">
                <a:solidFill>
                  <a:schemeClr val="bg1"/>
                </a:solidFill>
                <a:sym typeface="+mn-ea"/>
              </a:rPr>
              <a:t>post</a:t>
            </a:r>
            <a:r>
              <a:rPr lang="zh-CN" altLang="en-US" b="1">
                <a:solidFill>
                  <a:schemeClr val="bg1"/>
                </a:solidFill>
                <a:sym typeface="+mn-ea"/>
              </a:rPr>
              <a:t>请求有效</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方式二：</a:t>
            </a:r>
            <a:r>
              <a:rPr lang="en-US" altLang="zh-CN" b="1">
                <a:solidFill>
                  <a:schemeClr val="bg1"/>
                </a:solidFill>
                <a:sym typeface="+mn-ea"/>
              </a:rPr>
              <a:t>uname=new String(uname.getBytes(“iso-8895-1”) , “UTF-8”);</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先还原得到浏览器发送过来的字节数组，然后使用正确的字符集来编码</a:t>
            </a:r>
            <a:r>
              <a:rPr lang="en-US" altLang="zh-CN" b="1">
                <a:solidFill>
                  <a:schemeClr val="bg1"/>
                </a:solidFill>
                <a:sym typeface="+mn-ea"/>
              </a:rPr>
              <a:t>)</a:t>
            </a:r>
            <a:endParaRPr lang="en-US" altLang="zh-CN" b="1">
              <a:solidFill>
                <a:schemeClr val="bg1"/>
              </a:solidFill>
              <a:sym typeface="+mn-ea"/>
            </a:endParaRPr>
          </a:p>
          <a:p>
            <a:r>
              <a:rPr lang="zh-CN" altLang="en-US" b="1">
                <a:solidFill>
                  <a:schemeClr val="bg1"/>
                </a:solidFill>
                <a:sym typeface="+mn-ea"/>
              </a:rPr>
              <a:t>读取请求参数值：</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String str = request.getParameter(String paramName)	</a:t>
            </a:r>
            <a:endParaRPr lang="en-US" altLang="zh-CN" b="1">
              <a:solidFill>
                <a:schemeClr val="bg1"/>
              </a:solidFill>
              <a:sym typeface="+mn-ea"/>
            </a:endParaRPr>
          </a:p>
          <a:p>
            <a:r>
              <a:rPr lang="en-US" altLang="zh-CN" b="1">
                <a:solidFill>
                  <a:schemeClr val="bg1"/>
                </a:solidFill>
                <a:sym typeface="+mn-ea"/>
              </a:rPr>
              <a:t>		paramName</a:t>
            </a:r>
            <a:r>
              <a:rPr lang="zh-CN" altLang="en-US" b="1">
                <a:solidFill>
                  <a:schemeClr val="bg1"/>
                </a:solidFill>
                <a:sym typeface="+mn-ea"/>
              </a:rPr>
              <a:t>必须与实际发送过来的参数名一致，如果不一致，就会获得</a:t>
            </a:r>
            <a:r>
              <a:rPr lang="en-US" altLang="zh-CN" b="1">
                <a:solidFill>
                  <a:schemeClr val="bg1"/>
                </a:solidFill>
                <a:sym typeface="+mn-ea"/>
              </a:rPr>
              <a:t>null</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也可能获得</a:t>
            </a:r>
            <a:r>
              <a:rPr lang="en-US" altLang="zh-CN" b="1">
                <a:solidFill>
                  <a:schemeClr val="bg1"/>
                </a:solidFill>
                <a:sym typeface="+mn-ea"/>
              </a:rPr>
              <a:t>“”</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a:t>
            </a:r>
            <a:r>
              <a:rPr lang="en-US" altLang="zh-CN" b="1">
                <a:solidFill>
                  <a:schemeClr val="bg1"/>
                </a:solidFill>
                <a:sym typeface="+mn-ea"/>
              </a:rPr>
              <a:t>String[ ]str =  request.getParameterValues(String parameter);</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当有多个参数名相同时，使用该方法！！</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hello?college=c1&amp;college=c2&amp;college=c3</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对于多选框和单选框，若不选任何选项的话，会获得</a:t>
            </a:r>
            <a:r>
              <a:rPr lang="en-US" altLang="zh-CN" b="1">
                <a:solidFill>
                  <a:schemeClr val="bg1"/>
                </a:solidFill>
                <a:sym typeface="+mn-ea"/>
              </a:rPr>
              <a:t>null</a:t>
            </a:r>
            <a:r>
              <a:rPr lang="zh-CN" altLang="en-US" b="1">
                <a:solidFill>
                  <a:schemeClr val="bg1"/>
                </a:solidFill>
                <a:sym typeface="+mn-ea"/>
              </a:rPr>
              <a:t>。</a:t>
            </a:r>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38735"/>
            <a:ext cx="12027535" cy="5354320"/>
          </a:xfrm>
          <a:prstGeom prst="rect">
            <a:avLst/>
          </a:prstGeom>
          <a:noFill/>
        </p:spPr>
        <p:txBody>
          <a:bodyPr wrap="square" rtlCol="0">
            <a:spAutoFit/>
          </a:bodyPr>
          <a:p>
            <a:r>
              <a:rPr lang="zh-CN" altLang="en-US" b="1">
                <a:solidFill>
                  <a:schemeClr val="bg1"/>
                </a:solidFill>
                <a:sym typeface="+mn-ea"/>
              </a:rPr>
              <a:t>使用</a:t>
            </a:r>
            <a:r>
              <a:rPr lang="en-US" altLang="zh-CN" b="1">
                <a:solidFill>
                  <a:schemeClr val="bg1"/>
                </a:solidFill>
                <a:sym typeface="+mn-ea"/>
              </a:rPr>
              <a:t>JDBC</a:t>
            </a:r>
            <a:r>
              <a:rPr lang="zh-CN" altLang="en-US" b="1">
                <a:solidFill>
                  <a:schemeClr val="bg1"/>
                </a:solidFill>
                <a:sym typeface="+mn-ea"/>
              </a:rPr>
              <a:t>访问数据库：</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、需要将</a:t>
            </a:r>
            <a:r>
              <a:rPr lang="en-US" altLang="zh-CN" b="1">
                <a:solidFill>
                  <a:schemeClr val="bg1"/>
                </a:solidFill>
                <a:sym typeface="+mn-ea"/>
              </a:rPr>
              <a:t>jdbc</a:t>
            </a:r>
            <a:r>
              <a:rPr lang="zh-CN" altLang="en-US" b="1">
                <a:solidFill>
                  <a:schemeClr val="bg1"/>
                </a:solidFill>
                <a:sym typeface="+mn-ea"/>
              </a:rPr>
              <a:t>驱动（</a:t>
            </a:r>
            <a:r>
              <a:rPr lang="en-US" altLang="zh-CN" b="1">
                <a:solidFill>
                  <a:schemeClr val="bg1"/>
                </a:solidFill>
                <a:sym typeface="+mn-ea"/>
              </a:rPr>
              <a:t>jar</a:t>
            </a:r>
            <a:r>
              <a:rPr lang="zh-CN" altLang="en-US" b="1">
                <a:solidFill>
                  <a:schemeClr val="bg1"/>
                </a:solidFill>
                <a:sym typeface="+mn-ea"/>
              </a:rPr>
              <a:t>文件）拷贝到</a:t>
            </a:r>
            <a:r>
              <a:rPr lang="en-US" altLang="zh-CN" b="1">
                <a:solidFill>
                  <a:schemeClr val="bg1"/>
                </a:solidFill>
                <a:sym typeface="+mn-ea"/>
              </a:rPr>
              <a:t>WEB-INF\lib</a:t>
            </a:r>
            <a:r>
              <a:rPr lang="zh-CN" altLang="en-US" b="1">
                <a:solidFill>
                  <a:schemeClr val="bg1"/>
                </a:solidFill>
                <a:sym typeface="+mn-ea"/>
              </a:rPr>
              <a:t>下。</a:t>
            </a:r>
            <a:endParaRPr lang="zh-CN" altLang="en-US"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、使用</a:t>
            </a:r>
            <a:r>
              <a:rPr lang="en-US" altLang="zh-CN" b="1">
                <a:solidFill>
                  <a:schemeClr val="bg1"/>
                </a:solidFill>
                <a:sym typeface="+mn-ea"/>
              </a:rPr>
              <a:t>jdbc</a:t>
            </a:r>
            <a:r>
              <a:rPr lang="zh-CN" altLang="en-US" b="1">
                <a:solidFill>
                  <a:schemeClr val="bg1"/>
                </a:solidFill>
                <a:sym typeface="+mn-ea"/>
              </a:rPr>
              <a:t>提供的一套</a:t>
            </a:r>
            <a:r>
              <a:rPr lang="en-US" altLang="zh-CN" b="1">
                <a:solidFill>
                  <a:schemeClr val="bg1"/>
                </a:solidFill>
                <a:sym typeface="+mn-ea"/>
              </a:rPr>
              <a:t>api</a:t>
            </a:r>
            <a:r>
              <a:rPr lang="zh-CN" altLang="en-US" b="1">
                <a:solidFill>
                  <a:schemeClr val="bg1"/>
                </a:solidFill>
                <a:sym typeface="+mn-ea"/>
              </a:rPr>
              <a:t>来访问数据库。</a:t>
            </a:r>
            <a:endParaRPr lang="zh-CN" altLang="en-US" b="1">
              <a:solidFill>
                <a:schemeClr val="bg1"/>
              </a:solidFill>
              <a:sym typeface="+mn-ea"/>
            </a:endParaRPr>
          </a:p>
          <a:p>
            <a:r>
              <a:rPr lang="en-US" altLang="zh-CN" b="1">
                <a:solidFill>
                  <a:schemeClr val="bg1"/>
                </a:solidFill>
                <a:sym typeface="+mn-ea"/>
              </a:rPr>
              <a:t>		Class.forName(“com.jdbc.mysql.Driver”);		//</a:t>
            </a:r>
            <a:r>
              <a:rPr lang="zh-CN" altLang="en-US" b="1">
                <a:solidFill>
                  <a:schemeClr val="bg1"/>
                </a:solidFill>
                <a:sym typeface="+mn-ea"/>
              </a:rPr>
              <a:t>加载驱动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连接数据库，此时</a:t>
            </a:r>
            <a:r>
              <a:rPr lang="en-US" altLang="zh-CN" b="1">
                <a:solidFill>
                  <a:schemeClr val="bg1"/>
                </a:solidFill>
                <a:sym typeface="+mn-ea"/>
              </a:rPr>
              <a:t>conn</a:t>
            </a:r>
            <a:r>
              <a:rPr lang="zh-CN" altLang="en-US" b="1">
                <a:solidFill>
                  <a:schemeClr val="bg1"/>
                </a:solidFill>
                <a:sym typeface="+mn-ea"/>
              </a:rPr>
              <a:t>相当于一个数据库接口</a:t>
            </a:r>
            <a:endParaRPr lang="zh-CN" altLang="en-US" b="1">
              <a:solidFill>
                <a:schemeClr val="bg1"/>
              </a:solidFill>
              <a:sym typeface="+mn-ea"/>
            </a:endParaRPr>
          </a:p>
          <a:p>
            <a:r>
              <a:rPr lang="en-US" altLang="zh-CN" b="1">
                <a:solidFill>
                  <a:schemeClr val="bg1"/>
                </a:solidFill>
                <a:sym typeface="+mn-ea"/>
              </a:rPr>
              <a:t>		Connection conn =DriverManager.getConnection</a:t>
            </a:r>
            <a:endParaRPr lang="en-US" altLang="zh-CN" b="1">
              <a:solidFill>
                <a:schemeClr val="bg1"/>
              </a:solidFill>
              <a:sym typeface="+mn-ea"/>
            </a:endParaRPr>
          </a:p>
          <a:p>
            <a:r>
              <a:rPr lang="en-US" altLang="zh-CN" b="1">
                <a:solidFill>
                  <a:schemeClr val="bg1"/>
                </a:solidFill>
                <a:sym typeface="+mn-ea"/>
              </a:rPr>
              <a:t>		(“jdbc:mysql://localhost:3306/emp?user=root&amp;password=199612</a:t>
            </a:r>
            <a:endParaRPr lang="en-US" altLang="zh-CN" b="1">
              <a:solidFill>
                <a:schemeClr val="bg1"/>
              </a:solidFill>
              <a:sym typeface="+mn-ea"/>
            </a:endParaRPr>
          </a:p>
          <a:p>
            <a:r>
              <a:rPr lang="en-US" altLang="zh-CN" b="1">
                <a:solidFill>
                  <a:schemeClr val="bg1"/>
                </a:solidFill>
                <a:sym typeface="+mn-ea"/>
              </a:rPr>
              <a:t>		&amp;useUnicode=ture&amp;characterEncoding=utf-8”);</a:t>
            </a:r>
            <a:endParaRPr lang="en-US" altLang="zh-CN" b="1">
              <a:solidFill>
                <a:schemeClr val="bg1"/>
              </a:solidFill>
              <a:sym typeface="+mn-ea"/>
            </a:endParaRPr>
          </a:p>
          <a:p>
            <a:r>
              <a:rPr lang="zh-CN" altLang="en-US" b="1">
                <a:solidFill>
                  <a:schemeClr val="bg1"/>
                </a:solidFill>
                <a:sym typeface="+mn-ea"/>
              </a:rPr>
              <a:t>什么是重定向：</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、什么是重定向：</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服务器通知浏览器向一个新的地址发送请求</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（可以发送一个</a:t>
            </a:r>
            <a:r>
              <a:rPr lang="en-US" altLang="zh-CN" b="1">
                <a:solidFill>
                  <a:schemeClr val="bg1"/>
                </a:solidFill>
                <a:sym typeface="+mn-ea"/>
              </a:rPr>
              <a:t>302</a:t>
            </a:r>
            <a:r>
              <a:rPr lang="zh-CN" altLang="en-US" b="1">
                <a:solidFill>
                  <a:schemeClr val="bg1"/>
                </a:solidFill>
                <a:sym typeface="+mn-ea"/>
              </a:rPr>
              <a:t>状态码和一个</a:t>
            </a:r>
            <a:r>
              <a:rPr lang="en-US" altLang="zh-CN" b="1">
                <a:solidFill>
                  <a:schemeClr val="bg1"/>
                </a:solidFill>
                <a:sym typeface="+mn-ea"/>
              </a:rPr>
              <a:t>Location</a:t>
            </a:r>
            <a:r>
              <a:rPr lang="zh-CN" altLang="en-US" b="1">
                <a:solidFill>
                  <a:schemeClr val="bg1"/>
                </a:solidFill>
                <a:sym typeface="+mn-ea"/>
              </a:rPr>
              <a:t>消息头（该消息头包括了一个地址，称之为重定向地址）</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，浏览器收到后，会立即向重定向地址发送请求）</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、如何重定向：</a:t>
            </a:r>
            <a:endParaRPr lang="zh-CN" altLang="en-US" b="1">
              <a:solidFill>
                <a:schemeClr val="bg1"/>
              </a:solidFill>
              <a:sym typeface="+mn-ea"/>
            </a:endParaRPr>
          </a:p>
          <a:p>
            <a:r>
              <a:rPr lang="en-US" altLang="zh-CN" b="1">
                <a:solidFill>
                  <a:schemeClr val="bg1"/>
                </a:solidFill>
                <a:sym typeface="+mn-ea"/>
              </a:rPr>
              <a:t>		response.sendRedirect(String url);</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重定向时，容器会先清空</a:t>
            </a:r>
            <a:r>
              <a:rPr lang="en-US" altLang="zh-CN" b="1">
                <a:solidFill>
                  <a:schemeClr val="bg1"/>
                </a:solidFill>
                <a:sym typeface="+mn-ea"/>
              </a:rPr>
              <a:t>response</a:t>
            </a:r>
            <a:r>
              <a:rPr lang="zh-CN" altLang="en-US" b="1">
                <a:solidFill>
                  <a:schemeClr val="bg1"/>
                </a:solidFill>
                <a:sym typeface="+mn-ea"/>
              </a:rPr>
              <a:t>对象中保存的数据。</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、特点：</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重定向的地址是任意的。</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重定向之后，浏览器地址栏的地址会发生改变。</a:t>
            </a:r>
            <a:endParaRPr lang="zh-CN" altLang="en-US" b="1">
              <a:solidFill>
                <a:schemeClr val="bg1"/>
              </a:solidFill>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922020"/>
          </a:xfrm>
          <a:prstGeom prst="rect">
            <a:avLst/>
          </a:prstGeom>
          <a:noFill/>
        </p:spPr>
        <p:txBody>
          <a:bodyPr wrap="square" rtlCol="0">
            <a:spAutoFit/>
          </a:bodyPr>
          <a:p>
            <a:r>
              <a:rPr lang="en-US" altLang="zh-CN" b="1">
                <a:solidFill>
                  <a:schemeClr val="bg1"/>
                </a:solidFill>
                <a:sym typeface="+mn-ea"/>
              </a:rPr>
              <a:t>MVC</a:t>
            </a:r>
            <a:r>
              <a:rPr lang="zh-CN" altLang="en-US" b="1">
                <a:solidFill>
                  <a:schemeClr val="bg1"/>
                </a:solidFill>
                <a:sym typeface="+mn-ea"/>
              </a:rPr>
              <a:t>：</a:t>
            </a:r>
            <a:r>
              <a:rPr lang="en-US" altLang="zh-CN" b="1">
                <a:solidFill>
                  <a:schemeClr val="bg1"/>
                </a:solidFill>
                <a:sym typeface="+mn-ea"/>
              </a:rPr>
              <a:t>Model--&gt;</a:t>
            </a:r>
            <a:r>
              <a:rPr lang="zh-CN" altLang="en-US" b="1">
                <a:solidFill>
                  <a:schemeClr val="bg1"/>
                </a:solidFill>
                <a:sym typeface="+mn-ea"/>
              </a:rPr>
              <a:t>模型</a:t>
            </a:r>
            <a:r>
              <a:rPr lang="en-US" altLang="zh-CN" b="1">
                <a:solidFill>
                  <a:schemeClr val="bg1"/>
                </a:solidFill>
                <a:sym typeface="+mn-ea"/>
              </a:rPr>
              <a:t>	Viwe--&gt;</a:t>
            </a:r>
            <a:r>
              <a:rPr lang="zh-CN" altLang="en-US" b="1">
                <a:solidFill>
                  <a:schemeClr val="bg1"/>
                </a:solidFill>
                <a:sym typeface="+mn-ea"/>
              </a:rPr>
              <a:t>视图</a:t>
            </a:r>
            <a:r>
              <a:rPr lang="en-US" altLang="zh-CN" b="1">
                <a:solidFill>
                  <a:schemeClr val="bg1"/>
                </a:solidFill>
                <a:sym typeface="+mn-ea"/>
              </a:rPr>
              <a:t>	Controller--&gt;</a:t>
            </a:r>
            <a:r>
              <a:rPr lang="zh-CN" altLang="en-US" b="1">
                <a:solidFill>
                  <a:schemeClr val="bg1"/>
                </a:solidFill>
                <a:sym typeface="+mn-ea"/>
              </a:rPr>
              <a:t>控制器</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grpSp>
        <p:nvGrpSpPr>
          <p:cNvPr id="8" name="组合 7"/>
          <p:cNvGrpSpPr/>
          <p:nvPr/>
        </p:nvGrpSpPr>
        <p:grpSpPr>
          <a:xfrm rot="3660000">
            <a:off x="4427855" y="1823720"/>
            <a:ext cx="3335020" cy="3335655"/>
            <a:chOff x="6973" y="2872"/>
            <a:chExt cx="5252" cy="5253"/>
          </a:xfrm>
        </p:grpSpPr>
        <p:sp>
          <p:nvSpPr>
            <p:cNvPr id="2" name="椭圆 1"/>
            <p:cNvSpPr/>
            <p:nvPr/>
          </p:nvSpPr>
          <p:spPr>
            <a:xfrm>
              <a:off x="6973" y="2872"/>
              <a:ext cx="5253" cy="5253"/>
            </a:xfrm>
            <a:prstGeom prst="ellipse">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 name="直接连接符 2"/>
            <p:cNvCxnSpPr>
              <a:endCxn id="2" idx="4"/>
            </p:cNvCxnSpPr>
            <p:nvPr/>
          </p:nvCxnSpPr>
          <p:spPr>
            <a:xfrm>
              <a:off x="9576" y="5567"/>
              <a:ext cx="24" cy="2558"/>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353" y="4242"/>
              <a:ext cx="2178" cy="1264"/>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9592" y="4349"/>
              <a:ext cx="2360" cy="117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982210" y="5294630"/>
            <a:ext cx="2233295" cy="368300"/>
          </a:xfrm>
          <a:prstGeom prst="rect">
            <a:avLst/>
          </a:prstGeom>
          <a:noFill/>
        </p:spPr>
        <p:txBody>
          <a:bodyPr wrap="square" rtlCol="0">
            <a:spAutoFit/>
          </a:bodyPr>
          <a:p>
            <a:pPr algn="ctr"/>
            <a:r>
              <a:rPr lang="en-US" altLang="zh-CN" b="1">
                <a:solidFill>
                  <a:schemeClr val="bg1"/>
                </a:solidFill>
              </a:rPr>
              <a:t>Servlet</a:t>
            </a:r>
            <a:endParaRPr lang="en-US" altLang="zh-CN" b="1">
              <a:solidFill>
                <a:schemeClr val="bg1"/>
              </a:solidFill>
            </a:endParaRPr>
          </a:p>
        </p:txBody>
      </p:sp>
      <p:sp>
        <p:nvSpPr>
          <p:cNvPr id="10" name="文本框 9"/>
          <p:cNvSpPr txBox="1"/>
          <p:nvPr/>
        </p:nvSpPr>
        <p:spPr>
          <a:xfrm>
            <a:off x="4886960" y="4233545"/>
            <a:ext cx="2233295" cy="645160"/>
          </a:xfrm>
          <a:prstGeom prst="rect">
            <a:avLst/>
          </a:prstGeom>
          <a:noFill/>
        </p:spPr>
        <p:txBody>
          <a:bodyPr wrap="square" rtlCol="0">
            <a:spAutoFit/>
          </a:bodyPr>
          <a:p>
            <a:pPr algn="ctr"/>
            <a:r>
              <a:rPr lang="zh-CN" altLang="en-US" b="1">
                <a:solidFill>
                  <a:schemeClr val="bg1"/>
                </a:solidFill>
              </a:rPr>
              <a:t>其他的一些</a:t>
            </a:r>
            <a:r>
              <a:rPr lang="en-US" altLang="zh-CN" b="1">
                <a:solidFill>
                  <a:schemeClr val="bg1"/>
                </a:solidFill>
              </a:rPr>
              <a:t>java</a:t>
            </a:r>
            <a:r>
              <a:rPr lang="zh-CN" altLang="en-US" b="1">
                <a:solidFill>
                  <a:schemeClr val="bg1"/>
                </a:solidFill>
              </a:rPr>
              <a:t>业务逻辑</a:t>
            </a:r>
            <a:endParaRPr lang="zh-CN" altLang="en-US" b="1">
              <a:solidFill>
                <a:schemeClr val="bg1"/>
              </a:solidFill>
            </a:endParaRPr>
          </a:p>
        </p:txBody>
      </p:sp>
      <p:sp>
        <p:nvSpPr>
          <p:cNvPr id="11" name="文本框 10"/>
          <p:cNvSpPr txBox="1"/>
          <p:nvPr/>
        </p:nvSpPr>
        <p:spPr>
          <a:xfrm>
            <a:off x="6080760" y="2703830"/>
            <a:ext cx="1515745" cy="645160"/>
          </a:xfrm>
          <a:prstGeom prst="rect">
            <a:avLst/>
          </a:prstGeom>
          <a:noFill/>
        </p:spPr>
        <p:txBody>
          <a:bodyPr wrap="square" rtlCol="0">
            <a:spAutoFit/>
          </a:bodyPr>
          <a:p>
            <a:pPr algn="ctr"/>
            <a:r>
              <a:rPr lang="en-US" altLang="zh-CN" b="1">
                <a:solidFill>
                  <a:schemeClr val="bg1"/>
                </a:solidFill>
              </a:rPr>
              <a:t>out.println...</a:t>
            </a:r>
            <a:endParaRPr lang="en-US" altLang="zh-CN" b="1">
              <a:solidFill>
                <a:schemeClr val="bg1"/>
              </a:solidFill>
            </a:endParaRPr>
          </a:p>
          <a:p>
            <a:pPr algn="ctr"/>
            <a:r>
              <a:rPr lang="zh-CN" altLang="en-US" b="1">
                <a:solidFill>
                  <a:schemeClr val="bg1"/>
                </a:solidFill>
              </a:rPr>
              <a:t>表示逻辑</a:t>
            </a:r>
            <a:endParaRPr lang="zh-CN" altLang="en-US" b="1">
              <a:solidFill>
                <a:schemeClr val="bg1"/>
              </a:solidFill>
            </a:endParaRPr>
          </a:p>
        </p:txBody>
      </p:sp>
      <p:sp>
        <p:nvSpPr>
          <p:cNvPr id="12" name="文本框 11"/>
          <p:cNvSpPr txBox="1"/>
          <p:nvPr/>
        </p:nvSpPr>
        <p:spPr>
          <a:xfrm>
            <a:off x="4542155" y="2703830"/>
            <a:ext cx="1515745" cy="922020"/>
          </a:xfrm>
          <a:prstGeom prst="rect">
            <a:avLst/>
          </a:prstGeom>
          <a:noFill/>
        </p:spPr>
        <p:txBody>
          <a:bodyPr wrap="square" rtlCol="0">
            <a:spAutoFit/>
          </a:bodyPr>
          <a:p>
            <a:pPr algn="ctr"/>
            <a:r>
              <a:rPr lang="en-US" altLang="zh-CN" b="1">
                <a:solidFill>
                  <a:schemeClr val="bg1"/>
                </a:solidFill>
              </a:rPr>
              <a:t>JDBC...</a:t>
            </a:r>
            <a:endParaRPr lang="en-US" altLang="zh-CN" b="1">
              <a:solidFill>
                <a:schemeClr val="bg1"/>
              </a:solidFill>
            </a:endParaRPr>
          </a:p>
          <a:p>
            <a:pPr algn="ctr"/>
            <a:r>
              <a:rPr lang="zh-CN" altLang="en-US" b="1">
                <a:solidFill>
                  <a:schemeClr val="bg1"/>
                </a:solidFill>
              </a:rPr>
              <a:t>数据访问逻辑</a:t>
            </a:r>
            <a:endParaRPr lang="zh-CN" altLang="en-US" b="1">
              <a:solidFill>
                <a:schemeClr val="bg1"/>
              </a:solidFill>
            </a:endParaRPr>
          </a:p>
        </p:txBody>
      </p:sp>
      <p:sp>
        <p:nvSpPr>
          <p:cNvPr id="13" name="椭圆 12"/>
          <p:cNvSpPr/>
          <p:nvPr/>
        </p:nvSpPr>
        <p:spPr>
          <a:xfrm>
            <a:off x="9271635" y="5048250"/>
            <a:ext cx="1392555" cy="861060"/>
          </a:xfrm>
          <a:prstGeom prst="ellipse">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1537970" y="2074545"/>
            <a:ext cx="1392555" cy="861060"/>
          </a:xfrm>
          <a:prstGeom prst="ellipse">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9271635" y="2074545"/>
            <a:ext cx="1392555" cy="861060"/>
          </a:xfrm>
          <a:prstGeom prst="ellipse">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箭头连接符 15"/>
          <p:cNvCxnSpPr>
            <a:stCxn id="2" idx="0"/>
            <a:endCxn id="15" idx="2"/>
          </p:cNvCxnSpPr>
          <p:nvPr/>
        </p:nvCxnSpPr>
        <p:spPr>
          <a:xfrm flipV="1">
            <a:off x="7554595" y="2505075"/>
            <a:ext cx="1717040" cy="17843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2" idx="3"/>
            <a:endCxn id="14" idx="6"/>
          </p:cNvCxnSpPr>
          <p:nvPr/>
        </p:nvCxnSpPr>
        <p:spPr>
          <a:xfrm flipH="1" flipV="1">
            <a:off x="2930525" y="2505075"/>
            <a:ext cx="1561465" cy="52705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 idx="6"/>
            <a:endCxn id="13" idx="2"/>
          </p:cNvCxnSpPr>
          <p:nvPr/>
        </p:nvCxnSpPr>
        <p:spPr>
          <a:xfrm>
            <a:off x="6903720" y="4950460"/>
            <a:ext cx="2367915" cy="52832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387205" y="2315210"/>
            <a:ext cx="1160780" cy="368300"/>
          </a:xfrm>
          <a:prstGeom prst="rect">
            <a:avLst/>
          </a:prstGeom>
          <a:noFill/>
        </p:spPr>
        <p:txBody>
          <a:bodyPr wrap="square" rtlCol="0">
            <a:spAutoFit/>
          </a:bodyPr>
          <a:p>
            <a:pPr algn="ctr"/>
            <a:r>
              <a:rPr lang="en-US" altLang="zh-CN" b="1">
                <a:solidFill>
                  <a:schemeClr val="bg1"/>
                </a:solidFill>
              </a:rPr>
              <a:t>Jsp</a:t>
            </a:r>
            <a:endParaRPr lang="en-US" altLang="zh-CN" b="1">
              <a:solidFill>
                <a:schemeClr val="bg1"/>
              </a:solidFill>
            </a:endParaRPr>
          </a:p>
        </p:txBody>
      </p:sp>
      <p:sp>
        <p:nvSpPr>
          <p:cNvPr id="21" name="文本框 20"/>
          <p:cNvSpPr txBox="1"/>
          <p:nvPr/>
        </p:nvSpPr>
        <p:spPr>
          <a:xfrm>
            <a:off x="1653540" y="2315210"/>
            <a:ext cx="1160780" cy="368300"/>
          </a:xfrm>
          <a:prstGeom prst="rect">
            <a:avLst/>
          </a:prstGeom>
          <a:noFill/>
        </p:spPr>
        <p:txBody>
          <a:bodyPr wrap="square" rtlCol="0">
            <a:spAutoFit/>
          </a:bodyPr>
          <a:p>
            <a:pPr algn="ctr"/>
            <a:r>
              <a:rPr lang="en-US" altLang="zh-CN" b="1">
                <a:solidFill>
                  <a:schemeClr val="bg1"/>
                </a:solidFill>
              </a:rPr>
              <a:t>dao</a:t>
            </a:r>
            <a:endParaRPr lang="en-US" altLang="zh-CN" b="1">
              <a:solidFill>
                <a:schemeClr val="bg1"/>
              </a:solidFill>
            </a:endParaRPr>
          </a:p>
        </p:txBody>
      </p:sp>
      <p:sp>
        <p:nvSpPr>
          <p:cNvPr id="22" name="文本框 21"/>
          <p:cNvSpPr txBox="1"/>
          <p:nvPr/>
        </p:nvSpPr>
        <p:spPr>
          <a:xfrm>
            <a:off x="9387840" y="5294630"/>
            <a:ext cx="1160780" cy="368300"/>
          </a:xfrm>
          <a:prstGeom prst="rect">
            <a:avLst/>
          </a:prstGeom>
          <a:noFill/>
        </p:spPr>
        <p:txBody>
          <a:bodyPr wrap="square" rtlCol="0">
            <a:spAutoFit/>
          </a:bodyPr>
          <a:p>
            <a:pPr algn="ctr"/>
            <a:r>
              <a:rPr lang="en-US" altLang="zh-CN" b="1">
                <a:solidFill>
                  <a:schemeClr val="bg1"/>
                </a:solidFill>
              </a:rPr>
              <a:t>Java</a:t>
            </a:r>
            <a:r>
              <a:rPr lang="zh-CN" altLang="en-US" b="1">
                <a:solidFill>
                  <a:schemeClr val="bg1"/>
                </a:solidFill>
              </a:rPr>
              <a:t>类</a:t>
            </a:r>
            <a:endParaRPr lang="zh-CN" altLang="en-US" b="1">
              <a:solidFill>
                <a:schemeClr val="bg1"/>
              </a:solidFill>
            </a:endParaRPr>
          </a:p>
        </p:txBody>
      </p:sp>
      <p:sp>
        <p:nvSpPr>
          <p:cNvPr id="23" name="文本框 22"/>
          <p:cNvSpPr txBox="1"/>
          <p:nvPr/>
        </p:nvSpPr>
        <p:spPr>
          <a:xfrm>
            <a:off x="5197475" y="5758815"/>
            <a:ext cx="1706880" cy="368300"/>
          </a:xfrm>
          <a:prstGeom prst="rect">
            <a:avLst/>
          </a:prstGeom>
          <a:noFill/>
        </p:spPr>
        <p:txBody>
          <a:bodyPr wrap="square" rtlCol="0">
            <a:spAutoFit/>
          </a:bodyPr>
          <a:p>
            <a:pPr algn="ctr"/>
            <a:r>
              <a:rPr lang="zh-CN" b="1">
                <a:solidFill>
                  <a:schemeClr val="bg1"/>
                </a:solidFill>
              </a:rPr>
              <a:t>负责流程控制</a:t>
            </a:r>
            <a:endParaRPr lang="zh-CN" b="1">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462395"/>
          </a:xfrm>
          <a:prstGeom prst="rect">
            <a:avLst/>
          </a:prstGeom>
          <a:noFill/>
        </p:spPr>
        <p:txBody>
          <a:bodyPr wrap="square" rtlCol="0">
            <a:spAutoFit/>
          </a:bodyPr>
          <a:p>
            <a:r>
              <a:rPr lang="en-US" altLang="zh-CN" b="1">
                <a:solidFill>
                  <a:schemeClr val="bg1"/>
                </a:solidFill>
                <a:sym typeface="+mn-ea"/>
              </a:rPr>
              <a:t>servlet</a:t>
            </a:r>
            <a:r>
              <a:rPr lang="zh-CN" altLang="en-US" b="1">
                <a:solidFill>
                  <a:schemeClr val="bg1"/>
                </a:solidFill>
                <a:sym typeface="+mn-ea"/>
              </a:rPr>
              <a:t>的生命周期：</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a:t>
            </a:r>
            <a:r>
              <a:rPr lang="en-US" altLang="zh-CN" b="1">
                <a:solidFill>
                  <a:schemeClr val="bg1"/>
                </a:solidFill>
                <a:sym typeface="+mn-ea"/>
              </a:rPr>
              <a:t>servlet</a:t>
            </a:r>
            <a:r>
              <a:rPr lang="zh-CN" altLang="en-US" b="1">
                <a:solidFill>
                  <a:schemeClr val="bg1"/>
                </a:solidFill>
                <a:sym typeface="+mn-ea"/>
              </a:rPr>
              <a:t>的生命周期？</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容器如何去创建</a:t>
            </a:r>
            <a:r>
              <a:rPr lang="en-US" altLang="zh-CN" b="1">
                <a:solidFill>
                  <a:schemeClr val="bg1"/>
                </a:solidFill>
                <a:sym typeface="+mn-ea"/>
              </a:rPr>
              <a:t>servlet</a:t>
            </a:r>
            <a:r>
              <a:rPr lang="zh-CN" altLang="en-US" b="1">
                <a:solidFill>
                  <a:schemeClr val="bg1"/>
                </a:solidFill>
                <a:sym typeface="+mn-ea"/>
              </a:rPr>
              <a:t>对象，如何对其进行初始化处理，如何调用其方法来处理请求，以及如何销</a:t>
            </a:r>
            <a:r>
              <a:rPr lang="en-US" altLang="zh-CN" b="1">
                <a:solidFill>
                  <a:schemeClr val="bg1"/>
                </a:solidFill>
                <a:sym typeface="+mn-ea"/>
              </a:rPr>
              <a:t>		</a:t>
            </a:r>
            <a:r>
              <a:rPr lang="zh-CN" altLang="en-US" b="1">
                <a:solidFill>
                  <a:schemeClr val="bg1"/>
                </a:solidFill>
                <a:sym typeface="+mn-ea"/>
              </a:rPr>
              <a:t>毁该对象的整个过程。</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、分成几个阶段？</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）实例化：</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什么是实例化？</a:t>
            </a:r>
            <a:endParaRPr lang="zh-CN" altLang="en-US" b="1">
              <a:solidFill>
                <a:schemeClr val="bg1"/>
              </a:solidFill>
              <a:sym typeface="+mn-ea"/>
            </a:endParaRPr>
          </a:p>
          <a:p>
            <a:r>
              <a:rPr lang="en-US" altLang="zh-CN" b="1">
                <a:solidFill>
                  <a:schemeClr val="bg1"/>
                </a:solidFill>
                <a:sym typeface="+mn-ea"/>
              </a:rPr>
              <a:t>				</a:t>
            </a:r>
            <a:r>
              <a:rPr lang="zh-CN" altLang="en-US" b="1">
                <a:solidFill>
                  <a:schemeClr val="accent1"/>
                </a:solidFill>
                <a:effectLst>
                  <a:outerShdw blurRad="38100" dist="25400" dir="5400000" algn="ctr" rotWithShape="0">
                    <a:srgbClr val="6E747A">
                      <a:alpha val="43000"/>
                    </a:srgbClr>
                  </a:outerShdw>
                </a:effectLst>
                <a:sym typeface="+mn-ea"/>
              </a:rPr>
              <a:t>容器调用</a:t>
            </a:r>
            <a:r>
              <a:rPr lang="en-US" altLang="zh-CN" b="1">
                <a:solidFill>
                  <a:schemeClr val="accent1"/>
                </a:solidFill>
                <a:effectLst>
                  <a:outerShdw blurRad="38100" dist="25400" dir="5400000" algn="ctr" rotWithShape="0">
                    <a:srgbClr val="6E747A">
                      <a:alpha val="43000"/>
                    </a:srgbClr>
                  </a:outerShdw>
                </a:effectLst>
                <a:sym typeface="+mn-ea"/>
              </a:rPr>
              <a:t>servlet</a:t>
            </a:r>
            <a:r>
              <a:rPr lang="zh-CN" altLang="en-US" b="1">
                <a:solidFill>
                  <a:schemeClr val="accent1"/>
                </a:solidFill>
                <a:effectLst>
                  <a:outerShdw blurRad="38100" dist="25400" dir="5400000" algn="ctr" rotWithShape="0">
                    <a:srgbClr val="6E747A">
                      <a:alpha val="43000"/>
                    </a:srgbClr>
                  </a:outerShdw>
                </a:effectLst>
                <a:sym typeface="+mn-ea"/>
              </a:rPr>
              <a:t>的构造器，创建相应的对象。</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b.</a:t>
            </a:r>
            <a:r>
              <a:rPr lang="zh-CN" altLang="en-US" b="1">
                <a:solidFill>
                  <a:schemeClr val="bg1"/>
                </a:solidFill>
                <a:sym typeface="+mn-ea"/>
              </a:rPr>
              <a:t>什么时候实例化？</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情况一：容器收到请求之后创建</a:t>
            </a:r>
            <a:r>
              <a:rPr lang="en-US" altLang="zh-CN" b="1">
                <a:solidFill>
                  <a:schemeClr val="bg1"/>
                </a:solidFill>
                <a:sym typeface="+mn-ea"/>
              </a:rPr>
              <a:t>servlet</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情况二：容器启动后，立即创建</a:t>
            </a:r>
            <a:r>
              <a:rPr lang="en-US" altLang="zh-CN" b="1">
                <a:solidFill>
                  <a:schemeClr val="bg1"/>
                </a:solidFill>
                <a:sym typeface="+mn-ea"/>
              </a:rPr>
              <a:t>servlet</a:t>
            </a:r>
            <a:r>
              <a:rPr lang="zh-CN" altLang="en-US" b="1">
                <a:solidFill>
                  <a:schemeClr val="bg1"/>
                </a:solidFill>
                <a:sym typeface="+mn-ea"/>
              </a:rPr>
              <a:t>对象，等待请求过来</a:t>
            </a:r>
            <a:endParaRPr lang="zh-CN" altLang="en-US" b="1">
              <a:solidFill>
                <a:schemeClr val="bg1"/>
              </a:solidFill>
              <a:sym typeface="+mn-ea"/>
            </a:endParaRPr>
          </a:p>
          <a:p>
            <a:r>
              <a:rPr lang="en-US" altLang="zh-CN" b="1">
                <a:solidFill>
                  <a:schemeClr val="bg1"/>
                </a:solidFill>
                <a:sym typeface="+mn-ea"/>
              </a:rPr>
              <a:t>				    &lt;load-on-startup&gt;1&lt;/load-on-startup&gt;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参数值要求是一个大于等于</a:t>
            </a:r>
            <a:r>
              <a:rPr lang="en-US" altLang="zh-CN" b="1">
                <a:solidFill>
                  <a:schemeClr val="bg1"/>
                </a:solidFill>
                <a:sym typeface="+mn-ea"/>
              </a:rPr>
              <a:t>0</a:t>
            </a:r>
            <a:r>
              <a:rPr lang="zh-CN" altLang="en-US" b="1">
                <a:solidFill>
                  <a:schemeClr val="bg1"/>
                </a:solidFill>
                <a:sym typeface="+mn-ea"/>
              </a:rPr>
              <a:t>的整数，越小 ，优先级越高（即先创建）</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注：容器只会创建一个实例</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）初始化：</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什么是初始化</a:t>
            </a:r>
            <a:r>
              <a:rPr lang="en-US" altLang="zh-CN" b="1">
                <a:solidFill>
                  <a:schemeClr val="bg1"/>
                </a:solidFill>
                <a:sym typeface="+mn-ea"/>
              </a:rPr>
              <a:t>?</a:t>
            </a:r>
            <a:r>
              <a:rPr lang="zh-CN" altLang="en-US" b="1">
                <a:solidFill>
                  <a:schemeClr val="bg1"/>
                </a:solidFill>
                <a:sym typeface="+mn-ea"/>
              </a:rPr>
              <a:t>（实例化之后进行初始化）</a:t>
            </a:r>
            <a:endParaRPr lang="zh-CN" altLang="en-US" b="1">
              <a:solidFill>
                <a:schemeClr val="bg1"/>
              </a:solidFill>
              <a:sym typeface="+mn-ea"/>
            </a:endParaRPr>
          </a:p>
          <a:p>
            <a:r>
              <a:rPr lang="en-US" altLang="zh-CN" b="1">
                <a:solidFill>
                  <a:schemeClr val="bg1"/>
                </a:solidFill>
                <a:sym typeface="+mn-ea"/>
              </a:rPr>
              <a:t>				</a:t>
            </a:r>
            <a:r>
              <a:rPr lang="zh-CN" altLang="en-US" b="1">
                <a:solidFill>
                  <a:schemeClr val="accent1"/>
                </a:solidFill>
                <a:effectLst>
                  <a:outerShdw blurRad="38100" dist="25400" dir="5400000" algn="ctr" rotWithShape="0">
                    <a:srgbClr val="6E747A">
                      <a:alpha val="43000"/>
                    </a:srgbClr>
                  </a:outerShdw>
                </a:effectLst>
                <a:sym typeface="+mn-ea"/>
              </a:rPr>
              <a:t>容器调用</a:t>
            </a:r>
            <a:r>
              <a:rPr lang="en-US" altLang="zh-CN" b="1">
                <a:solidFill>
                  <a:schemeClr val="accent1"/>
                </a:solidFill>
                <a:effectLst>
                  <a:outerShdw blurRad="38100" dist="25400" dir="5400000" algn="ctr" rotWithShape="0">
                    <a:srgbClr val="6E747A">
                      <a:alpha val="43000"/>
                    </a:srgbClr>
                  </a:outerShdw>
                </a:effectLst>
                <a:sym typeface="+mn-ea"/>
              </a:rPr>
              <a:t>servlet</a:t>
            </a:r>
            <a:r>
              <a:rPr lang="zh-CN" altLang="en-US" b="1">
                <a:solidFill>
                  <a:schemeClr val="accent1"/>
                </a:solidFill>
                <a:effectLst>
                  <a:outerShdw blurRad="38100" dist="25400" dir="5400000" algn="ctr" rotWithShape="0">
                    <a:srgbClr val="6E747A">
                      <a:alpha val="43000"/>
                    </a:srgbClr>
                  </a:outerShdw>
                </a:effectLst>
                <a:sym typeface="+mn-ea"/>
              </a:rPr>
              <a:t>对象的</a:t>
            </a:r>
            <a:r>
              <a:rPr lang="en-US" altLang="zh-CN" b="1">
                <a:solidFill>
                  <a:schemeClr val="accent1"/>
                </a:solidFill>
                <a:effectLst>
                  <a:outerShdw blurRad="38100" dist="25400" dir="5400000" algn="ctr" rotWithShape="0">
                    <a:srgbClr val="6E747A">
                      <a:alpha val="43000"/>
                    </a:srgbClr>
                  </a:outerShdw>
                </a:effectLst>
                <a:sym typeface="+mn-ea"/>
              </a:rPr>
              <a:t>init</a:t>
            </a:r>
            <a:r>
              <a:rPr lang="zh-CN" altLang="en-US" b="1">
                <a:solidFill>
                  <a:schemeClr val="accent1"/>
                </a:solidFill>
                <a:effectLst>
                  <a:outerShdw blurRad="38100" dist="25400" dir="5400000" algn="ctr" rotWithShape="0">
                    <a:srgbClr val="6E747A">
                      <a:alpha val="43000"/>
                    </a:srgbClr>
                  </a:outerShdw>
                </a:effectLst>
                <a:sym typeface="+mn-ea"/>
              </a:rPr>
              <a:t>方法，该方法只会执行一次。（给</a:t>
            </a:r>
            <a:r>
              <a:rPr lang="en-US" altLang="zh-CN" b="1">
                <a:solidFill>
                  <a:schemeClr val="accent1"/>
                </a:solidFill>
                <a:effectLst>
                  <a:outerShdw blurRad="38100" dist="25400" dir="5400000" algn="ctr" rotWithShape="0">
                    <a:srgbClr val="6E747A">
                      <a:alpha val="43000"/>
                    </a:srgbClr>
                  </a:outerShdw>
                </a:effectLst>
                <a:sym typeface="+mn-ea"/>
              </a:rPr>
              <a:t>servlet</a:t>
            </a:r>
            <a:r>
              <a:rPr lang="zh-CN" altLang="en-US" b="1">
                <a:solidFill>
                  <a:schemeClr val="accent1"/>
                </a:solidFill>
                <a:effectLst>
                  <a:outerShdw blurRad="38100" dist="25400" dir="5400000" algn="ctr" rotWithShape="0">
                    <a:srgbClr val="6E747A">
                      <a:alpha val="43000"/>
                    </a:srgbClr>
                  </a:outerShdw>
                </a:effectLst>
                <a:sym typeface="+mn-ea"/>
              </a:rPr>
              <a:t>分配资源）</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b.GenericServlet</a:t>
            </a:r>
            <a:r>
              <a:rPr lang="zh-CN" altLang="en-US" b="1">
                <a:solidFill>
                  <a:schemeClr val="bg1"/>
                </a:solidFill>
                <a:sym typeface="+mn-ea"/>
              </a:rPr>
              <a:t>的</a:t>
            </a:r>
            <a:r>
              <a:rPr lang="en-US" altLang="zh-CN" b="1">
                <a:solidFill>
                  <a:schemeClr val="bg1"/>
                </a:solidFill>
                <a:sym typeface="+mn-ea"/>
              </a:rPr>
              <a:t>init</a:t>
            </a:r>
            <a:r>
              <a:rPr lang="zh-CN" altLang="en-US" b="1">
                <a:solidFill>
                  <a:schemeClr val="bg1"/>
                </a:solidFill>
                <a:sym typeface="+mn-ea"/>
              </a:rPr>
              <a:t>方法是如何实现的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将容器传递过来的</a:t>
            </a:r>
            <a:r>
              <a:rPr lang="en-US" altLang="zh-CN" b="1">
                <a:solidFill>
                  <a:schemeClr val="bg1"/>
                </a:solidFill>
                <a:sym typeface="+mn-ea"/>
              </a:rPr>
              <a:t>ServletConfig</a:t>
            </a:r>
            <a:r>
              <a:rPr lang="zh-CN" altLang="en-US" b="1">
                <a:solidFill>
                  <a:schemeClr val="bg1"/>
                </a:solidFill>
                <a:sym typeface="+mn-ea"/>
              </a:rPr>
              <a:t>对象保存下来，</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并且提供了一个获得该对象的方法</a:t>
            </a:r>
            <a:r>
              <a:rPr lang="en-US" altLang="zh-CN" b="1">
                <a:solidFill>
                  <a:schemeClr val="bg1"/>
                </a:solidFill>
                <a:sym typeface="+mn-ea"/>
              </a:rPr>
              <a:t>ServletConfig config = getServletConfig();</a:t>
            </a:r>
            <a:endParaRPr lang="en-US" altLang="zh-CN"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如何实现自己的初始化处理逻辑</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只需要</a:t>
            </a:r>
            <a:r>
              <a:rPr lang="en-US" altLang="zh-CN" b="1">
                <a:solidFill>
                  <a:schemeClr val="bg1"/>
                </a:solidFill>
                <a:sym typeface="+mn-ea"/>
              </a:rPr>
              <a:t>override GenericServlet</a:t>
            </a:r>
            <a:r>
              <a:rPr lang="zh-CN" altLang="en-US" b="1">
                <a:solidFill>
                  <a:schemeClr val="bg1"/>
                </a:solidFill>
                <a:sym typeface="+mn-ea"/>
              </a:rPr>
              <a:t>提供的</a:t>
            </a:r>
            <a:r>
              <a:rPr lang="en-US" altLang="zh-CN" b="1">
                <a:solidFill>
                  <a:schemeClr val="bg1"/>
                </a:solidFill>
                <a:sym typeface="+mn-ea"/>
              </a:rPr>
              <a:t>init()</a:t>
            </a:r>
            <a:r>
              <a:rPr lang="zh-CN" altLang="en-US" b="1">
                <a:solidFill>
                  <a:schemeClr val="bg1"/>
                </a:solidFill>
                <a:sym typeface="+mn-ea"/>
              </a:rPr>
              <a:t>方法</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510" y="0"/>
            <a:ext cx="11944350" cy="3784600"/>
          </a:xfrm>
          <a:prstGeom prst="rect">
            <a:avLst/>
          </a:prstGeom>
          <a:noFill/>
        </p:spPr>
        <p:txBody>
          <a:bodyPr wrap="square" rtlCol="0">
            <a:spAutoFit/>
          </a:bodyPr>
          <a:p>
            <a:r>
              <a:rPr lang="en-US" altLang="zh-CN" sz="2000" b="1" dirty="0">
                <a:solidFill>
                  <a:schemeClr val="bg1"/>
                </a:solidFill>
              </a:rPr>
              <a:t>&lt;head&gt;</a:t>
            </a:r>
            <a:r>
              <a:rPr lang="zh-CN" altLang="en-US" sz="2000" b="1" dirty="0">
                <a:solidFill>
                  <a:schemeClr val="bg1"/>
                </a:solidFill>
              </a:rPr>
              <a:t>元素：</a:t>
            </a:r>
            <a:endParaRPr lang="zh-CN" altLang="en-US" sz="2000" b="1" dirty="0">
              <a:solidFill>
                <a:schemeClr val="bg1"/>
              </a:solidFill>
            </a:endParaRPr>
          </a:p>
          <a:p>
            <a:r>
              <a:rPr lang="en-US" altLang="zh-CN" sz="2000" b="1" dirty="0">
                <a:solidFill>
                  <a:schemeClr val="bg1"/>
                </a:solidFill>
              </a:rPr>
              <a:t>	-&lt;title&gt;</a:t>
            </a:r>
            <a:r>
              <a:rPr lang="zh-CN" altLang="en-US" sz="2000" b="1" dirty="0">
                <a:solidFill>
                  <a:schemeClr val="bg1"/>
                </a:solidFill>
              </a:rPr>
              <a:t>元素：定义文档的标题，显示在浏览器顶部的网页标题。</a:t>
            </a:r>
            <a:endParaRPr lang="zh-CN" altLang="en-US" sz="2000" b="1" dirty="0">
              <a:solidFill>
                <a:schemeClr val="bg1"/>
              </a:solidFill>
            </a:endParaRPr>
          </a:p>
          <a:p>
            <a:r>
              <a:rPr lang="en-US" altLang="zh-CN" sz="2000" b="1" dirty="0"/>
              <a:t>		</a:t>
            </a:r>
            <a:r>
              <a:rPr lang="en-US" altLang="zh-CN" sz="2000" b="1" dirty="0">
                <a:solidFill>
                  <a:srgbClr val="FF0000"/>
                </a:solidFill>
              </a:rPr>
              <a:t>&lt;title&gt;demo.html&lt;/title&gt;</a:t>
            </a:r>
            <a:endParaRPr lang="en-US" altLang="zh-CN" sz="2000" b="1" dirty="0">
              <a:solidFill>
                <a:srgbClr val="FF0000"/>
              </a:solidFill>
            </a:endParaRPr>
          </a:p>
          <a:p>
            <a:r>
              <a:rPr lang="en-US" altLang="zh-CN" sz="2000" b="1" dirty="0"/>
              <a:t>	</a:t>
            </a:r>
            <a:r>
              <a:rPr lang="en-US" altLang="zh-CN" sz="2000" b="1" dirty="0">
                <a:solidFill>
                  <a:schemeClr val="bg1"/>
                </a:solidFill>
              </a:rPr>
              <a:t>-&lt;meta&gt;</a:t>
            </a:r>
            <a:r>
              <a:rPr lang="zh-CN" altLang="en-US" sz="2000" b="1" dirty="0">
                <a:solidFill>
                  <a:schemeClr val="bg1"/>
                </a:solidFill>
              </a:rPr>
              <a:t>元素：暂时只用来设置文档的编码（这个元素的作用：提供关于</a:t>
            </a:r>
            <a:r>
              <a:rPr lang="en-US" altLang="zh-CN" sz="2000" b="1" dirty="0">
                <a:solidFill>
                  <a:schemeClr val="bg1"/>
                </a:solidFill>
              </a:rPr>
              <a:t>HTMl</a:t>
            </a:r>
            <a:r>
              <a:rPr lang="zh-CN" altLang="en-US" sz="2000" b="1" dirty="0">
                <a:solidFill>
                  <a:schemeClr val="bg1"/>
                </a:solidFill>
              </a:rPr>
              <a:t>文档的元数据，不</a:t>
            </a:r>
            <a:r>
              <a:rPr lang="en-US" altLang="zh-CN" sz="2000" b="1" dirty="0">
                <a:solidFill>
                  <a:schemeClr val="bg1"/>
                </a:solidFill>
              </a:rPr>
              <a:t>	</a:t>
            </a:r>
            <a:r>
              <a:rPr lang="zh-CN" altLang="en-US" sz="2000" b="1" dirty="0">
                <a:solidFill>
                  <a:schemeClr val="bg1"/>
                </a:solidFill>
              </a:rPr>
              <a:t>会显示在页面上，但是对于机器是可读的，用于规定页面的描述，关键词，文档的作者，最后修</a:t>
            </a:r>
            <a:r>
              <a:rPr lang="en-US" altLang="zh-CN" sz="2000" b="1" dirty="0">
                <a:solidFill>
                  <a:schemeClr val="bg1"/>
                </a:solidFill>
              </a:rPr>
              <a:t>	</a:t>
            </a:r>
            <a:r>
              <a:rPr lang="zh-CN" altLang="en-US" sz="2000" b="1" dirty="0">
                <a:solidFill>
                  <a:schemeClr val="bg1"/>
                </a:solidFill>
              </a:rPr>
              <a:t>改时间以及其他元数据）</a:t>
            </a:r>
            <a:endParaRPr lang="zh-CN" altLang="en-US" sz="2000" b="1" dirty="0">
              <a:solidFill>
                <a:schemeClr val="bg1"/>
              </a:solidFill>
            </a:endParaRPr>
          </a:p>
          <a:p>
            <a:r>
              <a:rPr lang="en-US" altLang="zh-CN" sz="2000" b="1" dirty="0"/>
              <a:t>		</a:t>
            </a:r>
            <a:r>
              <a:rPr lang="en-US" altLang="zh-CN" sz="2000" b="1" dirty="0">
                <a:solidFill>
                  <a:srgbClr val="FF0000"/>
                </a:solidFill>
              </a:rPr>
              <a:t>&lt;meta charset = “utf-8”&gt;</a:t>
            </a:r>
            <a:endParaRPr lang="en-US" altLang="zh-CN" sz="2000" b="1" dirty="0">
              <a:solidFill>
                <a:srgbClr val="FF0000"/>
              </a:solidFill>
            </a:endParaRPr>
          </a:p>
          <a:p>
            <a:r>
              <a:rPr lang="zh-CN" altLang="en-US" sz="2000" b="1" dirty="0">
                <a:solidFill>
                  <a:schemeClr val="bg1"/>
                </a:solidFill>
              </a:rPr>
              <a:t>如何解决中文乱码问题：</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a:t>
            </a:r>
            <a:r>
              <a:rPr lang="en-US" altLang="zh-CN" sz="2000" b="1" dirty="0">
                <a:solidFill>
                  <a:schemeClr val="bg1"/>
                </a:solidFill>
              </a:rPr>
              <a:t>1</a:t>
            </a:r>
            <a:r>
              <a:rPr lang="zh-CN" altLang="en-US" sz="2000" b="1" dirty="0">
                <a:solidFill>
                  <a:schemeClr val="bg1"/>
                </a:solidFill>
              </a:rPr>
              <a:t>）创建</a:t>
            </a:r>
            <a:r>
              <a:rPr lang="en-US" altLang="zh-CN" sz="2000" b="1" dirty="0">
                <a:solidFill>
                  <a:schemeClr val="bg1"/>
                </a:solidFill>
              </a:rPr>
              <a:t>HTML</a:t>
            </a:r>
            <a:r>
              <a:rPr lang="zh-CN" altLang="en-US" sz="2000" b="1" dirty="0">
                <a:solidFill>
                  <a:schemeClr val="bg1"/>
                </a:solidFill>
              </a:rPr>
              <a:t>时，应该将文件编码设置为</a:t>
            </a:r>
            <a:r>
              <a:rPr lang="en-US" altLang="zh-CN" sz="2000" b="1" dirty="0">
                <a:solidFill>
                  <a:schemeClr val="bg1"/>
                </a:solidFill>
              </a:rPr>
              <a:t>utf-8</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a:t>
            </a:r>
            <a:r>
              <a:rPr lang="en-US" altLang="zh-CN" sz="2000" b="1" dirty="0">
                <a:solidFill>
                  <a:schemeClr val="bg1"/>
                </a:solidFill>
              </a:rPr>
              <a:t>2</a:t>
            </a:r>
            <a:r>
              <a:rPr lang="zh-CN" altLang="en-US" sz="2000" b="1" dirty="0">
                <a:solidFill>
                  <a:schemeClr val="bg1"/>
                </a:solidFill>
              </a:rPr>
              <a:t>）需要在</a:t>
            </a:r>
            <a:r>
              <a:rPr lang="en-US" altLang="zh-CN" sz="2000" b="1" dirty="0">
                <a:solidFill>
                  <a:schemeClr val="bg1"/>
                </a:solidFill>
              </a:rPr>
              <a:t>&lt;head&gt;</a:t>
            </a:r>
            <a:r>
              <a:rPr lang="zh-CN" altLang="en-US" sz="2000" b="1" dirty="0">
                <a:solidFill>
                  <a:schemeClr val="bg1"/>
                </a:solidFill>
              </a:rPr>
              <a:t>元素下使用 </a:t>
            </a:r>
            <a:r>
              <a:rPr lang="en-US" altLang="zh-CN" sz="2000" b="1" dirty="0">
                <a:solidFill>
                  <a:schemeClr val="bg1"/>
                </a:solidFill>
              </a:rPr>
              <a:t>&lt;meta&gt;</a:t>
            </a:r>
            <a:r>
              <a:rPr lang="zh-CN" altLang="en-US" sz="2000" b="1" dirty="0">
                <a:solidFill>
                  <a:schemeClr val="bg1"/>
                </a:solidFill>
              </a:rPr>
              <a:t>元素设置页面内容的编码。</a:t>
            </a:r>
            <a:endParaRPr lang="zh-CN" altLang="en-US" sz="2000" b="1" dirty="0">
              <a:solidFill>
                <a:schemeClr val="bg1"/>
              </a:solidFill>
            </a:endParaRPr>
          </a:p>
          <a:p>
            <a:endParaRPr lang="zh-CN" altLang="en-US" sz="2000" b="1" dirty="0"/>
          </a:p>
          <a:p>
            <a:endParaRPr lang="zh-CN" altLang="en-US" sz="2000" b="1" dirty="0"/>
          </a:p>
        </p:txBody>
      </p:sp>
      <p:pic>
        <p:nvPicPr>
          <p:cNvPr id="3" name="图片 2"/>
          <p:cNvPicPr>
            <a:picLocks noChangeAspect="1"/>
          </p:cNvPicPr>
          <p:nvPr/>
        </p:nvPicPr>
        <p:blipFill>
          <a:blip r:embed="rId1"/>
          <a:stretch>
            <a:fillRect/>
          </a:stretch>
        </p:blipFill>
        <p:spPr>
          <a:xfrm>
            <a:off x="8246745" y="70485"/>
            <a:ext cx="1774190" cy="65214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739255"/>
          </a:xfrm>
          <a:prstGeom prst="rect">
            <a:avLst/>
          </a:prstGeom>
          <a:noFill/>
        </p:spPr>
        <p:txBody>
          <a:bodyPr wrap="square" rtlCol="0">
            <a:spAutoFit/>
          </a:bodyPr>
          <a:p>
            <a:r>
              <a:rPr lang="en-US" altLang="zh-CN" b="1">
                <a:solidFill>
                  <a:schemeClr val="bg1"/>
                </a:solidFill>
                <a:sym typeface="+mn-ea"/>
              </a:rPr>
              <a:t>			d.</a:t>
            </a:r>
            <a:r>
              <a:rPr lang="zh-CN" altLang="en-US" b="1">
                <a:solidFill>
                  <a:schemeClr val="bg1"/>
                </a:solidFill>
                <a:sym typeface="+mn-ea"/>
              </a:rPr>
              <a:t>初始化参数：</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配置：</a:t>
            </a:r>
            <a:endParaRPr lang="zh-CN" altLang="en-US" b="1">
              <a:solidFill>
                <a:schemeClr val="bg1"/>
              </a:solidFill>
              <a:sym typeface="+mn-ea"/>
            </a:endParaRPr>
          </a:p>
          <a:p>
            <a:r>
              <a:rPr lang="en-US" altLang="zh-CN" b="1">
                <a:solidFill>
                  <a:schemeClr val="bg1"/>
                </a:solidFill>
                <a:sym typeface="+mn-ea"/>
              </a:rPr>
              <a:t>			    &lt;!-- 初始化参数 --&gt;</a:t>
            </a:r>
            <a:endParaRPr lang="en-US" altLang="zh-CN" b="1">
              <a:solidFill>
                <a:schemeClr val="bg1"/>
              </a:solidFill>
              <a:sym typeface="+mn-ea"/>
            </a:endParaRPr>
          </a:p>
          <a:p>
            <a:r>
              <a:rPr lang="en-US" altLang="zh-CN" b="1">
                <a:solidFill>
                  <a:schemeClr val="bg1"/>
                </a:solidFill>
                <a:sym typeface="+mn-ea"/>
              </a:rPr>
              <a:t>  			    &lt;init-param&gt;</a:t>
            </a:r>
            <a:endParaRPr lang="en-US" altLang="zh-CN" b="1">
              <a:solidFill>
                <a:schemeClr val="bg1"/>
              </a:solidFill>
              <a:sym typeface="+mn-ea"/>
            </a:endParaRPr>
          </a:p>
          <a:p>
            <a:r>
              <a:rPr lang="en-US" altLang="zh-CN" b="1">
                <a:solidFill>
                  <a:schemeClr val="bg1"/>
                </a:solidFill>
                <a:sym typeface="+mn-ea"/>
              </a:rPr>
              <a:t>  				&lt;param-name&gt;school&lt;/param-name&gt;</a:t>
            </a:r>
            <a:endParaRPr lang="en-US" altLang="zh-CN" b="1">
              <a:solidFill>
                <a:schemeClr val="bg1"/>
              </a:solidFill>
              <a:sym typeface="+mn-ea"/>
            </a:endParaRPr>
          </a:p>
          <a:p>
            <a:r>
              <a:rPr lang="en-US" altLang="zh-CN" b="1">
                <a:solidFill>
                  <a:schemeClr val="bg1"/>
                </a:solidFill>
                <a:sym typeface="+mn-ea"/>
              </a:rPr>
              <a:t>  				&lt;param-value&gt;山东师范大学&lt;/param-value&gt;</a:t>
            </a:r>
            <a:endParaRPr lang="en-US" altLang="zh-CN" b="1">
              <a:solidFill>
                <a:schemeClr val="bg1"/>
              </a:solidFill>
              <a:sym typeface="+mn-ea"/>
            </a:endParaRPr>
          </a:p>
          <a:p>
            <a:r>
              <a:rPr lang="en-US" altLang="zh-CN" b="1">
                <a:solidFill>
                  <a:schemeClr val="bg1"/>
                </a:solidFill>
                <a:sym typeface="+mn-ea"/>
              </a:rPr>
              <a:t>  			    &lt;/init-param&gt;</a:t>
            </a:r>
            <a:endParaRPr lang="en-US" altLang="zh-CN"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读取</a:t>
            </a:r>
            <a:endParaRPr lang="zh-CN" altLang="en-US" b="1">
              <a:solidFill>
                <a:schemeClr val="bg1"/>
              </a:solidFill>
              <a:sym typeface="+mn-ea"/>
            </a:endParaRPr>
          </a:p>
          <a:p>
            <a:r>
              <a:rPr lang="en-US" altLang="zh-CN" b="1">
                <a:solidFill>
                  <a:schemeClr val="bg1"/>
                </a:solidFill>
                <a:sym typeface="+mn-ea"/>
              </a:rPr>
              <a:t>				String ServletConfig.getInitParameter(String paramName)</a:t>
            </a:r>
            <a:endParaRPr lang="en-US" altLang="zh-CN"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）就绪：</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什么是就绪：</a:t>
            </a:r>
            <a:endParaRPr lang="zh-CN" altLang="en-US" b="1">
              <a:solidFill>
                <a:schemeClr val="bg1"/>
              </a:solidFill>
              <a:sym typeface="+mn-ea"/>
            </a:endParaRPr>
          </a:p>
          <a:p>
            <a:r>
              <a:rPr lang="en-US" altLang="zh-CN" b="1">
                <a:solidFill>
                  <a:schemeClr val="bg1"/>
                </a:solidFill>
                <a:sym typeface="+mn-ea"/>
              </a:rPr>
              <a:t>				</a:t>
            </a:r>
            <a:r>
              <a:rPr lang="zh-CN" altLang="en-US" b="1">
                <a:solidFill>
                  <a:schemeClr val="accent1"/>
                </a:solidFill>
                <a:effectLst>
                  <a:outerShdw blurRad="38100" dist="25400" dir="5400000" algn="ctr" rotWithShape="0">
                    <a:srgbClr val="6E747A">
                      <a:alpha val="43000"/>
                    </a:srgbClr>
                  </a:outerShdw>
                </a:effectLst>
                <a:sym typeface="+mn-ea"/>
              </a:rPr>
              <a:t>容器调用</a:t>
            </a:r>
            <a:r>
              <a:rPr lang="en-US" altLang="zh-CN" b="1">
                <a:solidFill>
                  <a:schemeClr val="accent1"/>
                </a:solidFill>
                <a:effectLst>
                  <a:outerShdw blurRad="38100" dist="25400" dir="5400000" algn="ctr" rotWithShape="0">
                    <a:srgbClr val="6E747A">
                      <a:alpha val="43000"/>
                    </a:srgbClr>
                  </a:outerShdw>
                </a:effectLst>
                <a:sym typeface="+mn-ea"/>
              </a:rPr>
              <a:t>servlet</a:t>
            </a:r>
            <a:r>
              <a:rPr lang="zh-CN" altLang="en-US" b="1">
                <a:solidFill>
                  <a:schemeClr val="accent1"/>
                </a:solidFill>
                <a:effectLst>
                  <a:outerShdw blurRad="38100" dist="25400" dir="5400000" algn="ctr" rotWithShape="0">
                    <a:srgbClr val="6E747A">
                      <a:alpha val="43000"/>
                    </a:srgbClr>
                  </a:outerShdw>
                </a:effectLst>
                <a:sym typeface="+mn-ea"/>
              </a:rPr>
              <a:t>的</a:t>
            </a:r>
            <a:r>
              <a:rPr lang="en-US" altLang="zh-CN" b="1">
                <a:solidFill>
                  <a:schemeClr val="accent1"/>
                </a:solidFill>
                <a:effectLst>
                  <a:outerShdw blurRad="38100" dist="25400" dir="5400000" algn="ctr" rotWithShape="0">
                    <a:srgbClr val="6E747A">
                      <a:alpha val="43000"/>
                    </a:srgbClr>
                  </a:outerShdw>
                </a:effectLst>
                <a:sym typeface="+mn-ea"/>
              </a:rPr>
              <a:t>service</a:t>
            </a:r>
            <a:r>
              <a:rPr lang="zh-CN" altLang="en-US" b="1">
                <a:solidFill>
                  <a:schemeClr val="accent1"/>
                </a:solidFill>
                <a:effectLst>
                  <a:outerShdw blurRad="38100" dist="25400" dir="5400000" algn="ctr" rotWithShape="0">
                    <a:srgbClr val="6E747A">
                      <a:alpha val="43000"/>
                    </a:srgbClr>
                  </a:outerShdw>
                </a:effectLst>
                <a:sym typeface="+mn-ea"/>
              </a:rPr>
              <a:t>方法来处理请求</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b.HttpServlet</a:t>
            </a:r>
            <a:r>
              <a:rPr lang="zh-CN" altLang="en-US" b="1">
                <a:solidFill>
                  <a:schemeClr val="bg1"/>
                </a:solidFill>
                <a:sym typeface="+mn-ea"/>
              </a:rPr>
              <a:t>中的</a:t>
            </a:r>
            <a:r>
              <a:rPr lang="en-US" altLang="zh-CN" b="1">
                <a:solidFill>
                  <a:schemeClr val="bg1"/>
                </a:solidFill>
                <a:sym typeface="+mn-ea"/>
              </a:rPr>
              <a:t>service</a:t>
            </a:r>
            <a:r>
              <a:rPr lang="zh-CN" altLang="en-US" b="1">
                <a:solidFill>
                  <a:schemeClr val="bg1"/>
                </a:solidFill>
                <a:sym typeface="+mn-ea"/>
              </a:rPr>
              <a:t>方法是如何实现的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依据请求类型（</a:t>
            </a:r>
            <a:r>
              <a:rPr lang="en-US" altLang="zh-CN" b="1">
                <a:solidFill>
                  <a:schemeClr val="bg1"/>
                </a:solidFill>
                <a:sym typeface="+mn-ea"/>
              </a:rPr>
              <a:t>get/post</a:t>
            </a:r>
            <a:r>
              <a:rPr lang="zh-CN" altLang="en-US" b="1">
                <a:solidFill>
                  <a:schemeClr val="bg1"/>
                </a:solidFill>
                <a:sym typeface="+mn-ea"/>
              </a:rPr>
              <a:t>）调用相应的</a:t>
            </a:r>
            <a:r>
              <a:rPr lang="en-US" altLang="zh-CN" b="1">
                <a:solidFill>
                  <a:schemeClr val="bg1"/>
                </a:solidFill>
                <a:sym typeface="+mn-ea"/>
              </a:rPr>
              <a:t>doXXX</a:t>
            </a:r>
            <a:r>
              <a:rPr lang="zh-CN" altLang="en-US" b="1">
                <a:solidFill>
                  <a:schemeClr val="bg1"/>
                </a:solidFill>
                <a:sym typeface="+mn-ea"/>
              </a:rPr>
              <a:t>方法（</a:t>
            </a:r>
            <a:r>
              <a:rPr lang="en-US" altLang="zh-CN" b="1">
                <a:solidFill>
                  <a:schemeClr val="bg1"/>
                </a:solidFill>
                <a:sym typeface="+mn-ea"/>
              </a:rPr>
              <a:t>doGet/doPost</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注意：我们可以写一个</a:t>
            </a:r>
            <a:r>
              <a:rPr lang="en-US" altLang="zh-CN" b="1">
                <a:solidFill>
                  <a:schemeClr val="bg1"/>
                </a:solidFill>
                <a:sym typeface="+mn-ea"/>
              </a:rPr>
              <a:t>servlet</a:t>
            </a:r>
            <a:r>
              <a:rPr lang="zh-CN" altLang="en-US" b="1">
                <a:solidFill>
                  <a:schemeClr val="bg1"/>
                </a:solidFill>
                <a:sym typeface="+mn-ea"/>
              </a:rPr>
              <a:t>，继承</a:t>
            </a:r>
            <a:r>
              <a:rPr lang="en-US" altLang="zh-CN" b="1">
                <a:solidFill>
                  <a:schemeClr val="bg1"/>
                </a:solidFill>
                <a:sym typeface="+mn-ea"/>
              </a:rPr>
              <a:t>HttpServlet</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然后</a:t>
            </a:r>
            <a:r>
              <a:rPr lang="en-US" altLang="zh-CN" b="1">
                <a:solidFill>
                  <a:schemeClr val="bg1"/>
                </a:solidFill>
                <a:sym typeface="+mn-ea"/>
              </a:rPr>
              <a:t>override	doGet</a:t>
            </a:r>
            <a:r>
              <a:rPr lang="zh-CN" altLang="en-US" b="1">
                <a:solidFill>
                  <a:schemeClr val="bg1"/>
                </a:solidFill>
                <a:sym typeface="+mn-ea"/>
              </a:rPr>
              <a:t>和</a:t>
            </a:r>
            <a:r>
              <a:rPr lang="en-US" altLang="zh-CN" b="1">
                <a:solidFill>
                  <a:schemeClr val="bg1"/>
                </a:solidFill>
                <a:sym typeface="+mn-ea"/>
              </a:rPr>
              <a:t>doPost</a:t>
            </a:r>
            <a:r>
              <a:rPr lang="zh-CN" altLang="en-US" b="1">
                <a:solidFill>
                  <a:schemeClr val="bg1"/>
                </a:solidFill>
                <a:sym typeface="+mn-ea"/>
              </a:rPr>
              <a:t>方法或者也可以</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直接</a:t>
            </a:r>
            <a:r>
              <a:rPr lang="en-US" altLang="zh-CN" b="1">
                <a:solidFill>
                  <a:schemeClr val="bg1"/>
                </a:solidFill>
                <a:sym typeface="+mn-ea"/>
              </a:rPr>
              <a:t>override	service</a:t>
            </a:r>
            <a:r>
              <a:rPr lang="zh-CN" altLang="en-US" b="1">
                <a:solidFill>
                  <a:schemeClr val="bg1"/>
                </a:solidFill>
                <a:sym typeface="+mn-ea"/>
              </a:rPr>
              <a:t>方法。</a:t>
            </a:r>
            <a:endParaRPr lang="zh-CN" altLang="en-US"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）销毁：</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什么是销毁：</a:t>
            </a:r>
            <a:endParaRPr lang="zh-CN" altLang="en-US" b="1">
              <a:solidFill>
                <a:schemeClr val="bg1"/>
              </a:solidFill>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容器在删除</a:t>
            </a:r>
            <a:r>
              <a:rPr lang="en-US" altLang="zh-CN" b="1">
                <a:solidFill>
                  <a:schemeClr val="accent1"/>
                </a:solidFill>
                <a:effectLst>
                  <a:outerShdw blurRad="38100" dist="25400" dir="5400000" algn="ctr" rotWithShape="0">
                    <a:srgbClr val="6E747A">
                      <a:alpha val="43000"/>
                    </a:srgbClr>
                  </a:outerShdw>
                </a:effectLst>
                <a:sym typeface="+mn-ea"/>
              </a:rPr>
              <a:t>servlet</a:t>
            </a:r>
            <a:r>
              <a:rPr lang="zh-CN" altLang="en-US" b="1">
                <a:solidFill>
                  <a:schemeClr val="accent1"/>
                </a:solidFill>
                <a:effectLst>
                  <a:outerShdw blurRad="38100" dist="25400" dir="5400000" algn="ctr" rotWithShape="0">
                    <a:srgbClr val="6E747A">
                      <a:alpha val="43000"/>
                    </a:srgbClr>
                  </a:outerShdw>
                </a:effectLst>
                <a:sym typeface="+mn-ea"/>
              </a:rPr>
              <a:t>对象之前，会先调用该对象的</a:t>
            </a:r>
            <a:r>
              <a:rPr lang="en-US" altLang="zh-CN" b="1">
                <a:solidFill>
                  <a:schemeClr val="accent1"/>
                </a:solidFill>
                <a:effectLst>
                  <a:outerShdw blurRad="38100" dist="25400" dir="5400000" algn="ctr" rotWithShape="0">
                    <a:srgbClr val="6E747A">
                      <a:alpha val="43000"/>
                    </a:srgbClr>
                  </a:outerShdw>
                </a:effectLst>
                <a:sym typeface="+mn-ea"/>
              </a:rPr>
              <a:t>destroy</a:t>
            </a:r>
            <a:r>
              <a:rPr lang="zh-CN" altLang="en-US" b="1">
                <a:solidFill>
                  <a:schemeClr val="accent1"/>
                </a:solidFill>
                <a:effectLst>
                  <a:outerShdw blurRad="38100" dist="25400" dir="5400000" algn="ctr" rotWithShape="0">
                    <a:srgbClr val="6E747A">
                      <a:alpha val="43000"/>
                    </a:srgbClr>
                  </a:outerShdw>
                </a:effectLst>
                <a:sym typeface="+mn-ea"/>
              </a:rPr>
              <a:t>方法。</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b.</a:t>
            </a:r>
            <a:r>
              <a:rPr lang="zh-CN" altLang="en-US" b="1">
                <a:solidFill>
                  <a:schemeClr val="bg1"/>
                </a:solidFill>
                <a:sym typeface="+mn-ea"/>
              </a:rPr>
              <a:t>该方法只会执行一次</a:t>
            </a:r>
            <a:endParaRPr lang="zh-CN" altLang="en-US"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r>
              <a:rPr lang="en-US" altLang="zh-CN" b="1">
                <a:solidFill>
                  <a:schemeClr val="bg1"/>
                </a:solidFill>
                <a:sym typeface="+mn-ea"/>
              </a:rPr>
              <a:t>	</a:t>
            </a:r>
            <a:endParaRPr lang="zh-CN" altLang="en-US" b="1">
              <a:solidFill>
                <a:schemeClr val="bg1"/>
              </a:solidFill>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2306955"/>
          </a:xfrm>
          <a:prstGeom prst="rect">
            <a:avLst/>
          </a:prstGeom>
          <a:noFill/>
        </p:spPr>
        <p:txBody>
          <a:bodyPr wrap="square" rtlCol="0">
            <a:spAutoFit/>
          </a:bodyPr>
          <a:p>
            <a:r>
              <a:rPr lang="en-US" altLang="zh-CN" b="1">
                <a:solidFill>
                  <a:schemeClr val="bg1"/>
                </a:solidFill>
                <a:sym typeface="+mn-ea"/>
              </a:rPr>
              <a:t>	3</a:t>
            </a:r>
            <a:r>
              <a:rPr lang="zh-CN" altLang="en-US" b="1">
                <a:solidFill>
                  <a:schemeClr val="bg1"/>
                </a:solidFill>
                <a:sym typeface="+mn-ea"/>
              </a:rPr>
              <a:t>、相关的几个类与接口：</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a:t>
            </a:r>
            <a:r>
              <a:rPr lang="en-US" altLang="zh-CN" b="1">
                <a:solidFill>
                  <a:schemeClr val="bg1"/>
                </a:solidFill>
                <a:sym typeface="+mn-ea"/>
              </a:rPr>
              <a:t>Servlet</a:t>
            </a:r>
            <a:r>
              <a:rPr lang="zh-CN" altLang="en-US" b="1">
                <a:solidFill>
                  <a:schemeClr val="bg1"/>
                </a:solidFill>
                <a:sym typeface="+mn-ea"/>
              </a:rPr>
              <a:t>接口</a:t>
            </a:r>
            <a:endParaRPr lang="zh-CN" altLang="en-US" b="1">
              <a:solidFill>
                <a:schemeClr val="bg1"/>
              </a:solidFill>
              <a:sym typeface="+mn-ea"/>
            </a:endParaRPr>
          </a:p>
          <a:p>
            <a:r>
              <a:rPr lang="en-US" altLang="zh-CN" b="1">
                <a:solidFill>
                  <a:schemeClr val="bg1"/>
                </a:solidFill>
                <a:sym typeface="+mn-ea"/>
              </a:rPr>
              <a:t>			init()		service()		destroy()</a:t>
            </a:r>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GenericServlet</a:t>
            </a:r>
            <a:r>
              <a:rPr lang="zh-CN" altLang="en-US" b="1">
                <a:solidFill>
                  <a:schemeClr val="bg1"/>
                </a:solidFill>
                <a:sym typeface="+mn-ea"/>
              </a:rPr>
              <a:t>抽象类</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实现了</a:t>
            </a:r>
            <a:r>
              <a:rPr lang="en-US" altLang="zh-CN" b="1">
                <a:solidFill>
                  <a:schemeClr val="bg1"/>
                </a:solidFill>
                <a:sym typeface="+mn-ea"/>
              </a:rPr>
              <a:t>Servlet</a:t>
            </a:r>
            <a:r>
              <a:rPr lang="zh-CN" altLang="en-US" b="1">
                <a:solidFill>
                  <a:schemeClr val="bg1"/>
                </a:solidFill>
                <a:sym typeface="+mn-ea"/>
              </a:rPr>
              <a:t>接口中的部分方法（</a:t>
            </a:r>
            <a:r>
              <a:rPr lang="en-US" altLang="zh-CN" b="1">
                <a:solidFill>
                  <a:schemeClr val="bg1"/>
                </a:solidFill>
                <a:sym typeface="+mn-ea"/>
              </a:rPr>
              <a:t>init</a:t>
            </a:r>
            <a:r>
              <a:rPr lang="zh-CN" altLang="en-US" b="1">
                <a:solidFill>
                  <a:schemeClr val="bg1"/>
                </a:solidFill>
                <a:sym typeface="+mn-ea"/>
              </a:rPr>
              <a:t>，</a:t>
            </a:r>
            <a:r>
              <a:rPr lang="en-US" altLang="zh-CN" b="1">
                <a:solidFill>
                  <a:schemeClr val="bg1"/>
                </a:solidFill>
                <a:sym typeface="+mn-ea"/>
              </a:rPr>
              <a:t>destroy</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a:t>
            </a:r>
            <a:r>
              <a:rPr lang="en-US" altLang="zh-CN" b="1">
                <a:solidFill>
                  <a:schemeClr val="bg1"/>
                </a:solidFill>
                <a:sym typeface="+mn-ea"/>
              </a:rPr>
              <a:t>HttpServlet</a:t>
            </a:r>
            <a:r>
              <a:rPr lang="zh-CN" altLang="en-US" b="1">
                <a:solidFill>
                  <a:schemeClr val="bg1"/>
                </a:solidFill>
                <a:sym typeface="+mn-ea"/>
              </a:rPr>
              <a:t>抽象类</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继承</a:t>
            </a:r>
            <a:r>
              <a:rPr lang="en-US" altLang="zh-CN" b="1">
                <a:solidFill>
                  <a:schemeClr val="bg1"/>
                </a:solidFill>
                <a:sym typeface="+mn-ea"/>
              </a:rPr>
              <a:t>GenericServlet</a:t>
            </a:r>
            <a:r>
              <a:rPr lang="zh-CN" altLang="en-US" b="1">
                <a:solidFill>
                  <a:schemeClr val="bg1"/>
                </a:solidFill>
                <a:sym typeface="+mn-ea"/>
              </a:rPr>
              <a:t>抽象类，实现了</a:t>
            </a:r>
            <a:r>
              <a:rPr lang="en-US" altLang="zh-CN" b="1">
                <a:solidFill>
                  <a:schemeClr val="bg1"/>
                </a:solidFill>
                <a:sym typeface="+mn-ea"/>
              </a:rPr>
              <a:t>service</a:t>
            </a:r>
            <a:r>
              <a:rPr lang="zh-CN" altLang="en-US" b="1">
                <a:solidFill>
                  <a:schemeClr val="bg1"/>
                </a:solidFill>
                <a:sym typeface="+mn-ea"/>
              </a:rPr>
              <a:t>方法。</a:t>
            </a:r>
            <a:endParaRPr lang="zh-CN" altLang="en-US" b="1">
              <a:solidFill>
                <a:schemeClr val="bg1"/>
              </a:solidFill>
              <a:sym typeface="+mn-ea"/>
            </a:endParaRPr>
          </a:p>
          <a:p>
            <a:r>
              <a:rPr lang="en-US" altLang="zh-CN" b="1">
                <a:solidFill>
                  <a:schemeClr val="bg1"/>
                </a:solidFill>
                <a:sym typeface="+mn-ea"/>
              </a:rPr>
              <a:t>		</a:t>
            </a:r>
            <a:endParaRPr lang="zh-CN" altLang="en-US" b="1">
              <a:solidFill>
                <a:schemeClr val="bg1"/>
              </a:solidFill>
              <a:sym typeface="+mn-ea"/>
            </a:endParaRPr>
          </a:p>
        </p:txBody>
      </p:sp>
      <p:sp>
        <p:nvSpPr>
          <p:cNvPr id="2" name="矩形 1"/>
          <p:cNvSpPr/>
          <p:nvPr/>
        </p:nvSpPr>
        <p:spPr>
          <a:xfrm>
            <a:off x="6564630" y="2374265"/>
            <a:ext cx="4640580" cy="4041775"/>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755130" y="2597150"/>
            <a:ext cx="483870" cy="3693160"/>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6779260" y="2983865"/>
            <a:ext cx="459740" cy="2813050"/>
          </a:xfrm>
          <a:prstGeom prst="rect">
            <a:avLst/>
          </a:prstGeom>
          <a:noFill/>
        </p:spPr>
        <p:txBody>
          <a:bodyPr vert="eaVert" wrap="square" rtlCol="0">
            <a:spAutoFit/>
          </a:bodyPr>
          <a:p>
            <a:pPr algn="ctr"/>
            <a:r>
              <a:rPr lang="zh-CN" altLang="en-US" b="1">
                <a:solidFill>
                  <a:schemeClr val="bg1"/>
                </a:solidFill>
              </a:rPr>
              <a:t>通信模块</a:t>
            </a:r>
            <a:endParaRPr lang="zh-CN" altLang="en-US" b="1">
              <a:solidFill>
                <a:schemeClr val="bg1"/>
              </a:solidFill>
            </a:endParaRPr>
          </a:p>
        </p:txBody>
      </p:sp>
      <p:cxnSp>
        <p:nvCxnSpPr>
          <p:cNvPr id="6" name="直接箭头连接符 5"/>
          <p:cNvCxnSpPr/>
          <p:nvPr/>
        </p:nvCxnSpPr>
        <p:spPr>
          <a:xfrm>
            <a:off x="2870835" y="3089910"/>
            <a:ext cx="3683635" cy="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692525" y="2597150"/>
            <a:ext cx="2040255" cy="368300"/>
          </a:xfrm>
          <a:prstGeom prst="rect">
            <a:avLst/>
          </a:prstGeom>
          <a:noFill/>
        </p:spPr>
        <p:txBody>
          <a:bodyPr wrap="square" rtlCol="0">
            <a:spAutoFit/>
          </a:bodyPr>
          <a:p>
            <a:r>
              <a:rPr lang="en-US" altLang="zh-CN" b="1">
                <a:solidFill>
                  <a:schemeClr val="bg1"/>
                </a:solidFill>
              </a:rPr>
              <a:t>1</a:t>
            </a:r>
            <a:r>
              <a:rPr lang="zh-CN" altLang="en-US" b="1">
                <a:solidFill>
                  <a:schemeClr val="bg1"/>
                </a:solidFill>
              </a:rPr>
              <a:t>、请求</a:t>
            </a:r>
            <a:endParaRPr lang="zh-CN" altLang="en-US" b="1">
              <a:solidFill>
                <a:schemeClr val="bg1"/>
              </a:solidFill>
            </a:endParaRPr>
          </a:p>
        </p:txBody>
      </p:sp>
      <p:sp>
        <p:nvSpPr>
          <p:cNvPr id="8" name="椭圆 7"/>
          <p:cNvSpPr/>
          <p:nvPr/>
        </p:nvSpPr>
        <p:spPr>
          <a:xfrm>
            <a:off x="8179435" y="2863215"/>
            <a:ext cx="1411605" cy="454025"/>
          </a:xfrm>
          <a:prstGeom prst="ellipse">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9793605" y="2863215"/>
            <a:ext cx="1411605" cy="454025"/>
          </a:xfrm>
          <a:prstGeom prst="ellipse">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箭头连接符 9"/>
          <p:cNvCxnSpPr>
            <a:endCxn id="8" idx="2"/>
          </p:cNvCxnSpPr>
          <p:nvPr/>
        </p:nvCxnSpPr>
        <p:spPr>
          <a:xfrm>
            <a:off x="7270115" y="3051175"/>
            <a:ext cx="909320" cy="3937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51065" y="2722245"/>
            <a:ext cx="1285240" cy="368300"/>
          </a:xfrm>
          <a:prstGeom prst="rect">
            <a:avLst/>
          </a:prstGeom>
          <a:noFill/>
        </p:spPr>
        <p:txBody>
          <a:bodyPr wrap="square" rtlCol="0">
            <a:spAutoFit/>
          </a:bodyPr>
          <a:p>
            <a:r>
              <a:rPr lang="en-US" altLang="zh-CN" b="1">
                <a:solidFill>
                  <a:schemeClr val="bg1"/>
                </a:solidFill>
              </a:rPr>
              <a:t>2.</a:t>
            </a:r>
            <a:r>
              <a:rPr lang="zh-CN" altLang="en-US" b="1">
                <a:solidFill>
                  <a:schemeClr val="bg1"/>
                </a:solidFill>
              </a:rPr>
              <a:t>创建</a:t>
            </a:r>
            <a:endParaRPr lang="zh-CN" altLang="en-US" b="1">
              <a:solidFill>
                <a:schemeClr val="bg1"/>
              </a:solidFill>
            </a:endParaRPr>
          </a:p>
        </p:txBody>
      </p:sp>
      <p:sp>
        <p:nvSpPr>
          <p:cNvPr id="12" name="文本框 11"/>
          <p:cNvSpPr txBox="1"/>
          <p:nvPr/>
        </p:nvSpPr>
        <p:spPr>
          <a:xfrm>
            <a:off x="8179435" y="2906395"/>
            <a:ext cx="1285240" cy="368300"/>
          </a:xfrm>
          <a:prstGeom prst="rect">
            <a:avLst/>
          </a:prstGeom>
          <a:noFill/>
        </p:spPr>
        <p:txBody>
          <a:bodyPr wrap="square" rtlCol="0">
            <a:spAutoFit/>
          </a:bodyPr>
          <a:p>
            <a:pPr algn="ctr"/>
            <a:r>
              <a:rPr lang="en-US" b="1">
                <a:solidFill>
                  <a:schemeClr val="bg1"/>
                </a:solidFill>
              </a:rPr>
              <a:t>request</a:t>
            </a:r>
            <a:endParaRPr lang="en-US" b="1">
              <a:solidFill>
                <a:schemeClr val="bg1"/>
              </a:solidFill>
            </a:endParaRPr>
          </a:p>
        </p:txBody>
      </p:sp>
      <p:sp>
        <p:nvSpPr>
          <p:cNvPr id="13" name="文本框 12"/>
          <p:cNvSpPr txBox="1"/>
          <p:nvPr/>
        </p:nvSpPr>
        <p:spPr>
          <a:xfrm>
            <a:off x="9856470" y="2906395"/>
            <a:ext cx="1285240" cy="368300"/>
          </a:xfrm>
          <a:prstGeom prst="rect">
            <a:avLst/>
          </a:prstGeom>
          <a:noFill/>
        </p:spPr>
        <p:txBody>
          <a:bodyPr wrap="square" rtlCol="0">
            <a:spAutoFit/>
          </a:bodyPr>
          <a:p>
            <a:pPr algn="ctr"/>
            <a:r>
              <a:rPr lang="en-US" b="1">
                <a:solidFill>
                  <a:schemeClr val="bg1"/>
                </a:solidFill>
              </a:rPr>
              <a:t>response</a:t>
            </a:r>
            <a:endParaRPr lang="en-US" b="1">
              <a:solidFill>
                <a:schemeClr val="bg1"/>
              </a:solidFill>
            </a:endParaRPr>
          </a:p>
        </p:txBody>
      </p:sp>
      <p:sp>
        <p:nvSpPr>
          <p:cNvPr id="14" name="椭圆 13"/>
          <p:cNvSpPr/>
          <p:nvPr/>
        </p:nvSpPr>
        <p:spPr>
          <a:xfrm>
            <a:off x="8546465" y="4521200"/>
            <a:ext cx="1682115" cy="753745"/>
          </a:xfrm>
          <a:prstGeom prst="ellipse">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8787765" y="4714240"/>
            <a:ext cx="1198880" cy="368300"/>
          </a:xfrm>
          <a:prstGeom prst="rect">
            <a:avLst/>
          </a:prstGeom>
          <a:noFill/>
        </p:spPr>
        <p:txBody>
          <a:bodyPr wrap="square" rtlCol="0">
            <a:spAutoFit/>
          </a:bodyPr>
          <a:p>
            <a:pPr algn="ctr"/>
            <a:r>
              <a:rPr lang="en-US" altLang="zh-CN" b="1">
                <a:solidFill>
                  <a:schemeClr val="bg1"/>
                </a:solidFill>
              </a:rPr>
              <a:t>Servlet</a:t>
            </a:r>
            <a:endParaRPr lang="en-US" altLang="zh-CN" b="1">
              <a:solidFill>
                <a:schemeClr val="bg1"/>
              </a:solidFill>
            </a:endParaRPr>
          </a:p>
        </p:txBody>
      </p:sp>
      <p:cxnSp>
        <p:nvCxnSpPr>
          <p:cNvPr id="16" name="直接箭头连接符 15"/>
          <p:cNvCxnSpPr>
            <a:endCxn id="14" idx="4"/>
          </p:cNvCxnSpPr>
          <p:nvPr/>
        </p:nvCxnSpPr>
        <p:spPr>
          <a:xfrm flipV="1">
            <a:off x="7260590" y="5274945"/>
            <a:ext cx="2127250" cy="61912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rot="1260000">
            <a:off x="7366000" y="3773170"/>
            <a:ext cx="1958975" cy="368300"/>
          </a:xfrm>
          <a:prstGeom prst="rect">
            <a:avLst/>
          </a:prstGeom>
          <a:noFill/>
        </p:spPr>
        <p:txBody>
          <a:bodyPr wrap="square" rtlCol="0">
            <a:spAutoFit/>
          </a:bodyPr>
          <a:p>
            <a:r>
              <a:rPr lang="en-US" altLang="zh-CN" b="1">
                <a:solidFill>
                  <a:schemeClr val="bg1"/>
                </a:solidFill>
              </a:rPr>
              <a:t>3.</a:t>
            </a:r>
            <a:r>
              <a:rPr lang="zh-CN" altLang="en-US" b="1">
                <a:solidFill>
                  <a:schemeClr val="bg1"/>
                </a:solidFill>
              </a:rPr>
              <a:t>创建（实例化）</a:t>
            </a:r>
            <a:endParaRPr lang="zh-CN" altLang="en-US" b="1">
              <a:solidFill>
                <a:schemeClr val="bg1"/>
              </a:solidFill>
            </a:endParaRPr>
          </a:p>
        </p:txBody>
      </p:sp>
      <p:cxnSp>
        <p:nvCxnSpPr>
          <p:cNvPr id="18" name="直接箭头连接符 17"/>
          <p:cNvCxnSpPr>
            <a:endCxn id="14" idx="1"/>
          </p:cNvCxnSpPr>
          <p:nvPr/>
        </p:nvCxnSpPr>
        <p:spPr>
          <a:xfrm>
            <a:off x="7251065" y="4240530"/>
            <a:ext cx="1541780" cy="39116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365365" y="4181475"/>
            <a:ext cx="1155065" cy="645160"/>
          </a:xfrm>
          <a:prstGeom prst="rect">
            <a:avLst/>
          </a:prstGeom>
          <a:noFill/>
        </p:spPr>
        <p:txBody>
          <a:bodyPr wrap="square" rtlCol="0">
            <a:spAutoFit/>
          </a:bodyPr>
          <a:p>
            <a:r>
              <a:rPr lang="en-US" altLang="zh-CN" b="1">
                <a:solidFill>
                  <a:schemeClr val="bg1"/>
                </a:solidFill>
              </a:rPr>
              <a:t>4.init()</a:t>
            </a:r>
            <a:r>
              <a:rPr lang="zh-CN" altLang="en-US" b="1">
                <a:solidFill>
                  <a:schemeClr val="bg1"/>
                </a:solidFill>
              </a:rPr>
              <a:t>（初始化）</a:t>
            </a:r>
            <a:endParaRPr lang="zh-CN" altLang="en-US" b="1">
              <a:solidFill>
                <a:schemeClr val="bg1"/>
              </a:solidFill>
            </a:endParaRPr>
          </a:p>
        </p:txBody>
      </p:sp>
      <p:cxnSp>
        <p:nvCxnSpPr>
          <p:cNvPr id="20" name="直接箭头连接符 19"/>
          <p:cNvCxnSpPr/>
          <p:nvPr/>
        </p:nvCxnSpPr>
        <p:spPr>
          <a:xfrm flipV="1">
            <a:off x="7239000" y="4888230"/>
            <a:ext cx="1297940" cy="27178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381875" y="4839970"/>
            <a:ext cx="1155065" cy="645160"/>
          </a:xfrm>
          <a:prstGeom prst="rect">
            <a:avLst/>
          </a:prstGeom>
          <a:noFill/>
        </p:spPr>
        <p:txBody>
          <a:bodyPr wrap="square" rtlCol="0">
            <a:spAutoFit/>
          </a:bodyPr>
          <a:p>
            <a:r>
              <a:rPr lang="en-US" altLang="zh-CN" b="1">
                <a:solidFill>
                  <a:schemeClr val="bg1"/>
                </a:solidFill>
              </a:rPr>
              <a:t>5.service()</a:t>
            </a:r>
            <a:endParaRPr lang="en-US" altLang="zh-CN" b="1">
              <a:solidFill>
                <a:schemeClr val="bg1"/>
              </a:solidFill>
            </a:endParaRPr>
          </a:p>
          <a:p>
            <a:r>
              <a:rPr lang="zh-CN" altLang="en-US" b="1">
                <a:solidFill>
                  <a:schemeClr val="bg1"/>
                </a:solidFill>
              </a:rPr>
              <a:t>（就绪）</a:t>
            </a:r>
            <a:endParaRPr lang="zh-CN" altLang="en-US" b="1">
              <a:solidFill>
                <a:schemeClr val="bg1"/>
              </a:solidFill>
            </a:endParaRPr>
          </a:p>
        </p:txBody>
      </p:sp>
      <p:cxnSp>
        <p:nvCxnSpPr>
          <p:cNvPr id="22" name="直接箭头连接符 21"/>
          <p:cNvCxnSpPr>
            <a:endCxn id="14" idx="0"/>
          </p:cNvCxnSpPr>
          <p:nvPr/>
        </p:nvCxnSpPr>
        <p:spPr>
          <a:xfrm>
            <a:off x="7270115" y="3733165"/>
            <a:ext cx="2117725" cy="78803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514590" y="5614670"/>
            <a:ext cx="1273175" cy="645160"/>
          </a:xfrm>
          <a:prstGeom prst="rect">
            <a:avLst/>
          </a:prstGeom>
          <a:noFill/>
        </p:spPr>
        <p:txBody>
          <a:bodyPr wrap="square" rtlCol="0">
            <a:spAutoFit/>
          </a:bodyPr>
          <a:p>
            <a:r>
              <a:rPr lang="en-US" altLang="zh-CN" b="1">
                <a:solidFill>
                  <a:schemeClr val="bg1"/>
                </a:solidFill>
              </a:rPr>
              <a:t>6.</a:t>
            </a:r>
            <a:r>
              <a:rPr lang="en-US" b="1">
                <a:solidFill>
                  <a:schemeClr val="bg1"/>
                </a:solidFill>
              </a:rPr>
              <a:t>destroy()</a:t>
            </a:r>
            <a:endParaRPr lang="en-US" b="1">
              <a:solidFill>
                <a:schemeClr val="bg1"/>
              </a:solidFill>
            </a:endParaRPr>
          </a:p>
          <a:p>
            <a:r>
              <a:rPr lang="zh-CN" altLang="en-US" b="1">
                <a:solidFill>
                  <a:schemeClr val="bg1"/>
                </a:solidFill>
              </a:rPr>
              <a:t>（销毁）</a:t>
            </a:r>
            <a:endParaRPr lang="zh-CN" altLang="en-US" b="1">
              <a:solidFill>
                <a:schemeClr val="bg1"/>
              </a:solidFill>
            </a:endParaRPr>
          </a:p>
        </p:txBody>
      </p:sp>
      <p:sp>
        <p:nvSpPr>
          <p:cNvPr id="24" name="文本框 23"/>
          <p:cNvSpPr txBox="1"/>
          <p:nvPr/>
        </p:nvSpPr>
        <p:spPr>
          <a:xfrm>
            <a:off x="7834630" y="6512560"/>
            <a:ext cx="2484120" cy="368300"/>
          </a:xfrm>
          <a:prstGeom prst="rect">
            <a:avLst/>
          </a:prstGeom>
          <a:noFill/>
        </p:spPr>
        <p:txBody>
          <a:bodyPr wrap="square" rtlCol="0">
            <a:spAutoFit/>
          </a:bodyPr>
          <a:p>
            <a:pPr algn="ctr"/>
            <a:r>
              <a:rPr lang="zh-CN" b="1">
                <a:solidFill>
                  <a:schemeClr val="bg1"/>
                </a:solidFill>
              </a:rPr>
              <a:t>容器</a:t>
            </a:r>
            <a:endParaRPr lang="zh-CN" b="1">
              <a:solidFill>
                <a:schemeClr val="bg1"/>
              </a:solidFill>
            </a:endParaRPr>
          </a:p>
        </p:txBody>
      </p:sp>
      <p:sp>
        <p:nvSpPr>
          <p:cNvPr id="25" name="矩形 24"/>
          <p:cNvSpPr/>
          <p:nvPr/>
        </p:nvSpPr>
        <p:spPr>
          <a:xfrm>
            <a:off x="1825625" y="2683510"/>
            <a:ext cx="1045845" cy="1160145"/>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1825625" y="2983865"/>
            <a:ext cx="1189355" cy="368300"/>
          </a:xfrm>
          <a:prstGeom prst="rect">
            <a:avLst/>
          </a:prstGeom>
          <a:noFill/>
        </p:spPr>
        <p:txBody>
          <a:bodyPr wrap="square" rtlCol="0">
            <a:spAutoFit/>
          </a:bodyPr>
          <a:p>
            <a:r>
              <a:rPr lang="zh-CN" altLang="en-US" b="1">
                <a:solidFill>
                  <a:schemeClr val="bg1"/>
                </a:solidFill>
              </a:rPr>
              <a:t>浏览器</a:t>
            </a:r>
            <a:endParaRPr lang="zh-CN" altLang="en-US" b="1">
              <a:solidFill>
                <a:schemeClr val="bg1"/>
              </a:solidFill>
            </a:endParaRPr>
          </a:p>
        </p:txBody>
      </p:sp>
      <p:sp>
        <p:nvSpPr>
          <p:cNvPr id="27" name="文本框 26"/>
          <p:cNvSpPr txBox="1"/>
          <p:nvPr/>
        </p:nvSpPr>
        <p:spPr>
          <a:xfrm>
            <a:off x="8721090" y="2005965"/>
            <a:ext cx="2484120" cy="368300"/>
          </a:xfrm>
          <a:prstGeom prst="rect">
            <a:avLst/>
          </a:prstGeom>
          <a:solidFill>
            <a:schemeClr val="accent1"/>
          </a:solidFill>
        </p:spPr>
        <p:txBody>
          <a:bodyPr wrap="square" rtlCol="0">
            <a:spAutoFit/>
          </a:bodyPr>
          <a:p>
            <a:r>
              <a:rPr lang="en-US" altLang="zh-CN" b="1">
                <a:solidFill>
                  <a:schemeClr val="bg1"/>
                </a:solidFill>
              </a:rPr>
              <a:t>Servlet</a:t>
            </a:r>
            <a:r>
              <a:rPr lang="zh-CN" altLang="en-US" b="1">
                <a:solidFill>
                  <a:schemeClr val="bg1"/>
                </a:solidFill>
              </a:rPr>
              <a:t>的生命周期</a:t>
            </a:r>
            <a:endParaRPr lang="zh-CN" altLang="en-US" b="1">
              <a:solidFill>
                <a:schemeClr val="bg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5631180"/>
          </a:xfrm>
          <a:prstGeom prst="rect">
            <a:avLst/>
          </a:prstGeom>
          <a:noFill/>
        </p:spPr>
        <p:txBody>
          <a:bodyPr wrap="square" rtlCol="0">
            <a:spAutoFit/>
          </a:bodyPr>
          <a:p>
            <a:r>
              <a:rPr lang="zh-CN" altLang="en-US" b="1">
                <a:solidFill>
                  <a:schemeClr val="bg1"/>
                </a:solidFill>
                <a:sym typeface="+mn-ea"/>
              </a:rPr>
              <a:t>容器如何处理请求资源路径：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比如：</a:t>
            </a:r>
            <a:r>
              <a:rPr lang="en-US" altLang="zh-CN" b="1">
                <a:solidFill>
                  <a:schemeClr val="bg1"/>
                </a:solidFill>
                <a:sym typeface="+mn-ea"/>
              </a:rPr>
              <a:t>http://ip:port/Web01/hello.html</a:t>
            </a:r>
            <a:endParaRPr lang="en-US" altLang="zh-CN"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容器依据应用名（</a:t>
            </a:r>
            <a:r>
              <a:rPr lang="en-US" altLang="zh-CN" b="1">
                <a:solidFill>
                  <a:schemeClr val="bg1"/>
                </a:solidFill>
                <a:sym typeface="+mn-ea"/>
              </a:rPr>
              <a:t>“/Web02”</a:t>
            </a:r>
            <a:r>
              <a:rPr lang="zh-CN" altLang="en-US" b="1">
                <a:solidFill>
                  <a:schemeClr val="bg1"/>
                </a:solidFill>
                <a:sym typeface="+mn-ea"/>
              </a:rPr>
              <a:t>）找到应用所在的文件夹</a:t>
            </a:r>
            <a:endParaRPr lang="zh-CN" altLang="en-US"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容器默认为调用的是一个</a:t>
            </a:r>
            <a:r>
              <a:rPr lang="en-US" altLang="zh-CN" b="1">
                <a:solidFill>
                  <a:schemeClr val="bg1"/>
                </a:solidFill>
                <a:sym typeface="+mn-ea"/>
              </a:rPr>
              <a:t>servlet</a:t>
            </a:r>
            <a:r>
              <a:rPr lang="zh-CN" altLang="en-US" b="1">
                <a:solidFill>
                  <a:schemeClr val="bg1"/>
                </a:solidFill>
                <a:sym typeface="+mn-ea"/>
              </a:rPr>
              <a:t>，去</a:t>
            </a:r>
            <a:r>
              <a:rPr lang="en-US" altLang="zh-CN" b="1">
                <a:solidFill>
                  <a:schemeClr val="bg1"/>
                </a:solidFill>
                <a:sym typeface="+mn-ea"/>
              </a:rPr>
              <a:t>web.xml</a:t>
            </a:r>
            <a:r>
              <a:rPr lang="zh-CN" altLang="en-US" b="1">
                <a:solidFill>
                  <a:schemeClr val="bg1"/>
                </a:solidFill>
                <a:sym typeface="+mn-ea"/>
              </a:rPr>
              <a:t>中查找有没有一个和</a:t>
            </a:r>
            <a:r>
              <a:rPr lang="en-US" altLang="zh-CN" b="1">
                <a:solidFill>
                  <a:schemeClr val="bg1"/>
                </a:solidFill>
                <a:sym typeface="+mn-ea"/>
              </a:rPr>
              <a:t>”/hello.xml”</a:t>
            </a:r>
            <a:r>
              <a:rPr lang="zh-CN" altLang="en-US" b="1">
                <a:solidFill>
                  <a:schemeClr val="bg1"/>
                </a:solidFill>
                <a:sym typeface="+mn-ea"/>
              </a:rPr>
              <a:t>匹配的</a:t>
            </a:r>
            <a:r>
              <a:rPr lang="en-US" altLang="zh-CN" b="1">
                <a:solidFill>
                  <a:schemeClr val="bg1"/>
                </a:solidFill>
                <a:sym typeface="+mn-ea"/>
              </a:rPr>
              <a:t>servlet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）精确匹配：</a:t>
            </a:r>
            <a:r>
              <a:rPr lang="en-US" altLang="zh-CN" b="1">
                <a:solidFill>
                  <a:schemeClr val="bg1"/>
                </a:solidFill>
                <a:sym typeface="+mn-ea"/>
              </a:rPr>
              <a:t>&lt;url-pattern&gt;/abc.html&lt;/url-pattern&gt;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）通配符匹配：使用</a:t>
            </a:r>
            <a:r>
              <a:rPr lang="en-US" altLang="zh-CN" b="1">
                <a:solidFill>
                  <a:schemeClr val="bg1"/>
                </a:solidFill>
                <a:sym typeface="+mn-ea"/>
              </a:rPr>
              <a:t>“*”</a:t>
            </a:r>
            <a:r>
              <a:rPr lang="zh-CN" altLang="en-US" b="1">
                <a:solidFill>
                  <a:schemeClr val="bg1"/>
                </a:solidFill>
                <a:sym typeface="+mn-ea"/>
              </a:rPr>
              <a:t>匹配</a:t>
            </a:r>
            <a:r>
              <a:rPr lang="en-US" altLang="zh-CN" b="1">
                <a:solidFill>
                  <a:schemeClr val="bg1"/>
                </a:solidFill>
                <a:sym typeface="+mn-ea"/>
              </a:rPr>
              <a:t>0</a:t>
            </a:r>
            <a:r>
              <a:rPr lang="zh-CN" altLang="en-US" b="1">
                <a:solidFill>
                  <a:schemeClr val="bg1"/>
                </a:solidFill>
                <a:sym typeface="+mn-ea"/>
              </a:rPr>
              <a:t>个或者多个字符，比如：</a:t>
            </a:r>
            <a:endParaRPr lang="zh-CN" altLang="en-US" b="1">
              <a:solidFill>
                <a:schemeClr val="bg1"/>
              </a:solidFill>
              <a:sym typeface="+mn-ea"/>
            </a:endParaRPr>
          </a:p>
          <a:p>
            <a:r>
              <a:rPr lang="en-US" altLang="zh-CN" b="1">
                <a:solidFill>
                  <a:schemeClr val="bg1"/>
                </a:solidFill>
                <a:sym typeface="+mn-ea"/>
              </a:rPr>
              <a:t>			&lt;url-pattern&gt;/*&lt;/url-pattern&gt;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）后缀匹配：使用</a:t>
            </a:r>
            <a:r>
              <a:rPr lang="en-US" altLang="zh-CN" b="1">
                <a:solidFill>
                  <a:schemeClr val="bg1"/>
                </a:solidFill>
                <a:sym typeface="+mn-ea"/>
              </a:rPr>
              <a:t>“*”</a:t>
            </a:r>
            <a:r>
              <a:rPr lang="zh-CN" altLang="en-US" b="1">
                <a:solidFill>
                  <a:schemeClr val="bg1"/>
                </a:solidFill>
                <a:sym typeface="+mn-ea"/>
              </a:rPr>
              <a:t>开头，后接多个字符，比如：</a:t>
            </a:r>
            <a:endParaRPr lang="zh-CN" altLang="en-US" b="1">
              <a:solidFill>
                <a:schemeClr val="bg1"/>
              </a:solidFill>
              <a:sym typeface="+mn-ea"/>
            </a:endParaRPr>
          </a:p>
          <a:p>
            <a:r>
              <a:rPr lang="en-US" altLang="zh-CN" b="1">
                <a:solidFill>
                  <a:schemeClr val="bg1"/>
                </a:solidFill>
                <a:sym typeface="+mn-ea"/>
              </a:rPr>
              <a:t>			&lt;url-pattern&gt;*.do&lt;/url-pattern&gt;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会匹配所有以</a:t>
            </a:r>
            <a:r>
              <a:rPr lang="en-US" altLang="zh-CN" b="1">
                <a:solidFill>
                  <a:schemeClr val="bg1"/>
                </a:solidFill>
                <a:sym typeface="+mn-ea"/>
              </a:rPr>
              <a:t>”.do”</a:t>
            </a:r>
            <a:r>
              <a:rPr lang="zh-CN" altLang="en-US" b="1">
                <a:solidFill>
                  <a:schemeClr val="bg1"/>
                </a:solidFill>
                <a:sym typeface="+mn-ea"/>
              </a:rPr>
              <a:t>结尾的请求。</a:t>
            </a:r>
            <a:endParaRPr lang="zh-CN" altLang="en-US" b="1">
              <a:solidFill>
                <a:schemeClr val="bg1"/>
              </a:solidFill>
              <a:sym typeface="+mn-ea"/>
            </a:endParaRPr>
          </a:p>
          <a:p>
            <a:r>
              <a:rPr lang="en-US" altLang="zh-CN" b="1">
                <a:solidFill>
                  <a:schemeClr val="bg1"/>
                </a:solidFill>
                <a:sym typeface="+mn-ea"/>
              </a:rPr>
              <a:t>	step3.</a:t>
            </a:r>
            <a:r>
              <a:rPr lang="zh-CN" altLang="en-US" b="1">
                <a:solidFill>
                  <a:schemeClr val="bg1"/>
                </a:solidFill>
                <a:sym typeface="+mn-ea"/>
              </a:rPr>
              <a:t>如果没有匹配的</a:t>
            </a:r>
            <a:r>
              <a:rPr lang="en-US" altLang="zh-CN" b="1">
                <a:solidFill>
                  <a:schemeClr val="bg1"/>
                </a:solidFill>
                <a:sym typeface="+mn-ea"/>
              </a:rPr>
              <a:t>servlet</a:t>
            </a:r>
            <a:r>
              <a:rPr lang="zh-CN" altLang="en-US" b="1">
                <a:solidFill>
                  <a:schemeClr val="bg1"/>
                </a:solidFill>
                <a:sym typeface="+mn-ea"/>
              </a:rPr>
              <a:t>，则容器会查找相应的文件。</a:t>
            </a:r>
            <a:r>
              <a:rPr lang="en-US" altLang="zh-CN" b="1">
                <a:solidFill>
                  <a:schemeClr val="bg1"/>
                </a:solidFill>
                <a:sym typeface="+mn-ea"/>
              </a:rPr>
              <a:t>	</a:t>
            </a:r>
            <a:endParaRPr lang="en-US" altLang="zh-CN" b="1">
              <a:solidFill>
                <a:schemeClr val="bg1"/>
              </a:solidFill>
              <a:sym typeface="+mn-ea"/>
            </a:endParaRPr>
          </a:p>
          <a:p>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a:t>
            </a:r>
            <a:r>
              <a:rPr lang="en-US" altLang="zh-CN" b="1">
                <a:solidFill>
                  <a:schemeClr val="bg1"/>
                </a:solidFill>
                <a:sym typeface="+mn-ea"/>
              </a:rPr>
              <a:t>Servlet</a:t>
            </a:r>
            <a:r>
              <a:rPr lang="zh-CN" altLang="en-US" b="1">
                <a:solidFill>
                  <a:schemeClr val="bg1"/>
                </a:solidFill>
                <a:sym typeface="+mn-ea"/>
              </a:rPr>
              <a:t>中，若</a:t>
            </a:r>
            <a:r>
              <a:rPr lang="en-US" altLang="zh-CN" b="1">
                <a:solidFill>
                  <a:schemeClr val="bg1"/>
                </a:solidFill>
                <a:sym typeface="+mn-ea"/>
              </a:rPr>
              <a:t>doPost()</a:t>
            </a:r>
            <a:r>
              <a:rPr lang="zh-CN" altLang="en-US" b="1">
                <a:solidFill>
                  <a:schemeClr val="bg1"/>
                </a:solidFill>
                <a:sym typeface="+mn-ea"/>
              </a:rPr>
              <a:t>，</a:t>
            </a:r>
            <a:r>
              <a:rPr lang="en-US" altLang="zh-CN" b="1">
                <a:solidFill>
                  <a:schemeClr val="bg1"/>
                </a:solidFill>
                <a:sym typeface="+mn-ea"/>
              </a:rPr>
              <a:t>doGet()</a:t>
            </a:r>
            <a:r>
              <a:rPr lang="zh-CN" altLang="en-US" b="1">
                <a:solidFill>
                  <a:schemeClr val="bg1"/>
                </a:solidFill>
                <a:sym typeface="+mn-ea"/>
              </a:rPr>
              <a:t>，</a:t>
            </a:r>
            <a:r>
              <a:rPr lang="en-US" altLang="zh-CN" b="1">
                <a:solidFill>
                  <a:schemeClr val="bg1"/>
                </a:solidFill>
                <a:sym typeface="+mn-ea"/>
              </a:rPr>
              <a:t>service()</a:t>
            </a:r>
            <a:r>
              <a:rPr lang="zh-CN" altLang="en-US" b="1">
                <a:solidFill>
                  <a:schemeClr val="bg1"/>
                </a:solidFill>
                <a:sym typeface="+mn-ea"/>
              </a:rPr>
              <a:t>共存，则只执行</a:t>
            </a:r>
            <a:r>
              <a:rPr lang="en-US" altLang="zh-CN" b="1">
                <a:solidFill>
                  <a:schemeClr val="bg1"/>
                </a:solidFill>
                <a:sym typeface="+mn-ea"/>
              </a:rPr>
              <a:t>service().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而</a:t>
            </a:r>
            <a:r>
              <a:rPr lang="en-US" altLang="zh-CN" b="1">
                <a:solidFill>
                  <a:schemeClr val="bg1"/>
                </a:solidFill>
                <a:sym typeface="+mn-ea"/>
              </a:rPr>
              <a:t>doPost()</a:t>
            </a:r>
            <a:r>
              <a:rPr lang="zh-CN" altLang="en-US" b="1">
                <a:solidFill>
                  <a:schemeClr val="bg1"/>
                </a:solidFill>
                <a:sym typeface="+mn-ea"/>
              </a:rPr>
              <a:t>和</a:t>
            </a:r>
            <a:r>
              <a:rPr lang="en-US" altLang="zh-CN" b="1">
                <a:solidFill>
                  <a:schemeClr val="bg1"/>
                </a:solidFill>
                <a:sym typeface="+mn-ea"/>
              </a:rPr>
              <a:t>doGet()</a:t>
            </a:r>
            <a:r>
              <a:rPr lang="zh-CN" altLang="en-US" b="1">
                <a:solidFill>
                  <a:schemeClr val="bg1"/>
                </a:solidFill>
                <a:sym typeface="+mn-ea"/>
              </a:rPr>
              <a:t>共存，默认执行</a:t>
            </a:r>
            <a:r>
              <a:rPr lang="en-US" altLang="zh-CN" b="1">
                <a:solidFill>
                  <a:schemeClr val="bg1"/>
                </a:solidFill>
                <a:sym typeface="+mn-ea"/>
              </a:rPr>
              <a:t>doGet()</a:t>
            </a:r>
            <a:endParaRPr lang="en-US" altLang="zh-CN" b="1">
              <a:solidFill>
                <a:schemeClr val="bg1"/>
              </a:solidFill>
              <a:sym typeface="+mn-ea"/>
            </a:endParaRPr>
          </a:p>
          <a:p>
            <a:endParaRPr lang="en-US" altLang="zh-CN" b="1">
              <a:solidFill>
                <a:schemeClr val="bg1"/>
              </a:solidFill>
              <a:sym typeface="+mn-ea"/>
            </a:endParaRPr>
          </a:p>
          <a:p>
            <a:r>
              <a:rPr lang="zh-CN" altLang="en-US" b="1">
                <a:solidFill>
                  <a:schemeClr val="bg1"/>
                </a:solidFill>
                <a:sym typeface="+mn-ea"/>
              </a:rPr>
              <a:t>让</a:t>
            </a:r>
            <a:r>
              <a:rPr lang="en-US" altLang="zh-CN" b="1">
                <a:solidFill>
                  <a:schemeClr val="bg1"/>
                </a:solidFill>
                <a:sym typeface="+mn-ea"/>
              </a:rPr>
              <a:t>Servlet</a:t>
            </a:r>
            <a:r>
              <a:rPr lang="zh-CN" altLang="en-US" b="1">
                <a:solidFill>
                  <a:schemeClr val="bg1"/>
                </a:solidFill>
                <a:sym typeface="+mn-ea"/>
              </a:rPr>
              <a:t>处理多种请求：</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后缀匹配</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比如：</a:t>
            </a:r>
            <a:r>
              <a:rPr lang="en-US" altLang="zh-CN" b="1">
                <a:solidFill>
                  <a:schemeClr val="bg1"/>
                </a:solidFill>
                <a:sym typeface="+mn-ea"/>
              </a:rPr>
              <a:t>&lt;url-pattern&gt;*.do&lt;/url-pattern&gt;</a:t>
            </a:r>
            <a:endParaRPr lang="en-US" altLang="zh-CN"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分析请求资源路径并加以判断</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获取请求资源路径：</a:t>
            </a:r>
            <a:r>
              <a:rPr lang="en-US" altLang="zh-CN" b="1">
                <a:solidFill>
                  <a:schemeClr val="bg1"/>
                </a:solidFill>
                <a:sym typeface="+mn-ea"/>
              </a:rPr>
              <a:t>String uri = request.getRequestURI();</a:t>
            </a:r>
            <a:endParaRPr lang="zh-CN" altLang="en-US" b="1">
              <a:solidFill>
                <a:schemeClr val="bg1"/>
              </a:solidFill>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550" y="2447290"/>
            <a:ext cx="12027535" cy="1753235"/>
          </a:xfrm>
          <a:prstGeom prst="rect">
            <a:avLst/>
          </a:prstGeom>
          <a:noFill/>
        </p:spPr>
        <p:txBody>
          <a:bodyPr wrap="square" rtlCol="0">
            <a:spAutoFit/>
          </a:bodyPr>
          <a:p>
            <a:pPr algn="ctr"/>
            <a:r>
              <a:rPr lang="zh-CN" altLang="en-US" sz="5400" b="1">
                <a:solidFill>
                  <a:schemeClr val="bg1"/>
                </a:solidFill>
                <a:sym typeface="+mn-ea"/>
              </a:rPr>
              <a:t>服务器端编程（</a:t>
            </a:r>
            <a:r>
              <a:rPr lang="en-US" altLang="zh-CN" sz="5400" b="1">
                <a:solidFill>
                  <a:schemeClr val="bg1"/>
                </a:solidFill>
                <a:sym typeface="+mn-ea"/>
              </a:rPr>
              <a:t>Servlet</a:t>
            </a:r>
            <a:r>
              <a:rPr lang="zh-CN" altLang="en-US" sz="5400" b="1">
                <a:solidFill>
                  <a:schemeClr val="bg1"/>
                </a:solidFill>
                <a:sym typeface="+mn-ea"/>
              </a:rPr>
              <a:t>、</a:t>
            </a:r>
            <a:r>
              <a:rPr lang="en-US" altLang="zh-CN" sz="5400" b="1">
                <a:solidFill>
                  <a:schemeClr val="bg1"/>
                </a:solidFill>
                <a:sym typeface="+mn-ea"/>
              </a:rPr>
              <a:t>Jsp</a:t>
            </a:r>
            <a:r>
              <a:rPr lang="zh-CN" altLang="en-US" sz="5400" b="1">
                <a:solidFill>
                  <a:schemeClr val="bg1"/>
                </a:solidFill>
                <a:sym typeface="+mn-ea"/>
              </a:rPr>
              <a:t>）</a:t>
            </a:r>
            <a:endParaRPr lang="zh-CN" altLang="en-US" sz="5400" b="1">
              <a:solidFill>
                <a:schemeClr val="bg1"/>
              </a:solidFill>
              <a:sym typeface="+mn-ea"/>
            </a:endParaRPr>
          </a:p>
          <a:p>
            <a:pPr algn="ctr"/>
            <a:r>
              <a:rPr lang="zh-CN" altLang="en-US" sz="5400" b="1">
                <a:solidFill>
                  <a:schemeClr val="bg1"/>
                </a:solidFill>
                <a:sym typeface="+mn-ea"/>
              </a:rPr>
              <a:t>之</a:t>
            </a:r>
            <a:r>
              <a:rPr lang="en-US" altLang="zh-CN" sz="5400" b="1">
                <a:solidFill>
                  <a:schemeClr val="accent1"/>
                </a:solidFill>
                <a:effectLst>
                  <a:outerShdw blurRad="38100" dist="25400" dir="5400000" algn="ctr" rotWithShape="0">
                    <a:srgbClr val="6E747A">
                      <a:alpha val="43000"/>
                    </a:srgbClr>
                  </a:outerShdw>
                </a:effectLst>
                <a:sym typeface="+mn-ea"/>
              </a:rPr>
              <a:t>JSP</a:t>
            </a:r>
            <a:endParaRPr lang="en-US" altLang="zh-CN" sz="5400" b="1">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61595"/>
            <a:ext cx="12027535" cy="7016115"/>
          </a:xfrm>
          <a:prstGeom prst="rect">
            <a:avLst/>
          </a:prstGeom>
          <a:noFill/>
        </p:spPr>
        <p:txBody>
          <a:bodyPr wrap="square" rtlCol="0">
            <a:spAutoFit/>
          </a:bodyPr>
          <a:p>
            <a:r>
              <a:rPr lang="en-US" altLang="zh-CN" b="1">
                <a:solidFill>
                  <a:schemeClr val="bg1"/>
                </a:solidFill>
                <a:sym typeface="+mn-ea"/>
              </a:rPr>
              <a:t>JSP</a:t>
            </a:r>
            <a:r>
              <a:rPr lang="zh-CN" altLang="en-US" b="1">
                <a:solidFill>
                  <a:schemeClr val="bg1"/>
                </a:solidFill>
                <a:sym typeface="+mn-ea"/>
              </a:rPr>
              <a:t>是什么？</a:t>
            </a:r>
            <a:endParaRPr lang="zh-CN" altLang="en-US" b="1">
              <a:solidFill>
                <a:schemeClr val="bg1"/>
              </a:solidFill>
              <a:sym typeface="+mn-ea"/>
            </a:endParaRPr>
          </a:p>
          <a:p>
            <a:r>
              <a:rPr lang="en-US" altLang="zh-CN" b="1">
                <a:solidFill>
                  <a:schemeClr val="bg1"/>
                </a:solidFill>
                <a:sym typeface="+mn-ea"/>
              </a:rPr>
              <a:t>	sun</a:t>
            </a:r>
            <a:r>
              <a:rPr lang="zh-CN" altLang="en-US" b="1">
                <a:solidFill>
                  <a:schemeClr val="bg1"/>
                </a:solidFill>
                <a:sym typeface="+mn-ea"/>
              </a:rPr>
              <a:t>公司制订的一种服务器端动态页面技术规范。</a:t>
            </a:r>
            <a:endParaRPr lang="zh-CN" altLang="en-US" b="1">
              <a:solidFill>
                <a:schemeClr val="bg1"/>
              </a:solidFill>
              <a:sym typeface="+mn-ea"/>
            </a:endParaRPr>
          </a:p>
          <a:p>
            <a:r>
              <a:rPr lang="en-US" altLang="zh-CN" b="1">
                <a:solidFill>
                  <a:schemeClr val="bg1"/>
                </a:solidFill>
                <a:sym typeface="+mn-ea"/>
              </a:rPr>
              <a:t>	jsp</a:t>
            </a:r>
            <a:r>
              <a:rPr lang="zh-CN" altLang="en-US" b="1">
                <a:solidFill>
                  <a:schemeClr val="bg1"/>
                </a:solidFill>
                <a:sym typeface="+mn-ea"/>
              </a:rPr>
              <a:t>其实是一个以</a:t>
            </a:r>
            <a:r>
              <a:rPr lang="en-US" altLang="zh-CN" b="1">
                <a:solidFill>
                  <a:schemeClr val="bg1"/>
                </a:solidFill>
                <a:sym typeface="+mn-ea"/>
              </a:rPr>
              <a:t>“.jsp”</a:t>
            </a:r>
            <a:r>
              <a:rPr lang="zh-CN" altLang="en-US" b="1">
                <a:solidFill>
                  <a:schemeClr val="bg1"/>
                </a:solidFill>
                <a:sym typeface="+mn-ea"/>
              </a:rPr>
              <a:t>为后缀的文件，该文件的内容主要是</a:t>
            </a:r>
            <a:r>
              <a:rPr lang="en-US" altLang="zh-CN" b="1">
                <a:solidFill>
                  <a:schemeClr val="bg1"/>
                </a:solidFill>
                <a:sym typeface="+mn-ea"/>
              </a:rPr>
              <a:t>html</a:t>
            </a:r>
            <a:r>
              <a:rPr lang="zh-CN" altLang="en-US" b="1">
                <a:solidFill>
                  <a:schemeClr val="bg1"/>
                </a:solidFill>
                <a:sym typeface="+mn-ea"/>
              </a:rPr>
              <a:t>和少量的</a:t>
            </a:r>
            <a:r>
              <a:rPr lang="en-US" altLang="zh-CN" b="1">
                <a:solidFill>
                  <a:schemeClr val="bg1"/>
                </a:solidFill>
                <a:sym typeface="+mn-ea"/>
              </a:rPr>
              <a:t>java</a:t>
            </a:r>
            <a:r>
              <a:rPr lang="zh-CN" altLang="en-US" b="1">
                <a:solidFill>
                  <a:schemeClr val="bg1"/>
                </a:solidFill>
                <a:sym typeface="+mn-ea"/>
              </a:rPr>
              <a:t>代码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容器会将</a:t>
            </a:r>
            <a:r>
              <a:rPr lang="en-US" altLang="zh-CN" b="1">
                <a:solidFill>
                  <a:schemeClr val="bg1"/>
                </a:solidFill>
                <a:sym typeface="+mn-ea"/>
              </a:rPr>
              <a:t>jsp</a:t>
            </a:r>
            <a:r>
              <a:rPr lang="zh-CN" altLang="en-US" b="1">
                <a:solidFill>
                  <a:schemeClr val="bg1"/>
                </a:solidFill>
                <a:sym typeface="+mn-ea"/>
              </a:rPr>
              <a:t>文件自动转换成一个</a:t>
            </a:r>
            <a:r>
              <a:rPr lang="en-US" altLang="zh-CN" b="1">
                <a:solidFill>
                  <a:schemeClr val="bg1"/>
                </a:solidFill>
                <a:sym typeface="+mn-ea"/>
              </a:rPr>
              <a:t>servlet</a:t>
            </a:r>
            <a:r>
              <a:rPr lang="zh-CN" altLang="en-US" b="1">
                <a:solidFill>
                  <a:schemeClr val="bg1"/>
                </a:solidFill>
                <a:sym typeface="+mn-ea"/>
              </a:rPr>
              <a:t>文件然后执行。</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注：虽然</a:t>
            </a:r>
            <a:r>
              <a:rPr lang="en-US" altLang="zh-CN" b="1">
                <a:solidFill>
                  <a:schemeClr val="bg1"/>
                </a:solidFill>
                <a:sym typeface="+mn-ea"/>
              </a:rPr>
              <a:t>Servlet</a:t>
            </a:r>
            <a:r>
              <a:rPr lang="zh-CN" altLang="en-US" b="1">
                <a:solidFill>
                  <a:schemeClr val="bg1"/>
                </a:solidFill>
                <a:sym typeface="+mn-ea"/>
              </a:rPr>
              <a:t>也可以生成动态页面，但是过于繁琐，并且很难维护，所以，</a:t>
            </a:r>
            <a:r>
              <a:rPr lang="en-US" altLang="zh-CN" b="1">
                <a:solidFill>
                  <a:schemeClr val="bg1"/>
                </a:solidFill>
                <a:sym typeface="+mn-ea"/>
              </a:rPr>
              <a:t>sun</a:t>
            </a:r>
            <a:r>
              <a:rPr lang="zh-CN" altLang="en-US" b="1">
                <a:solidFill>
                  <a:schemeClr val="bg1"/>
                </a:solidFill>
                <a:sym typeface="+mn-ea"/>
              </a:rPr>
              <a:t>才制订了</a:t>
            </a:r>
            <a:r>
              <a:rPr lang="en-US" altLang="zh-CN" b="1">
                <a:solidFill>
                  <a:schemeClr val="bg1"/>
                </a:solidFill>
                <a:sym typeface="+mn-ea"/>
              </a:rPr>
              <a:t>jsp</a:t>
            </a:r>
            <a:r>
              <a:rPr lang="zh-CN" altLang="en-US" b="1">
                <a:solidFill>
                  <a:schemeClr val="bg1"/>
                </a:solidFill>
                <a:sym typeface="+mn-ea"/>
              </a:rPr>
              <a:t>规范</a:t>
            </a:r>
            <a:endParaRPr lang="en-US" altLang="zh-CN" b="1">
              <a:solidFill>
                <a:schemeClr val="bg1"/>
              </a:solidFill>
              <a:sym typeface="+mn-ea"/>
            </a:endParaRPr>
          </a:p>
          <a:p>
            <a:r>
              <a:rPr lang="zh-CN" altLang="en-US" b="1">
                <a:solidFill>
                  <a:schemeClr val="bg1"/>
                </a:solidFill>
                <a:sym typeface="+mn-ea"/>
              </a:rPr>
              <a:t>如何写一个</a:t>
            </a:r>
            <a:r>
              <a:rPr lang="en-US" altLang="zh-CN" b="1">
                <a:solidFill>
                  <a:schemeClr val="bg1"/>
                </a:solidFill>
                <a:sym typeface="+mn-ea"/>
              </a:rPr>
              <a:t>jsp</a:t>
            </a:r>
            <a:r>
              <a:rPr lang="zh-CN" altLang="en-US" b="1">
                <a:solidFill>
                  <a:schemeClr val="bg1"/>
                </a:solidFill>
                <a:sym typeface="+mn-ea"/>
              </a:rPr>
              <a:t>文件？</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创建一个以</a:t>
            </a:r>
            <a:r>
              <a:rPr lang="en-US" altLang="zh-CN" b="1">
                <a:solidFill>
                  <a:schemeClr val="bg1"/>
                </a:solidFill>
                <a:sym typeface="+mn-ea"/>
              </a:rPr>
              <a:t>“.jsp”</a:t>
            </a:r>
            <a:r>
              <a:rPr lang="zh-CN" altLang="en-US" b="1">
                <a:solidFill>
                  <a:schemeClr val="bg1"/>
                </a:solidFill>
                <a:sym typeface="+mn-ea"/>
              </a:rPr>
              <a:t>为后缀的文件。</a:t>
            </a:r>
            <a:endParaRPr lang="zh-CN" altLang="en-US"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在文件里面，添加以下内容：</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html(css,js)</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a:t>
            </a:r>
            <a:r>
              <a:rPr lang="en-US" altLang="zh-CN" b="1">
                <a:solidFill>
                  <a:schemeClr val="bg1"/>
                </a:solidFill>
                <a:sym typeface="+mn-ea"/>
              </a:rPr>
              <a:t>Java</a:t>
            </a:r>
            <a:r>
              <a:rPr lang="zh-CN" altLang="en-US" b="1">
                <a:solidFill>
                  <a:schemeClr val="bg1"/>
                </a:solidFill>
                <a:sym typeface="+mn-ea"/>
              </a:rPr>
              <a:t>代码：</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a:t>
            </a:r>
            <a:r>
              <a:rPr lang="en-US" altLang="zh-CN" b="1">
                <a:solidFill>
                  <a:schemeClr val="bg1"/>
                </a:solidFill>
                <a:sym typeface="+mn-ea"/>
              </a:rPr>
              <a:t>Java</a:t>
            </a:r>
            <a:r>
              <a:rPr lang="zh-CN" altLang="en-US" b="1">
                <a:solidFill>
                  <a:schemeClr val="bg1"/>
                </a:solidFill>
                <a:sym typeface="+mn-ea"/>
              </a:rPr>
              <a:t>代码片段</a:t>
            </a:r>
            <a:endParaRPr lang="zh-CN" altLang="en-US" b="1">
              <a:solidFill>
                <a:schemeClr val="bg1"/>
              </a:solidFill>
              <a:sym typeface="+mn-ea"/>
            </a:endParaRPr>
          </a:p>
          <a:p>
            <a:r>
              <a:rPr lang="en-US" altLang="zh-CN" b="1">
                <a:solidFill>
                  <a:schemeClr val="bg1"/>
                </a:solidFill>
                <a:sym typeface="+mn-ea"/>
              </a:rPr>
              <a:t>			    &lt;%	   java</a:t>
            </a:r>
            <a:r>
              <a:rPr lang="zh-CN" altLang="en-US" b="1">
                <a:solidFill>
                  <a:schemeClr val="bg1"/>
                </a:solidFill>
                <a:sym typeface="+mn-ea"/>
              </a:rPr>
              <a:t>语句</a:t>
            </a:r>
            <a:r>
              <a:rPr lang="en-US" altLang="zh-CN" b="1">
                <a:solidFill>
                  <a:schemeClr val="bg1"/>
                </a:solidFill>
                <a:sym typeface="+mn-ea"/>
              </a:rPr>
              <a:t>;	%&gt;----</a:t>
            </a:r>
            <a:r>
              <a:rPr lang="zh-CN" altLang="en-US" b="1">
                <a:solidFill>
                  <a:schemeClr val="bg1"/>
                </a:solidFill>
                <a:sym typeface="+mn-ea"/>
              </a:rPr>
              <a:t>》</a:t>
            </a:r>
            <a:r>
              <a:rPr lang="en-US" altLang="zh-CN" b="1">
                <a:solidFill>
                  <a:schemeClr val="bg1"/>
                </a:solidFill>
                <a:sym typeface="+mn-ea"/>
              </a:rPr>
              <a:t>&lt;% out.println(new Date()); %&gt;</a:t>
            </a:r>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Jsp</a:t>
            </a:r>
            <a:r>
              <a:rPr lang="zh-CN" altLang="en-US" b="1">
                <a:solidFill>
                  <a:schemeClr val="bg1"/>
                </a:solidFill>
                <a:sym typeface="+mn-ea"/>
              </a:rPr>
              <a:t>表达式</a:t>
            </a:r>
            <a:endParaRPr lang="zh-CN" altLang="en-US" b="1">
              <a:solidFill>
                <a:schemeClr val="bg1"/>
              </a:solidFill>
              <a:sym typeface="+mn-ea"/>
            </a:endParaRPr>
          </a:p>
          <a:p>
            <a:r>
              <a:rPr lang="en-US" altLang="zh-CN" b="1">
                <a:solidFill>
                  <a:schemeClr val="bg1"/>
                </a:solidFill>
                <a:sym typeface="+mn-ea"/>
              </a:rPr>
              <a:t>			    &lt;%=	java</a:t>
            </a:r>
            <a:r>
              <a:rPr lang="zh-CN" altLang="en-US" b="1">
                <a:solidFill>
                  <a:schemeClr val="bg1"/>
                </a:solidFill>
                <a:sym typeface="+mn-ea"/>
              </a:rPr>
              <a:t>表达式</a:t>
            </a:r>
            <a:r>
              <a:rPr lang="en-US" altLang="zh-CN" b="1">
                <a:solidFill>
                  <a:schemeClr val="bg1"/>
                </a:solidFill>
                <a:sym typeface="+mn-ea"/>
              </a:rPr>
              <a:t>	%&gt;----</a:t>
            </a:r>
            <a:r>
              <a:rPr lang="zh-CN" altLang="en-US" b="1">
                <a:solidFill>
                  <a:schemeClr val="bg1"/>
                </a:solidFill>
                <a:sym typeface="+mn-ea"/>
              </a:rPr>
              <a:t>》</a:t>
            </a:r>
            <a:r>
              <a:rPr lang="en-US" altLang="zh-CN" b="1">
                <a:solidFill>
                  <a:schemeClr val="bg1"/>
                </a:solidFill>
                <a:sym typeface="+mn-ea"/>
              </a:rPr>
              <a:t>&lt;%=new Date()%&gt;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）隐含对象</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）什么是隐含对象？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a:t>
            </a:r>
            <a:r>
              <a:rPr lang="en-US" altLang="zh-CN" b="1">
                <a:solidFill>
                  <a:schemeClr val="bg1"/>
                </a:solidFill>
                <a:sym typeface="+mn-ea"/>
              </a:rPr>
              <a:t>jsp</a:t>
            </a:r>
            <a:r>
              <a:rPr lang="zh-CN" altLang="en-US" b="1">
                <a:solidFill>
                  <a:schemeClr val="bg1"/>
                </a:solidFill>
                <a:sym typeface="+mn-ea"/>
              </a:rPr>
              <a:t>文件里面，可以直接使用的对象，比如</a:t>
            </a:r>
            <a:r>
              <a:rPr lang="en-US" altLang="zh-CN" b="1">
                <a:solidFill>
                  <a:schemeClr val="bg1"/>
                </a:solidFill>
                <a:sym typeface="+mn-ea"/>
              </a:rPr>
              <a:t>				</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out,request,response,session,application(servlet</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上下文</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),exception</a:t>
            </a:r>
            <a:endPar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pageContext,config,page(jsp实例本身)</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zh-CN" altLang="en-US" b="1">
                <a:solidFill>
                  <a:schemeClr val="bg1"/>
                </a:solidFill>
                <a:sym typeface="+mn-ea"/>
              </a:rPr>
              <a:t>			</a:t>
            </a:r>
            <a:r>
              <a:rPr lang="zh-CN" altLang="en-US" b="1">
                <a:solidFill>
                  <a:srgbClr val="FF0000"/>
                </a:solidFill>
                <a:sym typeface="+mn-ea"/>
              </a:rPr>
              <a:t>pageContext:	</a:t>
            </a:r>
            <a:endParaRPr lang="zh-CN" altLang="en-US" b="1">
              <a:solidFill>
                <a:srgbClr val="FF0000"/>
              </a:solidFill>
              <a:sym typeface="+mn-ea"/>
            </a:endParaRPr>
          </a:p>
          <a:p>
            <a:r>
              <a:rPr lang="en-US" altLang="zh-CN" b="1">
                <a:solidFill>
                  <a:schemeClr val="bg1"/>
                </a:solidFill>
                <a:sym typeface="+mn-ea"/>
              </a:rPr>
              <a:t>				</a:t>
            </a:r>
            <a:r>
              <a:rPr lang="zh-CN" altLang="en-US" b="1">
                <a:solidFill>
                  <a:schemeClr val="bg1"/>
                </a:solidFill>
                <a:sym typeface="+mn-ea"/>
              </a:rPr>
              <a:t>a、容器会为每一个jsp实例创建唯一的一个符合pageContext接口要求的对象。</a:t>
            </a:r>
            <a:endParaRPr lang="zh-CN" altLang="en-US" b="1">
              <a:solidFill>
                <a:schemeClr val="bg1"/>
              </a:solidFill>
              <a:sym typeface="+mn-ea"/>
            </a:endParaRPr>
          </a:p>
          <a:p>
            <a:r>
              <a:rPr lang="zh-CN" altLang="en-US" b="1">
                <a:solidFill>
                  <a:schemeClr val="bg1"/>
                </a:solidFill>
                <a:sym typeface="+mn-ea"/>
              </a:rPr>
              <a:t>				注：唯一性--&gt;一个jsp实例对应一个pageContext</a:t>
            </a:r>
            <a:endParaRPr lang="zh-CN" altLang="en-US" b="1">
              <a:solidFill>
                <a:schemeClr val="bg1"/>
              </a:solidFill>
              <a:sym typeface="+mn-ea"/>
            </a:endParaRPr>
          </a:p>
          <a:p>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持久性--&gt;只要jsp实例没有被销毁，则pageContext就会一直存在</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endParaRPr lang="en-US" altLang="zh-CN" b="1">
              <a:solidFill>
                <a:schemeClr val="bg1"/>
              </a:solidFill>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700" y="33655"/>
            <a:ext cx="12157075" cy="3415030"/>
          </a:xfrm>
          <a:prstGeom prst="rect">
            <a:avLst/>
          </a:prstGeom>
          <a:noFill/>
        </p:spPr>
        <p:txBody>
          <a:bodyPr wrap="square" rtlCol="0">
            <a:spAutoFit/>
          </a:bodyPr>
          <a:p>
            <a:r>
              <a:rPr lang="en-US" altLang="zh-CN" b="1">
                <a:solidFill>
                  <a:schemeClr val="bg1"/>
                </a:solidFill>
                <a:sym typeface="+mn-ea"/>
              </a:rPr>
              <a:t>				b</a:t>
            </a:r>
            <a:r>
              <a:rPr lang="zh-CN" altLang="en-US" b="1">
                <a:solidFill>
                  <a:schemeClr val="bg1"/>
                </a:solidFill>
                <a:sym typeface="+mn-ea"/>
              </a:rPr>
              <a:t>、作用：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绑定数据：</a:t>
            </a:r>
            <a:r>
              <a:rPr lang="en-US" altLang="zh-CN" b="1">
                <a:solidFill>
                  <a:schemeClr val="bg1"/>
                </a:solidFill>
                <a:sym typeface="+mn-ea"/>
              </a:rPr>
              <a:t>setAttribute(),getAttribute(),removeAttribute()</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绑定到</a:t>
            </a:r>
            <a:r>
              <a:rPr lang="en-US" altLang="zh-CN" b="1">
                <a:solidFill>
                  <a:schemeClr val="bg1"/>
                </a:solidFill>
                <a:sym typeface="+mn-ea"/>
              </a:rPr>
              <a:t>pageContext</a:t>
            </a:r>
            <a:r>
              <a:rPr lang="zh-CN" altLang="en-US" b="1">
                <a:solidFill>
                  <a:schemeClr val="bg1"/>
                </a:solidFill>
                <a:sym typeface="+mn-ea"/>
              </a:rPr>
              <a:t>上的数据只有对应的</a:t>
            </a:r>
            <a:r>
              <a:rPr lang="en-US" altLang="zh-CN" b="1">
                <a:solidFill>
                  <a:schemeClr val="bg1"/>
                </a:solidFill>
                <a:sym typeface="+mn-ea"/>
              </a:rPr>
              <a:t>jsp</a:t>
            </a:r>
            <a:r>
              <a:rPr lang="zh-CN" altLang="en-US" b="1">
                <a:solidFill>
                  <a:schemeClr val="bg1"/>
                </a:solidFill>
                <a:sym typeface="+mn-ea"/>
              </a:rPr>
              <a:t>实例能访问</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获得其它所有的隐含对象</a:t>
            </a:r>
            <a:endParaRPr lang="zh-CN" altLang="en-US" b="1">
              <a:solidFill>
                <a:schemeClr val="bg1"/>
              </a:solidFill>
              <a:sym typeface="+mn-ea"/>
            </a:endParaRPr>
          </a:p>
          <a:p>
            <a:r>
              <a:rPr lang="en-US" altLang="zh-CN" b="1">
                <a:solidFill>
                  <a:schemeClr val="bg1"/>
                </a:solidFill>
                <a:sym typeface="+mn-ea"/>
              </a:rPr>
              <a:t>			config</a:t>
            </a:r>
            <a:r>
              <a:rPr lang="zh-CN" altLang="en-US" b="1">
                <a:solidFill>
                  <a:schemeClr val="bg1"/>
                </a:solidFill>
                <a:sym typeface="+mn-ea"/>
              </a:rPr>
              <a:t>：</a:t>
            </a:r>
            <a:r>
              <a:rPr lang="en-US" altLang="zh-CN" b="1">
                <a:solidFill>
                  <a:schemeClr val="bg1"/>
                </a:solidFill>
                <a:sym typeface="+mn-ea"/>
              </a:rPr>
              <a:t>ServletConfig</a:t>
            </a:r>
            <a:r>
              <a:rPr lang="zh-CN" altLang="en-US" b="1">
                <a:solidFill>
                  <a:schemeClr val="bg1"/>
                </a:solidFill>
                <a:sym typeface="+mn-ea"/>
              </a:rPr>
              <a:t>的一个对象</a:t>
            </a:r>
            <a:endParaRPr lang="zh-CN" altLang="en-US" b="1">
              <a:solidFill>
                <a:schemeClr val="bg1"/>
              </a:solidFill>
              <a:sym typeface="+mn-ea"/>
            </a:endParaRPr>
          </a:p>
          <a:p>
            <a:r>
              <a:rPr lang="en-US" altLang="zh-CN" b="1">
                <a:solidFill>
                  <a:schemeClr val="bg1"/>
                </a:solidFill>
                <a:sym typeface="+mn-ea"/>
              </a:rPr>
              <a:t>				</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）为什么可以直接使用这些隐含对象？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容器会自动生成获得这些对象的代码。</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zh-CN" altLang="en-US" b="1">
                <a:solidFill>
                  <a:schemeClr val="bg1"/>
                </a:solidFill>
                <a:sym typeface="+mn-ea"/>
              </a:rPr>
              <a:t>注：</a:t>
            </a:r>
            <a:r>
              <a:rPr lang="en-US" altLang="zh-CN" b="1">
                <a:solidFill>
                  <a:schemeClr val="bg1"/>
                </a:solidFill>
                <a:sym typeface="+mn-ea"/>
              </a:rPr>
              <a:t>	&lt;!--</a:t>
            </a:r>
            <a:r>
              <a:rPr lang="zh-CN" altLang="en-US" b="1">
                <a:solidFill>
                  <a:schemeClr val="bg1"/>
                </a:solidFill>
                <a:sym typeface="+mn-ea"/>
              </a:rPr>
              <a:t>注释内容</a:t>
            </a:r>
            <a:r>
              <a:rPr lang="en-US" altLang="zh-CN" b="1">
                <a:solidFill>
                  <a:schemeClr val="bg1"/>
                </a:solidFill>
                <a:sym typeface="+mn-ea"/>
              </a:rPr>
              <a:t>--&gt;</a:t>
            </a:r>
            <a:r>
              <a:rPr lang="zh-CN" altLang="en-US" b="1">
                <a:solidFill>
                  <a:schemeClr val="bg1"/>
                </a:solidFill>
                <a:sym typeface="+mn-ea"/>
              </a:rPr>
              <a:t>：如果注释的内容中含有</a:t>
            </a:r>
            <a:r>
              <a:rPr lang="en-US" altLang="zh-CN" b="1">
                <a:solidFill>
                  <a:schemeClr val="bg1"/>
                </a:solidFill>
                <a:sym typeface="+mn-ea"/>
              </a:rPr>
              <a:t>Java</a:t>
            </a:r>
            <a:r>
              <a:rPr lang="zh-CN" altLang="en-US" b="1">
                <a:solidFill>
                  <a:schemeClr val="bg1"/>
                </a:solidFill>
                <a:sym typeface="+mn-ea"/>
              </a:rPr>
              <a:t>代码，则里面的代码会执行</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&lt;%--</a:t>
            </a:r>
            <a:r>
              <a:rPr lang="zh-CN" altLang="en-US" b="1">
                <a:solidFill>
                  <a:schemeClr val="bg1"/>
                </a:solidFill>
                <a:sym typeface="+mn-ea"/>
              </a:rPr>
              <a:t>注释内容</a:t>
            </a:r>
            <a:r>
              <a:rPr lang="en-US" altLang="zh-CN" b="1">
                <a:solidFill>
                  <a:schemeClr val="bg1"/>
                </a:solidFill>
                <a:sym typeface="+mn-ea"/>
              </a:rPr>
              <a:t>--%&gt;</a:t>
            </a:r>
            <a:r>
              <a:rPr lang="zh-CN" altLang="en-US" b="1">
                <a:solidFill>
                  <a:schemeClr val="bg1"/>
                </a:solidFill>
                <a:sym typeface="+mn-ea"/>
              </a:rPr>
              <a:t>：如果注释的内容是</a:t>
            </a:r>
            <a:r>
              <a:rPr lang="en-US" altLang="zh-CN" b="1">
                <a:solidFill>
                  <a:schemeClr val="bg1"/>
                </a:solidFill>
                <a:sym typeface="+mn-ea"/>
              </a:rPr>
              <a:t>Java</a:t>
            </a:r>
            <a:r>
              <a:rPr lang="zh-CN" altLang="en-US" b="1">
                <a:solidFill>
                  <a:schemeClr val="bg1"/>
                </a:solidFill>
                <a:sym typeface="+mn-ea"/>
              </a:rPr>
              <a:t>代码，则代码不会执行</a:t>
            </a:r>
            <a:endParaRPr lang="zh-CN" altLang="en-US" b="1">
              <a:solidFill>
                <a:schemeClr val="bg1"/>
              </a:solidFill>
              <a:sym typeface="+mn-ea"/>
            </a:endParaRPr>
          </a:p>
          <a:p>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56515"/>
            <a:ext cx="12027535" cy="7293610"/>
          </a:xfrm>
          <a:prstGeom prst="rect">
            <a:avLst/>
          </a:prstGeom>
          <a:noFill/>
        </p:spPr>
        <p:txBody>
          <a:bodyPr wrap="square" rtlCol="0">
            <a:spAutoFit/>
          </a:bodyPr>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4</a:t>
            </a:r>
            <a:r>
              <a:rPr lang="zh-CN" altLang="en-US" b="1">
                <a:solidFill>
                  <a:schemeClr val="bg1"/>
                </a:solidFill>
                <a:sym typeface="+mn-ea"/>
              </a:rPr>
              <a:t>）指令</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）什么是指令？</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通知容器，在将</a:t>
            </a:r>
            <a:r>
              <a:rPr lang="en-US" altLang="zh-CN" b="1">
                <a:solidFill>
                  <a:schemeClr val="bg1"/>
                </a:solidFill>
                <a:sym typeface="+mn-ea"/>
              </a:rPr>
              <a:t>jsp</a:t>
            </a:r>
            <a:r>
              <a:rPr lang="zh-CN" altLang="en-US" b="1">
                <a:solidFill>
                  <a:schemeClr val="bg1"/>
                </a:solidFill>
                <a:sym typeface="+mn-ea"/>
              </a:rPr>
              <a:t>文件转换成</a:t>
            </a:r>
            <a:r>
              <a:rPr lang="en-US" altLang="zh-CN" b="1">
                <a:solidFill>
                  <a:schemeClr val="bg1"/>
                </a:solidFill>
                <a:sym typeface="+mn-ea"/>
              </a:rPr>
              <a:t>servlet</a:t>
            </a:r>
            <a:r>
              <a:rPr lang="zh-CN" altLang="en-US" b="1">
                <a:solidFill>
                  <a:schemeClr val="bg1"/>
                </a:solidFill>
                <a:sym typeface="+mn-ea"/>
              </a:rPr>
              <a:t>类时，做一些额外的处理，比如导包。</a:t>
            </a:r>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）指令的语法</a:t>
            </a:r>
            <a:endParaRPr lang="zh-CN" altLang="en-US" b="1">
              <a:solidFill>
                <a:schemeClr val="bg1"/>
              </a:solidFill>
              <a:sym typeface="+mn-ea"/>
            </a:endParaRPr>
          </a:p>
          <a:p>
            <a:r>
              <a:rPr lang="en-US" altLang="zh-CN" b="1">
                <a:solidFill>
                  <a:schemeClr val="bg1"/>
                </a:solidFill>
                <a:sym typeface="+mn-ea"/>
              </a:rPr>
              <a:t>			    &lt;%@  </a:t>
            </a:r>
            <a:r>
              <a:rPr lang="zh-CN" altLang="en-US" b="1">
                <a:solidFill>
                  <a:schemeClr val="bg1"/>
                </a:solidFill>
                <a:sym typeface="+mn-ea"/>
              </a:rPr>
              <a:t>指令名称 属性</a:t>
            </a:r>
            <a:r>
              <a:rPr lang="en-US" altLang="zh-CN" b="1">
                <a:solidFill>
                  <a:schemeClr val="bg1"/>
                </a:solidFill>
                <a:sym typeface="+mn-ea"/>
              </a:rPr>
              <a:t>=</a:t>
            </a:r>
            <a:r>
              <a:rPr lang="zh-CN" altLang="en-US" b="1">
                <a:solidFill>
                  <a:schemeClr val="bg1"/>
                </a:solidFill>
                <a:sym typeface="+mn-ea"/>
              </a:rPr>
              <a:t>属性值 </a:t>
            </a:r>
            <a:r>
              <a:rPr lang="en-US" altLang="zh-CN" b="1">
                <a:solidFill>
                  <a:schemeClr val="bg1"/>
                </a:solidFill>
                <a:sym typeface="+mn-ea"/>
              </a:rPr>
              <a:t>%&gt;</a:t>
            </a:r>
            <a:endParaRPr lang="en-US" altLang="zh-CN"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a:t>
            </a:r>
            <a:r>
              <a:rPr lang="en-US" altLang="zh-CN" b="1">
                <a:solidFill>
                  <a:schemeClr val="bg1"/>
                </a:solidFill>
                <a:sym typeface="+mn-ea"/>
              </a:rPr>
              <a:t>page</a:t>
            </a:r>
            <a:r>
              <a:rPr lang="zh-CN" altLang="en-US" b="1">
                <a:solidFill>
                  <a:schemeClr val="bg1"/>
                </a:solidFill>
                <a:sym typeface="+mn-ea"/>
              </a:rPr>
              <a:t>指令</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a:t>
            </a:r>
            <a:r>
              <a:rPr lang="en-US" altLang="zh-CN" b="1">
                <a:solidFill>
                  <a:schemeClr val="bg1"/>
                </a:solidFill>
                <a:sym typeface="+mn-ea"/>
              </a:rPr>
              <a:t>import</a:t>
            </a:r>
            <a:r>
              <a:rPr lang="zh-CN" altLang="en-US" b="1">
                <a:solidFill>
                  <a:schemeClr val="bg1"/>
                </a:solidFill>
                <a:sym typeface="+mn-ea"/>
              </a:rPr>
              <a:t>属性：导包</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比如：</a:t>
            </a:r>
            <a:r>
              <a:rPr lang="en-US" altLang="zh-CN" b="1">
                <a:solidFill>
                  <a:schemeClr val="bg1"/>
                </a:solidFill>
                <a:sym typeface="+mn-ea"/>
              </a:rPr>
              <a:t>&lt;%@page import=”java.util.*”%&gt;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导多个包用逗号隔开：</a:t>
            </a:r>
            <a:r>
              <a:rPr lang="en-US" altLang="zh-CN" b="1">
                <a:solidFill>
                  <a:schemeClr val="bg1"/>
                </a:solidFill>
                <a:sym typeface="+mn-ea"/>
              </a:rPr>
              <a:t>&lt;%@page import=”java.util.*,java.text.*”%&gt;</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a:t>
            </a:r>
            <a:r>
              <a:rPr lang="en-US" altLang="zh-CN" b="1">
                <a:solidFill>
                  <a:schemeClr val="bg1"/>
                </a:solidFill>
                <a:sym typeface="+mn-ea"/>
              </a:rPr>
              <a:t>contentType</a:t>
            </a:r>
            <a:r>
              <a:rPr lang="zh-CN" altLang="en-US" b="1">
                <a:solidFill>
                  <a:schemeClr val="bg1"/>
                </a:solidFill>
                <a:sym typeface="+mn-ea"/>
              </a:rPr>
              <a:t>属性：设置</a:t>
            </a:r>
            <a:r>
              <a:rPr lang="en-US" altLang="zh-CN" b="1">
                <a:solidFill>
                  <a:schemeClr val="bg1"/>
                </a:solidFill>
                <a:sym typeface="+mn-ea"/>
              </a:rPr>
              <a:t>response.contentType</a:t>
            </a:r>
            <a:r>
              <a:rPr lang="zh-CN" altLang="en-US" b="1">
                <a:solidFill>
                  <a:schemeClr val="bg1"/>
                </a:solidFill>
                <a:sym typeface="+mn-ea"/>
              </a:rPr>
              <a:t>的内容（容器生成</a:t>
            </a:r>
            <a:r>
              <a:rPr lang="en-US" altLang="zh-CN" b="1">
                <a:solidFill>
                  <a:schemeClr val="bg1"/>
                </a:solidFill>
                <a:sym typeface="+mn-ea"/>
              </a:rPr>
              <a:t>Servlet</a:t>
            </a:r>
            <a:r>
              <a:rPr lang="zh-CN" altLang="en-US" b="1">
                <a:solidFill>
                  <a:schemeClr val="bg1"/>
                </a:solidFill>
                <a:sym typeface="+mn-ea"/>
              </a:rPr>
              <a:t>的编码方式）</a:t>
            </a:r>
            <a:endParaRPr lang="zh-CN" altLang="en-US"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a:t>
            </a:r>
            <a:r>
              <a:rPr lang="en-US" altLang="zh-CN" b="1">
                <a:solidFill>
                  <a:schemeClr val="bg1"/>
                </a:solidFill>
                <a:sym typeface="+mn-ea"/>
              </a:rPr>
              <a:t>pageEncoding</a:t>
            </a:r>
            <a:r>
              <a:rPr lang="zh-CN" altLang="en-US" b="1">
                <a:solidFill>
                  <a:schemeClr val="bg1"/>
                </a:solidFill>
                <a:sym typeface="+mn-ea"/>
              </a:rPr>
              <a:t>属性：告诉容器</a:t>
            </a:r>
            <a:r>
              <a:rPr lang="en-US" altLang="zh-CN" b="1">
                <a:solidFill>
                  <a:schemeClr val="bg1"/>
                </a:solidFill>
                <a:sym typeface="+mn-ea"/>
              </a:rPr>
              <a:t>Jsp</a:t>
            </a:r>
            <a:r>
              <a:rPr lang="zh-CN" altLang="en-US" b="1">
                <a:solidFill>
                  <a:schemeClr val="bg1"/>
                </a:solidFill>
                <a:sym typeface="+mn-ea"/>
              </a:rPr>
              <a:t>文件本身的编码。（即容器读取</a:t>
            </a:r>
            <a:r>
              <a:rPr lang="en-US" altLang="zh-CN" b="1">
                <a:solidFill>
                  <a:schemeClr val="bg1"/>
                </a:solidFill>
                <a:sym typeface="+mn-ea"/>
              </a:rPr>
              <a:t>JSP</a:t>
            </a:r>
            <a:r>
              <a:rPr lang="zh-CN" altLang="en-US" b="1">
                <a:solidFill>
                  <a:schemeClr val="bg1"/>
                </a:solidFill>
                <a:sym typeface="+mn-ea"/>
              </a:rPr>
              <a:t>文件时的解码</a:t>
            </a:r>
            <a:r>
              <a:rPr lang="en-US" altLang="zh-CN" b="1">
                <a:solidFill>
                  <a:schemeClr val="bg1"/>
                </a:solidFill>
                <a:sym typeface="+mn-ea"/>
              </a:rPr>
              <a:t>				</a:t>
            </a:r>
            <a:r>
              <a:rPr lang="zh-CN" altLang="en-US" b="1">
                <a:solidFill>
                  <a:schemeClr val="bg1"/>
                </a:solidFill>
                <a:sym typeface="+mn-ea"/>
              </a:rPr>
              <a:t>方式）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a:t>
            </a:r>
            <a:r>
              <a:rPr lang="zh-CN" altLang="en-US" b="1">
                <a:solidFill>
                  <a:schemeClr val="bg1"/>
                </a:solidFill>
                <a:sym typeface="+mn-ea"/>
                <a:hlinkClick r:id="rId1" action="ppaction://hlinkfile"/>
              </a:rPr>
              <a:t>关于JSP页面中的pageEncoding和contentType两种属性的区别</a:t>
            </a:r>
            <a:endParaRPr lang="en-US" altLang="zh-CN" b="1">
              <a:solidFill>
                <a:schemeClr val="bg1"/>
              </a:solidFill>
              <a:sym typeface="+mn-ea"/>
              <a:hlinkClick r:id="rId1" action="ppaction://hlinkfile"/>
            </a:endParaRPr>
          </a:p>
          <a:p>
            <a:r>
              <a:rPr lang="en-US" altLang="zh-CN" b="1">
                <a:solidFill>
                  <a:schemeClr val="bg1"/>
                </a:solidFill>
                <a:sym typeface="+mn-ea"/>
              </a:rPr>
              <a:t>			  d</a:t>
            </a:r>
            <a:r>
              <a:rPr lang="zh-CN" altLang="en-US" b="1">
                <a:solidFill>
                  <a:schemeClr val="bg1"/>
                </a:solidFill>
                <a:sym typeface="+mn-ea"/>
              </a:rPr>
              <a:t>、</a:t>
            </a:r>
            <a:r>
              <a:rPr lang="en-US" altLang="zh-CN" b="1">
                <a:solidFill>
                  <a:schemeClr val="bg1"/>
                </a:solidFill>
                <a:sym typeface="+mn-ea"/>
              </a:rPr>
              <a:t>session</a:t>
            </a:r>
            <a:r>
              <a:rPr lang="zh-CN" altLang="en-US" b="1">
                <a:solidFill>
                  <a:schemeClr val="bg1"/>
                </a:solidFill>
                <a:sym typeface="+mn-ea"/>
              </a:rPr>
              <a:t>属性：</a:t>
            </a:r>
            <a:r>
              <a:rPr lang="en-US" altLang="zh-CN" b="1">
                <a:solidFill>
                  <a:schemeClr val="bg1"/>
                </a:solidFill>
                <a:sym typeface="+mn-ea"/>
              </a:rPr>
              <a:t>true(</a:t>
            </a:r>
            <a:r>
              <a:rPr lang="zh-CN" altLang="en-US" b="1">
                <a:solidFill>
                  <a:schemeClr val="bg1"/>
                </a:solidFill>
                <a:sym typeface="+mn-ea"/>
              </a:rPr>
              <a:t>缺省</a:t>
            </a:r>
            <a:r>
              <a:rPr lang="en-US" altLang="zh-CN" b="1">
                <a:solidFill>
                  <a:schemeClr val="bg1"/>
                </a:solidFill>
                <a:sym typeface="+mn-ea"/>
              </a:rPr>
              <a:t>)/false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当值为</a:t>
            </a:r>
            <a:r>
              <a:rPr lang="en-US" altLang="zh-CN" b="1">
                <a:solidFill>
                  <a:schemeClr val="bg1"/>
                </a:solidFill>
                <a:sym typeface="+mn-ea"/>
              </a:rPr>
              <a:t>false</a:t>
            </a:r>
            <a:r>
              <a:rPr lang="zh-CN" altLang="en-US" b="1">
                <a:solidFill>
                  <a:schemeClr val="bg1"/>
                </a:solidFill>
                <a:sym typeface="+mn-ea"/>
              </a:rPr>
              <a:t>时：</a:t>
            </a:r>
            <a:r>
              <a:rPr lang="en-US" altLang="zh-CN" b="1">
                <a:solidFill>
                  <a:schemeClr val="bg1"/>
                </a:solidFill>
                <a:sym typeface="+mn-ea"/>
              </a:rPr>
              <a:t>jsp</a:t>
            </a:r>
            <a:r>
              <a:rPr lang="zh-CN" altLang="en-US" b="1">
                <a:solidFill>
                  <a:schemeClr val="bg1"/>
                </a:solidFill>
                <a:sym typeface="+mn-ea"/>
              </a:rPr>
              <a:t>中不能使用</a:t>
            </a:r>
            <a:r>
              <a:rPr lang="en-US" altLang="zh-CN" b="1">
                <a:solidFill>
                  <a:schemeClr val="bg1"/>
                </a:solidFill>
                <a:sym typeface="+mn-ea"/>
              </a:rPr>
              <a:t>session</a:t>
            </a:r>
            <a:r>
              <a:rPr lang="zh-CN" altLang="en-US" b="1">
                <a:solidFill>
                  <a:schemeClr val="bg1"/>
                </a:solidFill>
                <a:sym typeface="+mn-ea"/>
              </a:rPr>
              <a:t>隐含对象</a:t>
            </a:r>
            <a:endParaRPr lang="zh-CN" altLang="en-US" b="1">
              <a:solidFill>
                <a:schemeClr val="bg1"/>
              </a:solidFill>
              <a:sym typeface="+mn-ea"/>
            </a:endParaRPr>
          </a:p>
          <a:p>
            <a:r>
              <a:rPr lang="en-US" altLang="zh-CN" b="1">
                <a:solidFill>
                  <a:schemeClr val="bg1"/>
                </a:solidFill>
                <a:sym typeface="+mn-ea"/>
              </a:rPr>
              <a:t>			  e</a:t>
            </a:r>
            <a:r>
              <a:rPr lang="zh-CN" altLang="en-US" b="1">
                <a:solidFill>
                  <a:schemeClr val="bg1"/>
                </a:solidFill>
                <a:sym typeface="+mn-ea"/>
              </a:rPr>
              <a:t>、</a:t>
            </a:r>
            <a:r>
              <a:rPr lang="en-US" altLang="zh-CN" b="1">
                <a:solidFill>
                  <a:schemeClr val="bg1"/>
                </a:solidFill>
                <a:sym typeface="+mn-ea"/>
              </a:rPr>
              <a:t>errorPage</a:t>
            </a:r>
            <a:r>
              <a:rPr lang="zh-CN" altLang="en-US" b="1">
                <a:solidFill>
                  <a:schemeClr val="bg1"/>
                </a:solidFill>
                <a:sym typeface="+mn-ea"/>
              </a:rPr>
              <a:t>属性：指定一个异常处理页面。</a:t>
            </a:r>
            <a:endParaRPr lang="zh-CN" altLang="en-US" b="1">
              <a:solidFill>
                <a:schemeClr val="bg1"/>
              </a:solidFill>
              <a:sym typeface="+mn-ea"/>
            </a:endParaRPr>
          </a:p>
          <a:p>
            <a:r>
              <a:rPr lang="en-US" altLang="zh-CN" b="1">
                <a:solidFill>
                  <a:schemeClr val="bg1"/>
                </a:solidFill>
                <a:sym typeface="+mn-ea"/>
              </a:rPr>
              <a:t>			  f</a:t>
            </a:r>
            <a:r>
              <a:rPr lang="zh-CN" altLang="en-US" b="1">
                <a:solidFill>
                  <a:schemeClr val="bg1"/>
                </a:solidFill>
                <a:sym typeface="+mn-ea"/>
              </a:rPr>
              <a:t>、</a:t>
            </a:r>
            <a:r>
              <a:rPr lang="en-US" altLang="zh-CN" b="1">
                <a:solidFill>
                  <a:schemeClr val="bg1"/>
                </a:solidFill>
                <a:sym typeface="+mn-ea"/>
              </a:rPr>
              <a:t>isErrorPage</a:t>
            </a:r>
            <a:r>
              <a:rPr lang="zh-CN" altLang="en-US" b="1">
                <a:solidFill>
                  <a:schemeClr val="bg1"/>
                </a:solidFill>
                <a:sym typeface="+mn-ea"/>
              </a:rPr>
              <a:t>属性：</a:t>
            </a:r>
            <a:r>
              <a:rPr lang="en-US" altLang="zh-CN" b="1">
                <a:solidFill>
                  <a:schemeClr val="bg1"/>
                </a:solidFill>
                <a:sym typeface="+mn-ea"/>
              </a:rPr>
              <a:t>true/false(</a:t>
            </a:r>
            <a:r>
              <a:rPr lang="zh-CN" altLang="en-US" b="1">
                <a:solidFill>
                  <a:schemeClr val="bg1"/>
                </a:solidFill>
                <a:sym typeface="+mn-ea"/>
              </a:rPr>
              <a:t>缺省值</a:t>
            </a:r>
            <a:r>
              <a:rPr lang="en-US" altLang="zh-CN" b="1">
                <a:solidFill>
                  <a:schemeClr val="bg1"/>
                </a:solidFill>
                <a:sym typeface="+mn-ea"/>
              </a:rPr>
              <a:t>),</a:t>
            </a:r>
            <a:r>
              <a:rPr lang="zh-CN" altLang="en-US" b="1">
                <a:solidFill>
                  <a:schemeClr val="bg1"/>
                </a:solidFill>
                <a:sym typeface="+mn-ea"/>
              </a:rPr>
              <a:t>表示该页面是一个异常处理页面，可以使用</a:t>
            </a:r>
            <a:r>
              <a:rPr lang="en-US" altLang="zh-CN" b="1">
                <a:solidFill>
                  <a:schemeClr val="bg1"/>
                </a:solidFill>
                <a:sym typeface="+mn-ea"/>
              </a:rPr>
              <a:t>				exception</a:t>
            </a:r>
            <a:r>
              <a:rPr lang="zh-CN" altLang="en-US" b="1">
                <a:solidFill>
                  <a:schemeClr val="bg1"/>
                </a:solidFill>
                <a:sym typeface="+mn-ea"/>
              </a:rPr>
              <a:t>隐含对象。</a:t>
            </a:r>
            <a:endParaRPr lang="zh-CN" altLang="en-US"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a:t>
            </a:r>
            <a:r>
              <a:rPr lang="en-US" altLang="zh-CN" b="1">
                <a:solidFill>
                  <a:schemeClr val="bg1"/>
                </a:solidFill>
                <a:sym typeface="+mn-ea"/>
              </a:rPr>
              <a:t>include</a:t>
            </a:r>
            <a:r>
              <a:rPr lang="zh-CN" altLang="en-US" b="1">
                <a:solidFill>
                  <a:schemeClr val="bg1"/>
                </a:solidFill>
                <a:sym typeface="+mn-ea"/>
              </a:rPr>
              <a:t>指令：</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a:t>
            </a:r>
            <a:r>
              <a:rPr lang="en-US" altLang="zh-CN" b="1">
                <a:solidFill>
                  <a:schemeClr val="bg1"/>
                </a:solidFill>
                <a:sym typeface="+mn-ea"/>
              </a:rPr>
              <a:t>file</a:t>
            </a:r>
            <a:r>
              <a:rPr lang="zh-CN" altLang="en-US" b="1">
                <a:solidFill>
                  <a:schemeClr val="bg1"/>
                </a:solidFill>
                <a:sym typeface="+mn-ea"/>
              </a:rPr>
              <a:t>属性：告诉容器，在将</a:t>
            </a:r>
            <a:r>
              <a:rPr lang="en-US" altLang="zh-CN" b="1">
                <a:solidFill>
                  <a:schemeClr val="bg1"/>
                </a:solidFill>
                <a:sym typeface="+mn-ea"/>
              </a:rPr>
              <a:t>jsp</a:t>
            </a:r>
            <a:r>
              <a:rPr lang="zh-CN" altLang="en-US" b="1">
                <a:solidFill>
                  <a:schemeClr val="bg1"/>
                </a:solidFill>
                <a:sym typeface="+mn-ea"/>
              </a:rPr>
              <a:t>文件转换成</a:t>
            </a:r>
            <a:r>
              <a:rPr lang="en-US" altLang="zh-CN" b="1">
                <a:solidFill>
                  <a:schemeClr val="bg1"/>
                </a:solidFill>
                <a:sym typeface="+mn-ea"/>
              </a:rPr>
              <a:t>servlet</a:t>
            </a:r>
            <a:r>
              <a:rPr lang="zh-CN" altLang="en-US" b="1">
                <a:solidFill>
                  <a:schemeClr val="bg1"/>
                </a:solidFill>
                <a:sym typeface="+mn-ea"/>
              </a:rPr>
              <a:t>类时，将</a:t>
            </a:r>
            <a:r>
              <a:rPr lang="en-US" altLang="zh-CN" b="1">
                <a:solidFill>
                  <a:schemeClr val="bg1"/>
                </a:solidFill>
                <a:sym typeface="+mn-ea"/>
              </a:rPr>
              <a:t>file</a:t>
            </a:r>
            <a:r>
              <a:rPr lang="zh-CN" altLang="en-US" b="1">
                <a:solidFill>
                  <a:schemeClr val="bg1"/>
                </a:solidFill>
                <a:sym typeface="+mn-ea"/>
              </a:rPr>
              <a:t>属性指定的文件的内容插</a:t>
            </a:r>
            <a:r>
              <a:rPr lang="en-US" altLang="zh-CN" b="1">
                <a:solidFill>
                  <a:schemeClr val="bg1"/>
                </a:solidFill>
                <a:sym typeface="+mn-ea"/>
              </a:rPr>
              <a:t>				</a:t>
            </a:r>
            <a:r>
              <a:rPr lang="zh-CN" altLang="en-US" b="1">
                <a:solidFill>
                  <a:schemeClr val="bg1"/>
                </a:solidFill>
                <a:sym typeface="+mn-ea"/>
              </a:rPr>
              <a:t>入到该指令所在的位置。</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比如：有好几个</a:t>
            </a:r>
            <a:r>
              <a:rPr lang="en-US" altLang="zh-CN" b="1">
                <a:solidFill>
                  <a:schemeClr val="bg1"/>
                </a:solidFill>
                <a:sym typeface="+mn-ea"/>
              </a:rPr>
              <a:t>jsp</a:t>
            </a:r>
            <a:r>
              <a:rPr lang="zh-CN" altLang="en-US" b="1">
                <a:solidFill>
                  <a:schemeClr val="bg1"/>
                </a:solidFill>
                <a:sym typeface="+mn-ea"/>
              </a:rPr>
              <a:t>页面都具有相同的</a:t>
            </a:r>
            <a:r>
              <a:rPr lang="en-US" altLang="zh-CN" b="1">
                <a:solidFill>
                  <a:schemeClr val="bg1"/>
                </a:solidFill>
                <a:sym typeface="+mn-ea"/>
              </a:rPr>
              <a:t>head</a:t>
            </a:r>
            <a:r>
              <a:rPr lang="zh-CN" altLang="en-US" b="1">
                <a:solidFill>
                  <a:schemeClr val="bg1"/>
                </a:solidFill>
                <a:sym typeface="+mn-ea"/>
              </a:rPr>
              <a:t>栏，那此时就可以将</a:t>
            </a:r>
            <a:r>
              <a:rPr lang="en-US" altLang="zh-CN" b="1">
                <a:solidFill>
                  <a:schemeClr val="bg1"/>
                </a:solidFill>
                <a:sym typeface="+mn-ea"/>
              </a:rPr>
              <a:t>head</a:t>
            </a:r>
            <a:r>
              <a:rPr lang="zh-CN" altLang="en-US" b="1">
                <a:solidFill>
                  <a:schemeClr val="bg1"/>
                </a:solidFill>
                <a:sym typeface="+mn-ea"/>
              </a:rPr>
              <a:t>部分的</a:t>
            </a:r>
            <a:r>
              <a:rPr lang="en-US" altLang="zh-CN" b="1">
                <a:solidFill>
                  <a:schemeClr val="bg1"/>
                </a:solidFill>
                <a:sym typeface="+mn-ea"/>
              </a:rPr>
              <a:t>jsp</a:t>
            </a:r>
            <a:r>
              <a:rPr lang="zh-CN" altLang="en-US" b="1">
                <a:solidFill>
                  <a:schemeClr val="bg1"/>
                </a:solidFill>
                <a:sym typeface="+mn-ea"/>
              </a:rPr>
              <a:t>代</a:t>
            </a:r>
            <a:r>
              <a:rPr lang="en-US" altLang="zh-CN" b="1">
                <a:solidFill>
                  <a:schemeClr val="bg1"/>
                </a:solidFill>
                <a:sym typeface="+mn-ea"/>
              </a:rPr>
              <a:t>				</a:t>
            </a:r>
            <a:r>
              <a:rPr lang="zh-CN" altLang="en-US" b="1">
                <a:solidFill>
                  <a:schemeClr val="bg1"/>
                </a:solidFill>
                <a:sym typeface="+mn-ea"/>
              </a:rPr>
              <a:t>码单独写成一个</a:t>
            </a:r>
            <a:r>
              <a:rPr lang="en-US" altLang="zh-CN" b="1">
                <a:solidFill>
                  <a:schemeClr val="bg1"/>
                </a:solidFill>
                <a:sym typeface="+mn-ea"/>
              </a:rPr>
              <a:t>head.jsp</a:t>
            </a:r>
            <a:r>
              <a:rPr lang="zh-CN" altLang="en-US" b="1">
                <a:solidFill>
                  <a:schemeClr val="bg1"/>
                </a:solidFill>
                <a:sym typeface="+mn-ea"/>
              </a:rPr>
              <a:t>文件，然后其余的页面在原本该</a:t>
            </a:r>
            <a:r>
              <a:rPr lang="en-US" altLang="zh-CN" b="1">
                <a:solidFill>
                  <a:schemeClr val="bg1"/>
                </a:solidFill>
                <a:sym typeface="+mn-ea"/>
              </a:rPr>
              <a:t>head</a:t>
            </a:r>
            <a:r>
              <a:rPr lang="zh-CN" altLang="en-US" b="1">
                <a:solidFill>
                  <a:schemeClr val="bg1"/>
                </a:solidFill>
                <a:sym typeface="+mn-ea"/>
              </a:rPr>
              <a:t>代码的地方引用该</a:t>
            </a:r>
            <a:r>
              <a:rPr lang="en-US" altLang="zh-CN" b="1">
                <a:solidFill>
                  <a:schemeClr val="bg1"/>
                </a:solidFill>
                <a:sym typeface="+mn-ea"/>
              </a:rPr>
              <a:t>				head.jap</a:t>
            </a:r>
            <a:r>
              <a:rPr lang="zh-CN" altLang="en-US" b="1">
                <a:solidFill>
                  <a:schemeClr val="bg1"/>
                </a:solidFill>
                <a:sym typeface="+mn-ea"/>
              </a:rPr>
              <a:t>文件，</a:t>
            </a:r>
            <a:r>
              <a:rPr lang="en-US" altLang="zh-CN" b="1">
                <a:solidFill>
                  <a:schemeClr val="bg1"/>
                </a:solidFill>
                <a:sym typeface="+mn-ea"/>
              </a:rPr>
              <a:t>&lt;%@include file=”head.jsp”%&gt; </a:t>
            </a:r>
            <a:endParaRPr lang="en-US" altLang="zh-CN"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a:t>
            </a:r>
            <a:r>
              <a:rPr lang="en-US" altLang="zh-CN" b="1">
                <a:solidFill>
                  <a:schemeClr val="bg1"/>
                </a:solidFill>
                <a:sym typeface="+mn-ea"/>
              </a:rPr>
              <a:t>taglib</a:t>
            </a:r>
            <a:r>
              <a:rPr lang="zh-CN" altLang="en-US" b="1">
                <a:solidFill>
                  <a:schemeClr val="bg1"/>
                </a:solidFill>
                <a:sym typeface="+mn-ea"/>
              </a:rPr>
              <a:t>指令：用来引入</a:t>
            </a:r>
            <a:r>
              <a:rPr lang="en-US" altLang="zh-CN" b="1">
                <a:solidFill>
                  <a:schemeClr val="bg1"/>
                </a:solidFill>
                <a:sym typeface="+mn-ea"/>
              </a:rPr>
              <a:t>JSP</a:t>
            </a:r>
            <a:r>
              <a:rPr lang="zh-CN" altLang="en-US" b="1">
                <a:solidFill>
                  <a:schemeClr val="bg1"/>
                </a:solidFill>
                <a:sym typeface="+mn-ea"/>
              </a:rPr>
              <a:t>标签</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38735"/>
            <a:ext cx="12027535" cy="4799965"/>
          </a:xfrm>
          <a:prstGeom prst="rect">
            <a:avLst/>
          </a:prstGeom>
          <a:noFill/>
        </p:spPr>
        <p:txBody>
          <a:bodyPr wrap="square" rtlCol="0">
            <a:spAutoFit/>
          </a:bodyPr>
          <a:p>
            <a:r>
              <a:rPr lang="en-US" altLang="zh-CN" b="1">
                <a:solidFill>
                  <a:schemeClr val="bg1"/>
                </a:solidFill>
                <a:sym typeface="+mn-ea"/>
              </a:rPr>
              <a:t>JSP</a:t>
            </a:r>
            <a:r>
              <a:rPr lang="zh-CN" altLang="en-US" b="1">
                <a:solidFill>
                  <a:schemeClr val="bg1"/>
                </a:solidFill>
                <a:sym typeface="+mn-ea"/>
              </a:rPr>
              <a:t>如何执行的？</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容器将</a:t>
            </a:r>
            <a:r>
              <a:rPr lang="en-US" altLang="zh-CN" b="1">
                <a:solidFill>
                  <a:schemeClr val="bg1"/>
                </a:solidFill>
                <a:sym typeface="+mn-ea"/>
              </a:rPr>
              <a:t>jsp</a:t>
            </a:r>
            <a:r>
              <a:rPr lang="zh-CN" altLang="en-US" b="1">
                <a:solidFill>
                  <a:schemeClr val="bg1"/>
                </a:solidFill>
                <a:sym typeface="+mn-ea"/>
              </a:rPr>
              <a:t>文件转换成一个</a:t>
            </a:r>
            <a:r>
              <a:rPr lang="en-US" altLang="zh-CN" b="1">
                <a:solidFill>
                  <a:schemeClr val="bg1"/>
                </a:solidFill>
                <a:sym typeface="+mn-ea"/>
              </a:rPr>
              <a:t>servlet</a:t>
            </a:r>
            <a:r>
              <a:rPr lang="zh-CN" altLang="en-US" b="1">
                <a:solidFill>
                  <a:schemeClr val="bg1"/>
                </a:solidFill>
                <a:sym typeface="+mn-ea"/>
              </a:rPr>
              <a:t>类</a:t>
            </a:r>
            <a:endParaRPr lang="zh-CN" altLang="en-US" b="1">
              <a:solidFill>
                <a:schemeClr val="bg1"/>
              </a:solidFill>
              <a:sym typeface="+mn-ea"/>
            </a:endParaRPr>
          </a:p>
          <a:p>
            <a:r>
              <a:rPr lang="en-US" altLang="zh-CN" b="1">
                <a:solidFill>
                  <a:schemeClr val="bg1"/>
                </a:solidFill>
                <a:sym typeface="+mn-ea"/>
              </a:rPr>
              <a:t>		html(css,js)  --------&gt;  service</a:t>
            </a:r>
            <a:r>
              <a:rPr lang="zh-CN" altLang="en-US" b="1">
                <a:solidFill>
                  <a:schemeClr val="bg1"/>
                </a:solidFill>
                <a:sym typeface="+mn-ea"/>
              </a:rPr>
              <a:t>方法，使用</a:t>
            </a:r>
            <a:r>
              <a:rPr lang="en-US" altLang="zh-CN" b="1">
                <a:solidFill>
                  <a:schemeClr val="bg1"/>
                </a:solidFill>
                <a:sym typeface="+mn-ea"/>
              </a:rPr>
              <a:t>out.write()</a:t>
            </a:r>
            <a:r>
              <a:rPr lang="zh-CN" altLang="en-US" b="1">
                <a:solidFill>
                  <a:schemeClr val="bg1"/>
                </a:solidFill>
                <a:sym typeface="+mn-ea"/>
              </a:rPr>
              <a:t>输出；</a:t>
            </a:r>
            <a:endParaRPr lang="zh-CN" altLang="en-US" b="1">
              <a:solidFill>
                <a:schemeClr val="bg1"/>
              </a:solidFill>
              <a:sym typeface="+mn-ea"/>
            </a:endParaRPr>
          </a:p>
          <a:p>
            <a:r>
              <a:rPr lang="en-US" altLang="zh-CN" b="1">
                <a:solidFill>
                  <a:schemeClr val="bg1"/>
                </a:solidFill>
                <a:sym typeface="+mn-ea"/>
              </a:rPr>
              <a:t>		</a:t>
            </a:r>
            <a:r>
              <a:rPr lang="en-US" altLang="zh-CN" b="1">
                <a:solidFill>
                  <a:schemeClr val="accent1"/>
                </a:solidFill>
                <a:effectLst>
                  <a:outerShdw blurRad="38100" dist="25400" dir="5400000" algn="ctr" rotWithShape="0">
                    <a:srgbClr val="6E747A">
                      <a:alpha val="43000"/>
                    </a:srgbClr>
                  </a:outerShdw>
                </a:effectLst>
                <a:sym typeface="+mn-ea"/>
              </a:rPr>
              <a:t>&lt;% java</a:t>
            </a:r>
            <a:r>
              <a:rPr lang="zh-CN" altLang="en-US" b="1">
                <a:solidFill>
                  <a:schemeClr val="accent1"/>
                </a:solidFill>
                <a:effectLst>
                  <a:outerShdw blurRad="38100" dist="25400" dir="5400000" algn="ctr" rotWithShape="0">
                    <a:srgbClr val="6E747A">
                      <a:alpha val="43000"/>
                    </a:srgbClr>
                  </a:outerShdw>
                </a:effectLst>
                <a:sym typeface="+mn-ea"/>
              </a:rPr>
              <a:t>语句</a:t>
            </a:r>
            <a:r>
              <a:rPr lang="en-US" altLang="zh-CN" b="1">
                <a:solidFill>
                  <a:schemeClr val="accent1"/>
                </a:solidFill>
                <a:effectLst>
                  <a:outerShdw blurRad="38100" dist="25400" dir="5400000" algn="ctr" rotWithShape="0">
                    <a:srgbClr val="6E747A">
                      <a:alpha val="43000"/>
                    </a:srgbClr>
                  </a:outerShdw>
                </a:effectLst>
                <a:sym typeface="+mn-ea"/>
              </a:rPr>
              <a:t>; %&gt; </a:t>
            </a:r>
            <a:r>
              <a:rPr lang="en-US" altLang="zh-CN" b="1">
                <a:solidFill>
                  <a:schemeClr val="bg1"/>
                </a:solidFill>
                <a:sym typeface="+mn-ea"/>
              </a:rPr>
              <a:t>------- &gt; </a:t>
            </a:r>
            <a:r>
              <a:rPr lang="zh-CN" altLang="en-US" b="1">
                <a:solidFill>
                  <a:schemeClr val="bg1"/>
                </a:solidFill>
                <a:sym typeface="+mn-ea"/>
              </a:rPr>
              <a:t>代码搬进</a:t>
            </a:r>
            <a:r>
              <a:rPr lang="en-US" altLang="zh-CN" b="1">
                <a:solidFill>
                  <a:schemeClr val="bg1"/>
                </a:solidFill>
                <a:sym typeface="+mn-ea"/>
              </a:rPr>
              <a:t>service</a:t>
            </a:r>
            <a:r>
              <a:rPr lang="zh-CN" altLang="en-US" b="1">
                <a:solidFill>
                  <a:schemeClr val="bg1"/>
                </a:solidFill>
                <a:sym typeface="+mn-ea"/>
              </a:rPr>
              <a:t>方法里，照搬。</a:t>
            </a:r>
            <a:endParaRPr lang="zh-CN" altLang="en-US" b="1">
              <a:solidFill>
                <a:schemeClr val="bg1"/>
              </a:solidFill>
              <a:sym typeface="+mn-ea"/>
            </a:endParaRPr>
          </a:p>
          <a:p>
            <a:r>
              <a:rPr lang="en-US" altLang="zh-CN" b="1">
                <a:solidFill>
                  <a:schemeClr val="bg1"/>
                </a:solidFill>
                <a:sym typeface="+mn-ea"/>
              </a:rPr>
              <a:t>		</a:t>
            </a:r>
            <a:r>
              <a:rPr lang="en-US" altLang="zh-CN" b="1">
                <a:solidFill>
                  <a:schemeClr val="accent1"/>
                </a:solidFill>
                <a:effectLst>
                  <a:outerShdw blurRad="38100" dist="25400" dir="5400000" algn="ctr" rotWithShape="0">
                    <a:srgbClr val="6E747A">
                      <a:alpha val="43000"/>
                    </a:srgbClr>
                  </a:outerShdw>
                </a:effectLst>
                <a:sym typeface="+mn-ea"/>
              </a:rPr>
              <a:t>&lt;%= java</a:t>
            </a:r>
            <a:r>
              <a:rPr lang="zh-CN" altLang="en-US" b="1">
                <a:solidFill>
                  <a:schemeClr val="accent1"/>
                </a:solidFill>
                <a:effectLst>
                  <a:outerShdw blurRad="38100" dist="25400" dir="5400000" algn="ctr" rotWithShape="0">
                    <a:srgbClr val="6E747A">
                      <a:alpha val="43000"/>
                    </a:srgbClr>
                  </a:outerShdw>
                </a:effectLst>
                <a:sym typeface="+mn-ea"/>
              </a:rPr>
              <a:t>表达式 </a:t>
            </a:r>
            <a:r>
              <a:rPr lang="en-US" altLang="zh-CN" b="1">
                <a:solidFill>
                  <a:schemeClr val="accent1"/>
                </a:solidFill>
                <a:effectLst>
                  <a:outerShdw blurRad="38100" dist="25400" dir="5400000" algn="ctr" rotWithShape="0">
                    <a:srgbClr val="6E747A">
                      <a:alpha val="43000"/>
                    </a:srgbClr>
                  </a:outerShdw>
                </a:effectLst>
                <a:sym typeface="+mn-ea"/>
              </a:rPr>
              <a:t>%&gt;</a:t>
            </a:r>
            <a:r>
              <a:rPr lang="en-US" altLang="zh-CN" b="1">
                <a:solidFill>
                  <a:schemeClr val="bg1"/>
                </a:solidFill>
                <a:sym typeface="+mn-ea"/>
              </a:rPr>
              <a:t>-------&gt;</a:t>
            </a:r>
            <a:r>
              <a:rPr lang="zh-CN" altLang="en-US" b="1">
                <a:solidFill>
                  <a:schemeClr val="bg1"/>
                </a:solidFill>
                <a:sym typeface="+mn-ea"/>
              </a:rPr>
              <a:t>在</a:t>
            </a:r>
            <a:r>
              <a:rPr lang="en-US" altLang="zh-CN" b="1">
                <a:solidFill>
                  <a:schemeClr val="bg1"/>
                </a:solidFill>
                <a:sym typeface="+mn-ea"/>
              </a:rPr>
              <a:t>service</a:t>
            </a:r>
            <a:r>
              <a:rPr lang="zh-CN" altLang="en-US" b="1">
                <a:solidFill>
                  <a:schemeClr val="bg1"/>
                </a:solidFill>
                <a:sym typeface="+mn-ea"/>
              </a:rPr>
              <a:t>方法里，使用</a:t>
            </a:r>
            <a:r>
              <a:rPr lang="en-US" altLang="zh-CN" b="1">
                <a:solidFill>
                  <a:schemeClr val="bg1"/>
                </a:solidFill>
                <a:sym typeface="+mn-ea"/>
              </a:rPr>
              <a:t>out.print(java</a:t>
            </a:r>
            <a:r>
              <a:rPr lang="zh-CN" altLang="en-US" b="1">
                <a:solidFill>
                  <a:schemeClr val="bg1"/>
                </a:solidFill>
                <a:sym typeface="+mn-ea"/>
              </a:rPr>
              <a:t>表达式</a:t>
            </a:r>
            <a:r>
              <a:rPr lang="en-US" altLang="zh-CN" b="1">
                <a:solidFill>
                  <a:schemeClr val="bg1"/>
                </a:solidFill>
                <a:sym typeface="+mn-ea"/>
              </a:rPr>
              <a:t>)</a:t>
            </a:r>
            <a:r>
              <a:rPr lang="zh-CN" altLang="en-US" b="1">
                <a:solidFill>
                  <a:schemeClr val="bg1"/>
                </a:solidFill>
                <a:sym typeface="+mn-ea"/>
              </a:rPr>
              <a:t>输出。</a:t>
            </a:r>
            <a:endParaRPr lang="zh-CN" altLang="en-US" b="1">
              <a:solidFill>
                <a:schemeClr val="bg1"/>
              </a:solidFill>
              <a:sym typeface="+mn-ea"/>
            </a:endParaRPr>
          </a:p>
          <a:p>
            <a:r>
              <a:rPr lang="en-US" altLang="zh-CN" b="1">
                <a:solidFill>
                  <a:schemeClr val="bg1"/>
                </a:solidFill>
                <a:sym typeface="+mn-ea"/>
              </a:rPr>
              <a:t>		</a:t>
            </a:r>
            <a:r>
              <a:rPr lang="en-US" altLang="zh-CN" b="1">
                <a:solidFill>
                  <a:schemeClr val="accent1"/>
                </a:solidFill>
                <a:effectLst>
                  <a:outerShdw blurRad="38100" dist="25400" dir="5400000" algn="ctr" rotWithShape="0">
                    <a:srgbClr val="6E747A">
                      <a:alpha val="43000"/>
                    </a:srgbClr>
                  </a:outerShdw>
                </a:effectLst>
                <a:sym typeface="+mn-ea"/>
              </a:rPr>
              <a:t>&lt;%!</a:t>
            </a:r>
            <a:r>
              <a:rPr lang="zh-CN" altLang="en-US" b="1">
                <a:solidFill>
                  <a:schemeClr val="accent1"/>
                </a:solidFill>
                <a:effectLst>
                  <a:outerShdw blurRad="38100" dist="25400" dir="5400000" algn="ctr" rotWithShape="0">
                    <a:srgbClr val="6E747A">
                      <a:alpha val="43000"/>
                    </a:srgbClr>
                  </a:outerShdw>
                </a:effectLst>
                <a:sym typeface="+mn-ea"/>
              </a:rPr>
              <a:t>声明一个变量或方法</a:t>
            </a:r>
            <a:r>
              <a:rPr lang="en-US" altLang="zh-CN" b="1">
                <a:solidFill>
                  <a:schemeClr val="accent1"/>
                </a:solidFill>
                <a:effectLst>
                  <a:outerShdw blurRad="38100" dist="25400" dir="5400000" algn="ctr" rotWithShape="0">
                    <a:srgbClr val="6E747A">
                      <a:alpha val="43000"/>
                    </a:srgbClr>
                  </a:outerShdw>
                </a:effectLst>
                <a:sym typeface="+mn-ea"/>
              </a:rPr>
              <a:t>%&gt;</a:t>
            </a:r>
            <a:r>
              <a:rPr lang="en-US" altLang="zh-CN" b="1">
                <a:solidFill>
                  <a:schemeClr val="bg1"/>
                </a:solidFill>
                <a:sym typeface="+mn-ea"/>
              </a:rPr>
              <a:t>---------&gt;jsp</a:t>
            </a:r>
            <a:r>
              <a:rPr lang="zh-CN" altLang="en-US" b="1">
                <a:solidFill>
                  <a:schemeClr val="bg1"/>
                </a:solidFill>
                <a:sym typeface="+mn-ea"/>
              </a:rPr>
              <a:t>声明，声明的变量和方法都是作为</a:t>
            </a:r>
            <a:r>
              <a:rPr lang="en-US" altLang="zh-CN" b="1">
                <a:solidFill>
                  <a:schemeClr val="bg1"/>
                </a:solidFill>
                <a:sym typeface="+mn-ea"/>
              </a:rPr>
              <a:t>servlet</a:t>
            </a:r>
            <a:r>
              <a:rPr lang="zh-CN" altLang="en-US" b="1">
                <a:solidFill>
                  <a:schemeClr val="bg1"/>
                </a:solidFill>
                <a:sym typeface="+mn-ea"/>
              </a:rPr>
              <a:t>类的属性和方法</a:t>
            </a:r>
            <a:r>
              <a:rPr lang="en-US" altLang="zh-CN" b="1">
                <a:solidFill>
                  <a:schemeClr val="bg1"/>
                </a:solidFill>
                <a:sym typeface="+mn-ea"/>
              </a:rPr>
              <a:t>			</a:t>
            </a:r>
            <a:r>
              <a:rPr lang="zh-CN" altLang="en-US" b="1">
                <a:solidFill>
                  <a:schemeClr val="bg1"/>
                </a:solidFill>
                <a:sym typeface="+mn-ea"/>
              </a:rPr>
              <a:t>存在的</a:t>
            </a:r>
            <a:endParaRPr lang="zh-CN" altLang="en-US"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容器调用</a:t>
            </a:r>
            <a:r>
              <a:rPr lang="en-US" altLang="zh-CN" b="1">
                <a:solidFill>
                  <a:schemeClr val="bg1"/>
                </a:solidFill>
                <a:sym typeface="+mn-ea"/>
              </a:rPr>
              <a:t>servlet</a:t>
            </a:r>
            <a:r>
              <a:rPr lang="zh-CN" altLang="en-US" b="1">
                <a:solidFill>
                  <a:schemeClr val="bg1"/>
                </a:solidFill>
                <a:sym typeface="+mn-ea"/>
              </a:rPr>
              <a:t>。</a:t>
            </a:r>
            <a:endParaRPr lang="zh-CN" altLang="en-US" b="1">
              <a:solidFill>
                <a:schemeClr val="bg1"/>
              </a:solidFill>
              <a:sym typeface="+mn-ea"/>
            </a:endParaRPr>
          </a:p>
          <a:p>
            <a:r>
              <a:rPr lang="zh-CN" altLang="en-US" b="1">
                <a:solidFill>
                  <a:schemeClr val="bg1"/>
                </a:solidFill>
                <a:sym typeface="+mn-ea"/>
              </a:rPr>
              <a:t>转发</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）什么是转发？</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一个</a:t>
            </a:r>
            <a:r>
              <a:rPr lang="en-US" altLang="zh-CN" b="1">
                <a:solidFill>
                  <a:schemeClr val="bg1"/>
                </a:solidFill>
                <a:sym typeface="+mn-ea"/>
              </a:rPr>
              <a:t>web</a:t>
            </a:r>
            <a:r>
              <a:rPr lang="zh-CN" altLang="en-US" b="1">
                <a:solidFill>
                  <a:schemeClr val="bg1"/>
                </a:solidFill>
                <a:sym typeface="+mn-ea"/>
              </a:rPr>
              <a:t>组件将未完成的处理转交给另外一个</a:t>
            </a:r>
            <a:r>
              <a:rPr lang="en-US" altLang="zh-CN" b="1">
                <a:solidFill>
                  <a:schemeClr val="bg1"/>
                </a:solidFill>
                <a:sym typeface="+mn-ea"/>
              </a:rPr>
              <a:t>web</a:t>
            </a:r>
            <a:r>
              <a:rPr lang="zh-CN" altLang="en-US" b="1">
                <a:solidFill>
                  <a:schemeClr val="bg1"/>
                </a:solidFill>
                <a:sym typeface="+mn-ea"/>
              </a:rPr>
              <a:t>组件继续做。</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比较常见的情况：一个</a:t>
            </a:r>
            <a:r>
              <a:rPr lang="en-US" altLang="zh-CN" b="1">
                <a:solidFill>
                  <a:schemeClr val="bg1"/>
                </a:solidFill>
                <a:sym typeface="+mn-ea"/>
              </a:rPr>
              <a:t>servlet</a:t>
            </a:r>
            <a:r>
              <a:rPr lang="zh-CN" altLang="en-US" b="1">
                <a:solidFill>
                  <a:schemeClr val="bg1"/>
                </a:solidFill>
                <a:sym typeface="+mn-ea"/>
              </a:rPr>
              <a:t>将处理结果转交给一个</a:t>
            </a:r>
            <a:r>
              <a:rPr lang="en-US" altLang="zh-CN" b="1">
                <a:solidFill>
                  <a:schemeClr val="bg1"/>
                </a:solidFill>
                <a:sym typeface="+mn-ea"/>
              </a:rPr>
              <a:t>jsp</a:t>
            </a:r>
            <a:r>
              <a:rPr lang="zh-CN" altLang="en-US" b="1">
                <a:solidFill>
                  <a:schemeClr val="bg1"/>
                </a:solidFill>
                <a:sym typeface="+mn-ea"/>
              </a:rPr>
              <a:t>来展现。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a:t>
            </a:r>
            <a:r>
              <a:rPr lang="en-US" altLang="zh-CN" b="1">
                <a:solidFill>
                  <a:schemeClr val="bg1"/>
                </a:solidFill>
                <a:sym typeface="+mn-ea"/>
              </a:rPr>
              <a:t>web</a:t>
            </a:r>
            <a:r>
              <a:rPr lang="zh-CN" altLang="en-US" b="1">
                <a:solidFill>
                  <a:schemeClr val="bg1"/>
                </a:solidFill>
                <a:sym typeface="+mn-ea"/>
              </a:rPr>
              <a:t>组件指的是</a:t>
            </a:r>
            <a:r>
              <a:rPr lang="en-US" altLang="zh-CN" b="1">
                <a:solidFill>
                  <a:schemeClr val="bg1"/>
                </a:solidFill>
                <a:sym typeface="+mn-ea"/>
              </a:rPr>
              <a:t>jsp</a:t>
            </a:r>
            <a:r>
              <a:rPr lang="zh-CN" altLang="en-US" b="1">
                <a:solidFill>
                  <a:schemeClr val="bg1"/>
                </a:solidFill>
                <a:sym typeface="+mn-ea"/>
              </a:rPr>
              <a:t>或</a:t>
            </a:r>
            <a:r>
              <a:rPr lang="en-US" altLang="zh-CN" b="1">
                <a:solidFill>
                  <a:schemeClr val="bg1"/>
                </a:solidFill>
                <a:sym typeface="+mn-ea"/>
              </a:rPr>
              <a:t>servlet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）如何转发？</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、绑定数据到</a:t>
            </a:r>
            <a:r>
              <a:rPr lang="en-US" altLang="zh-CN" b="1">
                <a:solidFill>
                  <a:schemeClr val="bg1"/>
                </a:solidFill>
                <a:sym typeface="+mn-ea"/>
              </a:rPr>
              <a:t>request</a:t>
            </a:r>
            <a:r>
              <a:rPr lang="zh-CN" altLang="en-US" b="1">
                <a:solidFill>
                  <a:schemeClr val="bg1"/>
                </a:solidFill>
                <a:sym typeface="+mn-ea"/>
              </a:rPr>
              <a:t>。</a:t>
            </a:r>
            <a:r>
              <a:rPr lang="en-US" altLang="zh-CN" b="1">
                <a:solidFill>
                  <a:schemeClr val="bg1"/>
                </a:solidFill>
                <a:sym typeface="+mn-ea"/>
              </a:rPr>
              <a:t>(</a:t>
            </a:r>
            <a:r>
              <a:rPr lang="zh-CN" altLang="en-US" b="1">
                <a:solidFill>
                  <a:schemeClr val="bg1"/>
                </a:solidFill>
                <a:sym typeface="+mn-ea"/>
              </a:rPr>
              <a:t>源代码中是将</a:t>
            </a:r>
            <a:r>
              <a:rPr lang="en-US" altLang="zh-CN" b="1">
                <a:solidFill>
                  <a:schemeClr val="bg1"/>
                </a:solidFill>
                <a:sym typeface="+mn-ea"/>
              </a:rPr>
              <a:t>name</a:t>
            </a:r>
            <a:r>
              <a:rPr lang="zh-CN" altLang="en-US" b="1">
                <a:solidFill>
                  <a:schemeClr val="bg1"/>
                </a:solidFill>
                <a:sym typeface="+mn-ea"/>
              </a:rPr>
              <a:t>做</a:t>
            </a:r>
            <a:r>
              <a:rPr lang="en-US" altLang="zh-CN" b="1">
                <a:solidFill>
                  <a:schemeClr val="bg1"/>
                </a:solidFill>
                <a:sym typeface="+mn-ea"/>
              </a:rPr>
              <a:t>key</a:t>
            </a:r>
            <a:r>
              <a:rPr lang="zh-CN" altLang="en-US" b="1">
                <a:solidFill>
                  <a:schemeClr val="bg1"/>
                </a:solidFill>
                <a:sym typeface="+mn-ea"/>
              </a:rPr>
              <a:t>，</a:t>
            </a:r>
            <a:r>
              <a:rPr lang="en-US" altLang="zh-CN" b="1">
                <a:solidFill>
                  <a:schemeClr val="bg1"/>
                </a:solidFill>
                <a:sym typeface="+mn-ea"/>
              </a:rPr>
              <a:t>obj</a:t>
            </a:r>
            <a:r>
              <a:rPr lang="zh-CN" altLang="en-US" b="1">
                <a:solidFill>
                  <a:schemeClr val="bg1"/>
                </a:solidFill>
                <a:sym typeface="+mn-ea"/>
              </a:rPr>
              <a:t>做</a:t>
            </a:r>
            <a:r>
              <a:rPr lang="en-US" altLang="zh-CN" b="1">
                <a:solidFill>
                  <a:schemeClr val="bg1"/>
                </a:solidFill>
                <a:sym typeface="+mn-ea"/>
              </a:rPr>
              <a:t>value</a:t>
            </a:r>
            <a:r>
              <a:rPr lang="zh-CN" altLang="en-US" b="1">
                <a:solidFill>
                  <a:schemeClr val="bg1"/>
                </a:solidFill>
                <a:sym typeface="+mn-ea"/>
              </a:rPr>
              <a:t>放进</a:t>
            </a:r>
            <a:r>
              <a:rPr lang="en-US" altLang="zh-CN" b="1">
                <a:solidFill>
                  <a:schemeClr val="bg1"/>
                </a:solidFill>
                <a:sym typeface="+mn-ea"/>
              </a:rPr>
              <a:t>HashMap</a:t>
            </a:r>
            <a:r>
              <a:rPr lang="zh-CN" altLang="en-US" b="1">
                <a:solidFill>
                  <a:schemeClr val="bg1"/>
                </a:solidFill>
                <a:sym typeface="+mn-ea"/>
              </a:rPr>
              <a:t>里</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request.setAttribute(String name , Object obj);	//</a:t>
            </a:r>
            <a:r>
              <a:rPr lang="zh-CN" altLang="en-US" b="1">
                <a:solidFill>
                  <a:schemeClr val="bg1"/>
                </a:solidFill>
                <a:sym typeface="+mn-ea"/>
              </a:rPr>
              <a:t>也可以不绑定数据，直接转发</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28575"/>
            <a:ext cx="12027535" cy="7293610"/>
          </a:xfrm>
          <a:prstGeom prst="rect">
            <a:avLst/>
          </a:prstGeom>
          <a:noFill/>
        </p:spPr>
        <p:txBody>
          <a:bodyPr wrap="square" rtlCol="0">
            <a:spAutoFit/>
          </a:bodyPr>
          <a:p>
            <a:r>
              <a:rPr lang="en-US" altLang="zh-CN" b="1">
                <a:solidFill>
                  <a:schemeClr val="bg1"/>
                </a:solidFill>
                <a:sym typeface="+mn-ea"/>
              </a:rPr>
              <a:t>	step2</a:t>
            </a:r>
            <a:r>
              <a:rPr lang="zh-CN" altLang="en-US" b="1">
                <a:solidFill>
                  <a:schemeClr val="bg1"/>
                </a:solidFill>
                <a:sym typeface="+mn-ea"/>
              </a:rPr>
              <a:t>、获得转发器</a:t>
            </a:r>
            <a:endParaRPr lang="zh-CN" altLang="en-US" b="1">
              <a:solidFill>
                <a:schemeClr val="bg1"/>
              </a:solidFill>
              <a:sym typeface="+mn-ea"/>
            </a:endParaRPr>
          </a:p>
          <a:p>
            <a:r>
              <a:rPr lang="en-US" altLang="zh-CN" b="1">
                <a:solidFill>
                  <a:schemeClr val="bg1"/>
                </a:solidFill>
                <a:sym typeface="+mn-ea"/>
              </a:rPr>
              <a:t>			RequestDispatcher rd = request.getRequestDispatcher(String uri);</a:t>
            </a:r>
            <a:endParaRPr lang="en-US" altLang="zh-CN" b="1">
              <a:solidFill>
                <a:schemeClr val="bg1"/>
              </a:solidFill>
              <a:sym typeface="+mn-ea"/>
            </a:endParaRPr>
          </a:p>
          <a:p>
            <a:r>
              <a:rPr lang="en-US" altLang="zh-CN" b="1">
                <a:solidFill>
                  <a:schemeClr val="bg1"/>
                </a:solidFill>
                <a:sym typeface="+mn-ea"/>
              </a:rPr>
              <a:t>			uri:</a:t>
            </a:r>
            <a:r>
              <a:rPr lang="zh-CN" altLang="en-US" b="1">
                <a:solidFill>
                  <a:schemeClr val="bg1"/>
                </a:solidFill>
                <a:sym typeface="+mn-ea"/>
              </a:rPr>
              <a:t>是转发的目的地，填写要转发的地址。</a:t>
            </a:r>
            <a:endParaRPr lang="en-US" altLang="zh-CN" b="1">
              <a:solidFill>
                <a:schemeClr val="bg1"/>
              </a:solidFill>
              <a:sym typeface="+mn-ea"/>
            </a:endParaRPr>
          </a:p>
          <a:p>
            <a:r>
              <a:rPr lang="en-US" altLang="zh-CN" b="1">
                <a:solidFill>
                  <a:schemeClr val="bg1"/>
                </a:solidFill>
                <a:sym typeface="+mn-ea"/>
              </a:rPr>
              <a:t>	step3</a:t>
            </a:r>
            <a:r>
              <a:rPr lang="zh-CN" altLang="en-US" b="1">
                <a:solidFill>
                  <a:schemeClr val="bg1"/>
                </a:solidFill>
                <a:sym typeface="+mn-ea"/>
              </a:rPr>
              <a:t>、转发</a:t>
            </a:r>
            <a:endParaRPr lang="zh-CN" altLang="en-US" b="1">
              <a:solidFill>
                <a:schemeClr val="bg1"/>
              </a:solidFill>
              <a:sym typeface="+mn-ea"/>
            </a:endParaRPr>
          </a:p>
          <a:p>
            <a:r>
              <a:rPr lang="en-US" altLang="zh-CN" b="1">
                <a:solidFill>
                  <a:schemeClr val="bg1"/>
                </a:solidFill>
                <a:sym typeface="+mn-ea"/>
              </a:rPr>
              <a:t>			rd.forward(request.response);</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Object request.getAttribute(String name);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注意：</a:t>
            </a:r>
            <a:r>
              <a:rPr lang="zh-CN" altLang="en-US" b="1">
                <a:solidFill>
                  <a:schemeClr val="bg1"/>
                </a:solidFill>
                <a:sym typeface="+mn-ea"/>
                <a:hlinkClick r:id="rId1" action="ppaction://hlinkfile"/>
              </a:rPr>
              <a:t>转发</a:t>
            </a:r>
            <a:r>
              <a:rPr lang="en-US" altLang="zh-CN" b="1">
                <a:solidFill>
                  <a:schemeClr val="bg1"/>
                </a:solidFill>
                <a:sym typeface="+mn-ea"/>
                <a:hlinkClick r:id="rId1" action="ppaction://hlinkfile"/>
              </a:rPr>
              <a:t>()</a:t>
            </a:r>
            <a:r>
              <a:rPr lang="zh-CN" altLang="en-US" b="1">
                <a:solidFill>
                  <a:schemeClr val="bg1"/>
                </a:solidFill>
                <a:sym typeface="+mn-ea"/>
                <a:hlinkClick r:id="rId1" action="ppaction://hlinkfile"/>
              </a:rPr>
              <a:t>与重定向的区别</a:t>
            </a:r>
            <a:r>
              <a:rPr lang="en-US" altLang="zh-CN" b="1">
                <a:solidFill>
                  <a:schemeClr val="bg1"/>
                </a:solidFill>
                <a:sym typeface="+mn-ea"/>
                <a:hlinkClick r:id="rId1" action="ppaction://hlinkfile"/>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转发</a:t>
            </a:r>
            <a:r>
              <a:rPr lang="en-US" altLang="zh-CN" b="1">
                <a:solidFill>
                  <a:schemeClr val="bg1"/>
                </a:solidFill>
                <a:sym typeface="+mn-ea"/>
              </a:rPr>
              <a:t>:</a:t>
            </a:r>
            <a:r>
              <a:rPr lang="zh-CN" altLang="en-US" b="1">
                <a:solidFill>
                  <a:schemeClr val="bg1"/>
                </a:solidFill>
                <a:sym typeface="+mn-ea"/>
              </a:rPr>
              <a:t>同一次请求，在服务器端完成跳转，速度快，地址栏没变化，同一台服务器</a:t>
            </a:r>
            <a:r>
              <a:rPr lang="en-US" altLang="zh-CN" b="1">
                <a:solidFill>
                  <a:schemeClr val="bg1"/>
                </a:solidFill>
                <a:sym typeface="+mn-ea"/>
              </a:rPr>
              <a:t>.</a:t>
            </a:r>
            <a:r>
              <a:rPr lang="zh-CN" altLang="en-US" b="1">
                <a:solidFill>
                  <a:schemeClr val="bg1"/>
                </a:solidFill>
                <a:sym typeface="+mn-ea"/>
              </a:rPr>
              <a:t>资源共享</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重定向</a:t>
            </a:r>
            <a:r>
              <a:rPr lang="en-US" altLang="zh-CN" b="1">
                <a:solidFill>
                  <a:schemeClr val="bg1"/>
                </a:solidFill>
                <a:sym typeface="+mn-ea"/>
              </a:rPr>
              <a:t>:</a:t>
            </a:r>
            <a:r>
              <a:rPr lang="zh-CN" altLang="en-US" b="1">
                <a:solidFill>
                  <a:schemeClr val="bg1"/>
                </a:solidFill>
                <a:sym typeface="+mn-ea"/>
              </a:rPr>
              <a:t>两次不同请求，客户端完成跳转，速度慢，地址栏变化，可以在不同服务器</a:t>
            </a:r>
            <a:r>
              <a:rPr lang="en-US" altLang="zh-CN" b="1">
                <a:solidFill>
                  <a:schemeClr val="bg1"/>
                </a:solidFill>
                <a:sym typeface="+mn-ea"/>
              </a:rPr>
              <a:t>.</a:t>
            </a:r>
            <a:r>
              <a:rPr lang="zh-CN" altLang="en-US" b="1">
                <a:solidFill>
                  <a:schemeClr val="bg1"/>
                </a:solidFill>
                <a:sym typeface="+mn-ea"/>
              </a:rPr>
              <a:t>资源不共享</a:t>
            </a:r>
            <a:endParaRPr lang="zh-CN" altLang="en-US" b="1">
              <a:solidFill>
                <a:schemeClr val="bg1"/>
              </a:solidFill>
              <a:sym typeface="+mn-ea"/>
            </a:endParaRPr>
          </a:p>
          <a:p>
            <a:endParaRPr lang="zh-CN" altLang="en-US" b="1">
              <a:solidFill>
                <a:schemeClr val="bg1"/>
              </a:solidFill>
              <a:sym typeface="+mn-ea"/>
            </a:endParaRPr>
          </a:p>
          <a:p>
            <a:r>
              <a:rPr lang="zh-CN" altLang="en-US" b="1">
                <a:solidFill>
                  <a:schemeClr val="accent1"/>
                </a:solidFill>
                <a:effectLst>
                  <a:outerShdw blurRad="38100" dist="25400" dir="5400000" algn="ctr" rotWithShape="0">
                    <a:srgbClr val="6E747A">
                      <a:alpha val="43000"/>
                    </a:srgbClr>
                  </a:outerShdw>
                </a:effectLst>
                <a:sym typeface="+mn-ea"/>
              </a:rPr>
              <a:t>附加知识：浏览器的默认行为</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点击链接，浏览器向链接地址发请求；点击提交按钮，浏览器向</a:t>
            </a:r>
            <a:r>
              <a:rPr lang="en-US" altLang="zh-CN" b="1">
                <a:solidFill>
                  <a:schemeClr val="accent1"/>
                </a:solidFill>
                <a:effectLst>
                  <a:outerShdw blurRad="38100" dist="25400" dir="5400000" algn="ctr" rotWithShape="0">
                    <a:srgbClr val="6E747A">
                      <a:alpha val="43000"/>
                    </a:srgbClr>
                  </a:outerShdw>
                </a:effectLst>
                <a:sym typeface="+mn-ea"/>
              </a:rPr>
              <a:t>action</a:t>
            </a:r>
            <a:r>
              <a:rPr lang="zh-CN" altLang="en-US" b="1">
                <a:solidFill>
                  <a:schemeClr val="accent1"/>
                </a:solidFill>
                <a:effectLst>
                  <a:outerShdw blurRad="38100" dist="25400" dir="5400000" algn="ctr" rotWithShape="0">
                    <a:srgbClr val="6E747A">
                      <a:alpha val="43000"/>
                    </a:srgbClr>
                  </a:outerShdw>
                </a:effectLst>
                <a:sym typeface="+mn-ea"/>
              </a:rPr>
              <a:t>所指定的地址发请求。</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a:t>
            </a:r>
            <a:r>
              <a:rPr lang="en-US" altLang="zh-CN" b="1">
                <a:solidFill>
                  <a:schemeClr val="accent1"/>
                </a:solidFill>
                <a:effectLst>
                  <a:outerShdw blurRad="38100" dist="25400" dir="5400000" algn="ctr" rotWithShape="0">
                    <a:srgbClr val="6E747A">
                      <a:alpha val="43000"/>
                    </a:srgbClr>
                  </a:outerShdw>
                </a:effectLst>
                <a:sym typeface="+mn-ea"/>
              </a:rPr>
              <a:t>1</a:t>
            </a:r>
            <a:r>
              <a:rPr lang="zh-CN" altLang="en-US" b="1">
                <a:solidFill>
                  <a:schemeClr val="accent1"/>
                </a:solidFill>
                <a:effectLst>
                  <a:outerShdw blurRad="38100" dist="25400" dir="5400000" algn="ctr" rotWithShape="0">
                    <a:srgbClr val="6E747A">
                      <a:alpha val="43000"/>
                    </a:srgbClr>
                  </a:outerShdw>
                </a:effectLst>
                <a:sym typeface="+mn-ea"/>
              </a:rPr>
              <a:t>）链接消除默认行为：</a:t>
            </a:r>
            <a:r>
              <a:rPr lang="en-US" altLang="zh-CN" b="1">
                <a:solidFill>
                  <a:schemeClr val="accent1"/>
                </a:solidFill>
                <a:effectLst>
                  <a:outerShdw blurRad="38100" dist="25400" dir="5400000" algn="ctr" rotWithShape="0">
                    <a:srgbClr val="6E747A">
                      <a:alpha val="43000"/>
                    </a:srgbClr>
                  </a:outerShdw>
                </a:effectLst>
                <a:sym typeface="+mn-ea"/>
              </a:rPr>
              <a:t>&lt;a href=”del.do” onclick=”return confirm('</a:t>
            </a:r>
            <a:r>
              <a:rPr lang="zh-CN" altLang="en-US" b="1">
                <a:solidFill>
                  <a:schemeClr val="accent1"/>
                </a:solidFill>
                <a:effectLst>
                  <a:outerShdw blurRad="38100" dist="25400" dir="5400000" algn="ctr" rotWithShape="0">
                    <a:srgbClr val="6E747A">
                      <a:alpha val="43000"/>
                    </a:srgbClr>
                  </a:outerShdw>
                </a:effectLst>
                <a:sym typeface="+mn-ea"/>
              </a:rPr>
              <a:t>确认</a:t>
            </a:r>
            <a:r>
              <a:rPr lang="en-US" altLang="zh-CN" b="1">
                <a:solidFill>
                  <a:schemeClr val="accent1"/>
                </a:solidFill>
                <a:effectLst>
                  <a:outerShdw blurRad="38100" dist="25400" dir="5400000" algn="ctr" rotWithShape="0">
                    <a:srgbClr val="6E747A">
                      <a:alpha val="43000"/>
                    </a:srgbClr>
                  </a:outerShdw>
                </a:effectLst>
                <a:sym typeface="+mn-ea"/>
              </a:rPr>
              <a:t>?');”&gt;</a:t>
            </a:r>
            <a:r>
              <a:rPr lang="zh-CN" altLang="en-US" b="1">
                <a:solidFill>
                  <a:schemeClr val="accent1"/>
                </a:solidFill>
                <a:effectLst>
                  <a:outerShdw blurRad="38100" dist="25400" dir="5400000" algn="ctr" rotWithShape="0">
                    <a:srgbClr val="6E747A">
                      <a:alpha val="43000"/>
                    </a:srgbClr>
                  </a:outerShdw>
                </a:effectLst>
                <a:sym typeface="+mn-ea"/>
              </a:rPr>
              <a:t>删除</a:t>
            </a:r>
            <a:r>
              <a:rPr lang="en-US" altLang="zh-CN" b="1">
                <a:solidFill>
                  <a:schemeClr val="accent1"/>
                </a:solidFill>
                <a:effectLst>
                  <a:outerShdw blurRad="38100" dist="25400" dir="5400000" algn="ctr" rotWithShape="0">
                    <a:srgbClr val="6E747A">
                      <a:alpha val="43000"/>
                    </a:srgbClr>
                  </a:outerShdw>
                </a:effectLst>
                <a:sym typeface="+mn-ea"/>
              </a:rPr>
              <a:t>&lt;/a&gt;</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a:t>
            </a:r>
            <a:r>
              <a:rPr lang="en-US" altLang="zh-CN" b="1">
                <a:solidFill>
                  <a:schemeClr val="accent1"/>
                </a:solidFill>
                <a:effectLst>
                  <a:outerShdw blurRad="38100" dist="25400" dir="5400000" algn="ctr" rotWithShape="0">
                    <a:srgbClr val="6E747A">
                      <a:alpha val="43000"/>
                    </a:srgbClr>
                  </a:outerShdw>
                </a:effectLst>
                <a:sym typeface="+mn-ea"/>
              </a:rPr>
              <a:t>2</a:t>
            </a:r>
            <a:r>
              <a:rPr lang="zh-CN" altLang="en-US" b="1">
                <a:solidFill>
                  <a:schemeClr val="accent1"/>
                </a:solidFill>
                <a:effectLst>
                  <a:outerShdw blurRad="38100" dist="25400" dir="5400000" algn="ctr" rotWithShape="0">
                    <a:srgbClr val="6E747A">
                      <a:alpha val="43000"/>
                    </a:srgbClr>
                  </a:outerShdw>
                </a:effectLst>
                <a:sym typeface="+mn-ea"/>
              </a:rPr>
              <a:t>）提交按钮消除默认行为：同上，添加一个</a:t>
            </a:r>
            <a:r>
              <a:rPr lang="en-US" altLang="zh-CN" b="1">
                <a:solidFill>
                  <a:schemeClr val="accent1"/>
                </a:solidFill>
                <a:effectLst>
                  <a:outerShdw blurRad="38100" dist="25400" dir="5400000" algn="ctr" rotWithShape="0">
                    <a:srgbClr val="6E747A">
                      <a:alpha val="43000"/>
                    </a:srgbClr>
                  </a:outerShdw>
                </a:effectLst>
                <a:sym typeface="+mn-ea"/>
              </a:rPr>
              <a:t>oonclick=”return confirm('</a:t>
            </a:r>
            <a:r>
              <a:rPr lang="zh-CN" altLang="en-US" b="1">
                <a:solidFill>
                  <a:schemeClr val="accent1"/>
                </a:solidFill>
                <a:effectLst>
                  <a:outerShdw blurRad="38100" dist="25400" dir="5400000" algn="ctr" rotWithShape="0">
                    <a:srgbClr val="6E747A">
                      <a:alpha val="43000"/>
                    </a:srgbClr>
                  </a:outerShdw>
                </a:effectLst>
                <a:sym typeface="+mn-ea"/>
              </a:rPr>
              <a:t>确认</a:t>
            </a:r>
            <a:r>
              <a:rPr lang="en-US" altLang="zh-CN" b="1">
                <a:solidFill>
                  <a:schemeClr val="accent1"/>
                </a:solidFill>
                <a:effectLst>
                  <a:outerShdw blurRad="38100" dist="25400" dir="5400000" algn="ctr" rotWithShape="0">
                    <a:srgbClr val="6E747A">
                      <a:alpha val="43000"/>
                    </a:srgbClr>
                  </a:outerShdw>
                </a:effectLst>
                <a:sym typeface="+mn-ea"/>
              </a:rPr>
              <a:t>?');”</a:t>
            </a:r>
            <a:endParaRPr lang="en-US" altLang="zh-CN" b="1">
              <a:solidFill>
                <a:schemeClr val="accent1"/>
              </a:solidFill>
              <a:effectLst>
                <a:outerShdw blurRad="38100" dist="25400" dir="5400000" algn="ctr" rotWithShape="0">
                  <a:srgbClr val="6E747A">
                    <a:alpha val="43000"/>
                  </a:srgbClr>
                </a:outerShdw>
              </a:effectLst>
              <a:sym typeface="+mn-ea"/>
            </a:endParaRPr>
          </a:p>
          <a:p>
            <a:pPr algn="l">
              <a:buNone/>
            </a:pPr>
            <a:endParaRPr lang="zh-CN" altLang="en-US" b="1">
              <a:solidFill>
                <a:schemeClr val="bg1"/>
              </a:solidFill>
              <a:sym typeface="+mn-ea"/>
            </a:endParaRPr>
          </a:p>
          <a:p>
            <a:pPr algn="l">
              <a:buNone/>
            </a:pPr>
            <a:r>
              <a:rPr lang="zh-CN" altLang="en-US" b="1">
                <a:solidFill>
                  <a:schemeClr val="bg1"/>
                </a:solidFill>
                <a:sym typeface="+mn-ea"/>
              </a:rPr>
              <a:t>处理servlet运行时产生的异常</a:t>
            </a:r>
            <a:endParaRPr lang="zh-CN" altLang="en-US" b="1">
              <a:solidFill>
                <a:schemeClr val="bg1"/>
              </a:solidFill>
              <a:sym typeface="+mn-ea"/>
            </a:endParaRPr>
          </a:p>
          <a:p>
            <a:pPr algn="l">
              <a:buNone/>
            </a:pPr>
            <a:r>
              <a:rPr lang="en-US" altLang="zh-CN" b="1">
                <a:solidFill>
                  <a:schemeClr val="bg1"/>
                </a:solidFill>
                <a:sym typeface="+mn-ea"/>
              </a:rPr>
              <a:t>	1</a:t>
            </a:r>
            <a:r>
              <a:rPr lang="zh-CN" altLang="en-US" b="1">
                <a:solidFill>
                  <a:schemeClr val="bg1"/>
                </a:solidFill>
                <a:sym typeface="+mn-ea"/>
              </a:rPr>
              <a:t>、转发到一个异常处理页面</a:t>
            </a:r>
            <a:endParaRPr lang="zh-CN" altLang="en-US" b="1">
              <a:solidFill>
                <a:schemeClr val="bg1"/>
              </a:solidFill>
              <a:sym typeface="+mn-ea"/>
            </a:endParaRPr>
          </a:p>
          <a:p>
            <a:pPr algn="l">
              <a:buNone/>
            </a:pPr>
            <a:r>
              <a:rPr lang="en-US" altLang="zh-CN" b="1">
                <a:solidFill>
                  <a:schemeClr val="bg1"/>
                </a:solidFill>
                <a:sym typeface="+mn-ea"/>
              </a:rPr>
              <a:t>		step1.</a:t>
            </a:r>
            <a:r>
              <a:rPr lang="zh-CN" altLang="en-US" b="1">
                <a:solidFill>
                  <a:schemeClr val="bg1"/>
                </a:solidFill>
                <a:sym typeface="+mn-ea"/>
              </a:rPr>
              <a:t>绑定异常提示信息到</a:t>
            </a:r>
            <a:r>
              <a:rPr lang="en-US" altLang="zh-CN" b="1">
                <a:solidFill>
                  <a:schemeClr val="bg1"/>
                </a:solidFill>
                <a:sym typeface="+mn-ea"/>
              </a:rPr>
              <a:t>request</a:t>
            </a:r>
            <a:endParaRPr lang="en-US" altLang="zh-CN" b="1">
              <a:solidFill>
                <a:schemeClr val="bg1"/>
              </a:solidFill>
              <a:sym typeface="+mn-ea"/>
            </a:endParaRPr>
          </a:p>
          <a:p>
            <a:pPr algn="l">
              <a:buNone/>
            </a:pPr>
            <a:r>
              <a:rPr lang="en-US" altLang="zh-CN" b="1">
                <a:solidFill>
                  <a:schemeClr val="bg1"/>
                </a:solidFill>
                <a:sym typeface="+mn-ea"/>
              </a:rPr>
              <a:t>		step2.</a:t>
            </a:r>
            <a:r>
              <a:rPr lang="zh-CN" altLang="en-US" b="1">
                <a:solidFill>
                  <a:schemeClr val="bg1"/>
                </a:solidFill>
                <a:sym typeface="+mn-ea"/>
              </a:rPr>
              <a:t>转发到一个异常处理页面</a:t>
            </a:r>
            <a:endParaRPr lang="zh-CN" altLang="en-US" b="1">
              <a:solidFill>
                <a:schemeClr val="bg1"/>
              </a:solidFill>
              <a:sym typeface="+mn-ea"/>
            </a:endParaRPr>
          </a:p>
          <a:p>
            <a:pPr algn="l">
              <a:buNone/>
            </a:pPr>
            <a:r>
              <a:rPr lang="en-US" altLang="zh-CN" b="1">
                <a:solidFill>
                  <a:schemeClr val="bg1"/>
                </a:solidFill>
                <a:sym typeface="+mn-ea"/>
              </a:rPr>
              <a:t>		step3.</a:t>
            </a:r>
            <a:r>
              <a:rPr lang="zh-CN" altLang="en-US" b="1">
                <a:solidFill>
                  <a:schemeClr val="bg1"/>
                </a:solidFill>
                <a:sym typeface="+mn-ea"/>
              </a:rPr>
              <a:t>编写异常处理页面</a:t>
            </a:r>
            <a:endParaRPr lang="zh-CN" altLang="en-US" b="1">
              <a:solidFill>
                <a:schemeClr val="bg1"/>
              </a:solidFill>
              <a:sym typeface="+mn-ea"/>
            </a:endParaRPr>
          </a:p>
          <a:p>
            <a:pPr algn="l">
              <a:buNone/>
            </a:pPr>
            <a:r>
              <a:rPr lang="en-US" altLang="zh-CN" b="1">
                <a:solidFill>
                  <a:schemeClr val="bg1"/>
                </a:solidFill>
                <a:sym typeface="+mn-ea"/>
              </a:rPr>
              <a:t>	2</a:t>
            </a:r>
            <a:r>
              <a:rPr lang="zh-CN" altLang="en-US" b="1">
                <a:solidFill>
                  <a:schemeClr val="bg1"/>
                </a:solidFill>
                <a:sym typeface="+mn-ea"/>
              </a:rPr>
              <a:t>、交给容器来处理</a:t>
            </a:r>
            <a:endParaRPr lang="zh-CN" altLang="en-US" b="1">
              <a:solidFill>
                <a:schemeClr val="bg1"/>
              </a:solidFill>
              <a:sym typeface="+mn-ea"/>
            </a:endParaRPr>
          </a:p>
          <a:p>
            <a:pPr algn="l">
              <a:buNone/>
            </a:pPr>
            <a:r>
              <a:rPr lang="en-US" altLang="zh-CN" b="1">
                <a:solidFill>
                  <a:schemeClr val="bg1"/>
                </a:solidFill>
                <a:sym typeface="+mn-ea"/>
              </a:rPr>
              <a:t>		step1.</a:t>
            </a:r>
            <a:r>
              <a:rPr lang="zh-CN" altLang="en-US" b="1">
                <a:solidFill>
                  <a:schemeClr val="bg1"/>
                </a:solidFill>
                <a:sym typeface="+mn-ea"/>
              </a:rPr>
              <a:t>将异常抛出</a:t>
            </a:r>
            <a:endParaRPr lang="zh-CN" altLang="en-US" b="1">
              <a:solidFill>
                <a:schemeClr val="bg1"/>
              </a:solidFill>
              <a:sym typeface="+mn-ea"/>
            </a:endParaRPr>
          </a:p>
          <a:p>
            <a:pPr algn="l">
              <a:buNone/>
            </a:pPr>
            <a:r>
              <a:rPr lang="en-US" altLang="zh-CN" b="1">
                <a:solidFill>
                  <a:schemeClr val="bg1"/>
                </a:solidFill>
                <a:sym typeface="+mn-ea"/>
              </a:rPr>
              <a:t>			throw new ServletException(e)</a:t>
            </a:r>
            <a:endParaRPr lang="en-US" altLang="zh-CN" b="1">
              <a:solidFill>
                <a:schemeClr val="bg1"/>
              </a:solidFill>
              <a:sym typeface="+mn-ea"/>
            </a:endParaRPr>
          </a:p>
          <a:p>
            <a:pPr algn="l">
              <a:buNone/>
            </a:pPr>
            <a:r>
              <a:rPr lang="en-US" altLang="zh-CN" b="1">
                <a:solidFill>
                  <a:schemeClr val="bg1"/>
                </a:solidFill>
                <a:sym typeface="+mn-ea"/>
              </a:rPr>
              <a:t>		</a:t>
            </a:r>
            <a:endParaRPr lang="en-US" altLang="zh-CN" b="1">
              <a:solidFill>
                <a:schemeClr val="bg1"/>
              </a:solidFill>
              <a:sym typeface="+mn-ea"/>
            </a:endParaRPr>
          </a:p>
          <a:p>
            <a:pPr algn="l">
              <a:buNone/>
            </a:pPr>
            <a:r>
              <a:rPr lang="en-US" altLang="zh-CN" b="1">
                <a:solidFill>
                  <a:schemeClr val="bg1"/>
                </a:solidFill>
                <a:sym typeface="+mn-ea"/>
              </a:rPr>
              <a:t>		</a:t>
            </a:r>
            <a:endParaRPr lang="en-US" altLang="zh-CN" b="1">
              <a:solidFill>
                <a:schemeClr val="bg1"/>
              </a:solidFill>
              <a:sym typeface="+mn-ea"/>
            </a:endParaRPr>
          </a:p>
        </p:txBody>
      </p:sp>
      <p:pic>
        <p:nvPicPr>
          <p:cNvPr id="2" name="图片 1"/>
          <p:cNvPicPr>
            <a:picLocks noChangeAspect="1"/>
          </p:cNvPicPr>
          <p:nvPr/>
        </p:nvPicPr>
        <p:blipFill>
          <a:blip r:embed="rId2"/>
          <a:stretch>
            <a:fillRect/>
          </a:stretch>
        </p:blipFill>
        <p:spPr>
          <a:xfrm>
            <a:off x="7424420" y="3354070"/>
            <a:ext cx="4685030" cy="345821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8260"/>
            <a:ext cx="12027535" cy="6185535"/>
          </a:xfrm>
          <a:prstGeom prst="rect">
            <a:avLst/>
          </a:prstGeom>
          <a:noFill/>
        </p:spPr>
        <p:txBody>
          <a:bodyPr wrap="square" rtlCol="0">
            <a:spAutoFit/>
          </a:bodyPr>
          <a:p>
            <a:pPr algn="l">
              <a:buNone/>
            </a:pPr>
            <a:r>
              <a:rPr lang="en-US" altLang="zh-CN" b="1">
                <a:solidFill>
                  <a:schemeClr val="bg1"/>
                </a:solidFill>
                <a:sym typeface="+mn-ea"/>
              </a:rPr>
              <a:t>		step2.</a:t>
            </a:r>
            <a:r>
              <a:rPr lang="zh-CN" altLang="en-US" b="1">
                <a:solidFill>
                  <a:schemeClr val="bg1"/>
                </a:solidFill>
                <a:sym typeface="+mn-ea"/>
              </a:rPr>
              <a:t>配置异常处理页面</a:t>
            </a:r>
            <a:r>
              <a:rPr lang="en-US" altLang="zh-CN" b="1">
                <a:solidFill>
                  <a:schemeClr val="bg1"/>
                </a:solidFill>
                <a:sym typeface="+mn-ea"/>
              </a:rPr>
              <a:t>:</a:t>
            </a:r>
            <a:r>
              <a:rPr lang="zh-CN" altLang="en-US" b="1">
                <a:solidFill>
                  <a:schemeClr val="bg1"/>
                </a:solidFill>
                <a:sym typeface="+mn-ea"/>
              </a:rPr>
              <a:t>如：</a:t>
            </a:r>
            <a:endParaRPr lang="zh-CN" altLang="en-US" b="1">
              <a:solidFill>
                <a:schemeClr val="bg1"/>
              </a:solidFill>
              <a:sym typeface="+mn-ea"/>
            </a:endParaRPr>
          </a:p>
          <a:p>
            <a:pPr algn="l">
              <a:buNone/>
            </a:pPr>
            <a:r>
              <a:rPr lang="en-US" altLang="zh-CN" b="1">
                <a:solidFill>
                  <a:schemeClr val="bg1"/>
                </a:solidFill>
                <a:sym typeface="+mn-ea"/>
              </a:rPr>
              <a:t>		 	&lt;error-page&gt;</a:t>
            </a:r>
            <a:endParaRPr lang="en-US" altLang="zh-CN" b="1">
              <a:solidFill>
                <a:schemeClr val="bg1"/>
              </a:solidFill>
              <a:sym typeface="+mn-ea"/>
            </a:endParaRPr>
          </a:p>
          <a:p>
            <a:pPr algn="l">
              <a:buNone/>
            </a:pPr>
            <a:r>
              <a:rPr lang="en-US" altLang="zh-CN" b="1">
                <a:solidFill>
                  <a:schemeClr val="bg1"/>
                </a:solidFill>
                <a:sym typeface="+mn-ea"/>
              </a:rPr>
              <a:t>  				&lt;!-- 告诉异常类型 --&gt;</a:t>
            </a:r>
            <a:endParaRPr lang="en-US" altLang="zh-CN" b="1">
              <a:solidFill>
                <a:schemeClr val="bg1"/>
              </a:solidFill>
              <a:sym typeface="+mn-ea"/>
            </a:endParaRPr>
          </a:p>
          <a:p>
            <a:pPr algn="l">
              <a:buNone/>
            </a:pPr>
            <a:r>
              <a:rPr lang="en-US" altLang="zh-CN" b="1">
                <a:solidFill>
                  <a:schemeClr val="bg1"/>
                </a:solidFill>
                <a:sym typeface="+mn-ea"/>
              </a:rPr>
              <a:t>  				&lt;exception-type&gt;javax.servlet.ServletException&lt;/exception-type&gt;</a:t>
            </a:r>
            <a:endParaRPr lang="en-US" altLang="zh-CN" b="1">
              <a:solidFill>
                <a:schemeClr val="bg1"/>
              </a:solidFill>
              <a:sym typeface="+mn-ea"/>
            </a:endParaRPr>
          </a:p>
          <a:p>
            <a:pPr algn="l">
              <a:buNone/>
            </a:pPr>
            <a:r>
              <a:rPr lang="en-US" altLang="zh-CN" b="1">
                <a:solidFill>
                  <a:schemeClr val="bg1"/>
                </a:solidFill>
                <a:sym typeface="+mn-ea"/>
              </a:rPr>
              <a:t>  				&lt;location&gt;/error.jsp&lt;/location&gt;</a:t>
            </a:r>
            <a:endParaRPr lang="en-US" altLang="zh-CN" b="1">
              <a:solidFill>
                <a:schemeClr val="bg1"/>
              </a:solidFill>
              <a:sym typeface="+mn-ea"/>
            </a:endParaRPr>
          </a:p>
          <a:p>
            <a:pPr algn="l">
              <a:buNone/>
            </a:pPr>
            <a:r>
              <a:rPr lang="en-US" altLang="zh-CN" b="1">
                <a:solidFill>
                  <a:schemeClr val="bg1"/>
                </a:solidFill>
                <a:sym typeface="+mn-ea"/>
              </a:rPr>
              <a:t>  			&lt;/error-page&gt;	</a:t>
            </a:r>
            <a:endParaRPr lang="en-US" altLang="zh-CN" b="1">
              <a:solidFill>
                <a:schemeClr val="bg1"/>
              </a:solidFill>
              <a:sym typeface="+mn-ea"/>
            </a:endParaRPr>
          </a:p>
          <a:p>
            <a:pPr algn="l">
              <a:buNone/>
            </a:pPr>
            <a:r>
              <a:rPr lang="en-US" altLang="zh-CN" b="1">
                <a:solidFill>
                  <a:schemeClr val="bg1"/>
                </a:solidFill>
                <a:sym typeface="+mn-ea"/>
              </a:rPr>
              <a:t>		step3.</a:t>
            </a:r>
            <a:r>
              <a:rPr lang="zh-CN" altLang="en-US" b="1">
                <a:solidFill>
                  <a:schemeClr val="bg1"/>
                </a:solidFill>
                <a:sym typeface="+mn-ea"/>
              </a:rPr>
              <a:t>编写异常页面</a:t>
            </a:r>
            <a:endParaRPr lang="zh-CN" altLang="en-US" b="1">
              <a:solidFill>
                <a:schemeClr val="bg1"/>
              </a:solidFill>
              <a:sym typeface="+mn-ea"/>
            </a:endParaRPr>
          </a:p>
          <a:p>
            <a:pPr algn="l">
              <a:buNone/>
            </a:pPr>
            <a:r>
              <a:rPr lang="en-US" altLang="zh-CN" b="1">
                <a:solidFill>
                  <a:schemeClr val="bg1"/>
                </a:solidFill>
                <a:sym typeface="+mn-ea"/>
              </a:rPr>
              <a:t>			</a:t>
            </a:r>
            <a:r>
              <a:rPr lang="zh-CN" altLang="en-US" b="1">
                <a:solidFill>
                  <a:schemeClr val="bg1"/>
                </a:solidFill>
                <a:sym typeface="+mn-ea"/>
              </a:rPr>
              <a:t>通常，系统异常交给容器处理比较方便。</a:t>
            </a:r>
            <a:endParaRPr lang="zh-CN" altLang="en-US" b="1">
              <a:solidFill>
                <a:schemeClr val="bg1"/>
              </a:solidFill>
              <a:sym typeface="+mn-ea"/>
            </a:endParaRPr>
          </a:p>
          <a:p>
            <a:pPr algn="l">
              <a:buNone/>
            </a:pPr>
            <a:r>
              <a:rPr lang="en-US" altLang="zh-CN" b="1">
                <a:solidFill>
                  <a:schemeClr val="bg1"/>
                </a:solidFill>
                <a:sym typeface="+mn-ea"/>
              </a:rPr>
              <a:t>			</a:t>
            </a:r>
            <a:r>
              <a:rPr lang="zh-CN" altLang="en-US" b="1">
                <a:solidFill>
                  <a:schemeClr val="bg1"/>
                </a:solidFill>
                <a:sym typeface="+mn-ea"/>
              </a:rPr>
              <a:t>应用异常一般使用转发来处理。</a:t>
            </a:r>
            <a:endParaRPr lang="zh-CN" altLang="en-US" b="1">
              <a:solidFill>
                <a:schemeClr val="bg1"/>
              </a:solidFill>
              <a:sym typeface="+mn-ea"/>
            </a:endParaRPr>
          </a:p>
          <a:p>
            <a:pPr algn="l">
              <a:buNone/>
            </a:pPr>
            <a:r>
              <a:rPr lang="zh-CN" altLang="en-US" b="1">
                <a:solidFill>
                  <a:schemeClr val="bg1"/>
                </a:solidFill>
                <a:sym typeface="+mn-ea"/>
              </a:rPr>
              <a:t>路径问题：</a:t>
            </a:r>
            <a:endParaRPr lang="zh-CN" altLang="en-US" b="1">
              <a:solidFill>
                <a:schemeClr val="bg1"/>
              </a:solidFill>
              <a:sym typeface="+mn-ea"/>
            </a:endParaRPr>
          </a:p>
          <a:p>
            <a:pPr algn="l">
              <a:buNone/>
            </a:pPr>
            <a:r>
              <a:rPr lang="en-US" altLang="zh-CN" b="1">
                <a:solidFill>
                  <a:schemeClr val="bg1"/>
                </a:solidFill>
                <a:sym typeface="+mn-ea"/>
              </a:rPr>
              <a:t>	1</a:t>
            </a:r>
            <a:r>
              <a:rPr lang="zh-CN" altLang="en-US" b="1">
                <a:solidFill>
                  <a:schemeClr val="bg1"/>
                </a:solidFill>
                <a:sym typeface="+mn-ea"/>
              </a:rPr>
              <a:t>、相对路径：相对路径就是以当前文件为基准进行一级级目录指向被引用的资源文件。</a:t>
            </a:r>
            <a:endParaRPr lang="zh-CN" altLang="en-US" b="1">
              <a:solidFill>
                <a:schemeClr val="bg1"/>
              </a:solidFill>
              <a:sym typeface="+mn-ea"/>
            </a:endParaRPr>
          </a:p>
          <a:p>
            <a:pPr algn="l">
              <a:buNone/>
            </a:pPr>
            <a:r>
              <a:rPr lang="en-US" altLang="zh-CN" b="1">
                <a:solidFill>
                  <a:schemeClr val="bg1"/>
                </a:solidFill>
                <a:sym typeface="+mn-ea"/>
              </a:rPr>
              <a:t>		 ../             表示当前文件所在的目录的上一级目录</a:t>
            </a:r>
            <a:endParaRPr lang="en-US" altLang="zh-CN" b="1">
              <a:solidFill>
                <a:schemeClr val="bg1"/>
              </a:solidFill>
              <a:sym typeface="+mn-ea"/>
            </a:endParaRPr>
          </a:p>
          <a:p>
            <a:pPr algn="l">
              <a:buNone/>
            </a:pPr>
            <a:r>
              <a:rPr lang="en-US" altLang="zh-CN" b="1">
                <a:solidFill>
                  <a:schemeClr val="bg1"/>
                </a:solidFill>
                <a:sym typeface="+mn-ea"/>
              </a:rPr>
              <a:t>       		  ./               表示当前文件所在的目录(可以省略)</a:t>
            </a:r>
            <a:endParaRPr lang="en-US" altLang="zh-CN" b="1">
              <a:solidFill>
                <a:schemeClr val="bg1"/>
              </a:solidFill>
              <a:sym typeface="+mn-ea"/>
            </a:endParaRPr>
          </a:p>
          <a:p>
            <a:pPr algn="l">
              <a:buNone/>
            </a:pPr>
            <a:r>
              <a:rPr lang="en-US" altLang="zh-CN" b="1">
                <a:solidFill>
                  <a:schemeClr val="bg1"/>
                </a:solidFill>
                <a:sym typeface="+mn-ea"/>
              </a:rPr>
              <a:t>		  /                表示当前站点的根目录(域名映射的硬盘目录)</a:t>
            </a:r>
            <a:endParaRPr lang="en-US" altLang="zh-CN" b="1">
              <a:solidFill>
                <a:schemeClr val="bg1"/>
              </a:solidFill>
              <a:sym typeface="+mn-ea"/>
            </a:endParaRPr>
          </a:p>
          <a:p>
            <a:pPr algn="l">
              <a:buNone/>
            </a:pPr>
            <a:r>
              <a:rPr lang="en-US" altLang="zh-CN" b="1">
                <a:solidFill>
                  <a:schemeClr val="bg1"/>
                </a:solidFill>
                <a:sym typeface="+mn-ea"/>
              </a:rPr>
              <a:t>	2</a:t>
            </a:r>
            <a:r>
              <a:rPr lang="zh-CN" altLang="en-US" b="1">
                <a:solidFill>
                  <a:schemeClr val="bg1"/>
                </a:solidFill>
                <a:sym typeface="+mn-ea"/>
              </a:rPr>
              <a:t>、绝对路径：绝对路径就是文件的真正存在的路径，是指从硬盘的根目录(盘符)开始，进行一级级目录指向</a:t>
            </a:r>
            <a:r>
              <a:rPr lang="en-US" altLang="zh-CN" b="1">
                <a:solidFill>
                  <a:schemeClr val="bg1"/>
                </a:solidFill>
                <a:sym typeface="+mn-ea"/>
              </a:rPr>
              <a:t>		</a:t>
            </a:r>
            <a:r>
              <a:rPr lang="zh-CN" altLang="en-US" b="1">
                <a:solidFill>
                  <a:schemeClr val="bg1"/>
                </a:solidFill>
                <a:sym typeface="+mn-ea"/>
              </a:rPr>
              <a:t>文件</a:t>
            </a:r>
            <a:endParaRPr lang="zh-CN" altLang="en-US" b="1">
              <a:solidFill>
                <a:schemeClr val="bg1"/>
              </a:solidFill>
              <a:sym typeface="+mn-ea"/>
            </a:endParaRPr>
          </a:p>
          <a:p>
            <a:pPr algn="l">
              <a:buNone/>
            </a:pPr>
            <a:r>
              <a:rPr lang="en-US" altLang="zh-CN" b="1">
                <a:solidFill>
                  <a:schemeClr val="bg1"/>
                </a:solidFill>
                <a:sym typeface="+mn-ea"/>
              </a:rPr>
              <a:t>	3</a:t>
            </a:r>
            <a:r>
              <a:rPr lang="zh-CN" altLang="en-US" b="1">
                <a:solidFill>
                  <a:schemeClr val="bg1"/>
                </a:solidFill>
                <a:sym typeface="+mn-ea"/>
              </a:rPr>
              <a:t>、如何写绝对路径：</a:t>
            </a:r>
            <a:endParaRPr lang="zh-CN" altLang="en-US" b="1">
              <a:solidFill>
                <a:schemeClr val="bg1"/>
              </a:solidFill>
              <a:sym typeface="+mn-ea"/>
            </a:endParaRPr>
          </a:p>
          <a:p>
            <a:pPr algn="l">
              <a:buNone/>
            </a:pPr>
            <a:r>
              <a:rPr lang="en-US" altLang="zh-CN" b="1">
                <a:solidFill>
                  <a:schemeClr val="bg1"/>
                </a:solidFill>
                <a:sym typeface="+mn-ea"/>
              </a:rPr>
              <a:t>		</a:t>
            </a:r>
            <a:r>
              <a:rPr lang="zh-CN" altLang="en-US" b="1">
                <a:solidFill>
                  <a:schemeClr val="bg1"/>
                </a:solidFill>
                <a:sym typeface="+mn-ea"/>
              </a:rPr>
              <a:t>链接，表达提交，重定向从应用名开始写。</a:t>
            </a:r>
            <a:endParaRPr lang="zh-CN" altLang="en-US" b="1">
              <a:solidFill>
                <a:schemeClr val="bg1"/>
              </a:solidFill>
              <a:sym typeface="+mn-ea"/>
            </a:endParaRPr>
          </a:p>
          <a:p>
            <a:pPr algn="l">
              <a:buNone/>
            </a:pPr>
            <a:r>
              <a:rPr lang="en-US" altLang="zh-CN" b="1">
                <a:solidFill>
                  <a:schemeClr val="bg1"/>
                </a:solidFill>
                <a:sym typeface="+mn-ea"/>
              </a:rPr>
              <a:t>		</a:t>
            </a:r>
            <a:r>
              <a:rPr lang="zh-CN" altLang="en-US" b="1">
                <a:solidFill>
                  <a:schemeClr val="bg1"/>
                </a:solidFill>
                <a:sym typeface="+mn-ea"/>
              </a:rPr>
              <a:t>转发从应用名之后开始写。</a:t>
            </a:r>
            <a:endParaRPr lang="zh-CN" altLang="en-US" b="1">
              <a:solidFill>
                <a:schemeClr val="bg1"/>
              </a:solidFill>
              <a:sym typeface="+mn-ea"/>
            </a:endParaRPr>
          </a:p>
          <a:p>
            <a:pPr algn="l">
              <a:buNone/>
            </a:pPr>
            <a:r>
              <a:rPr lang="en-US" altLang="zh-CN" b="1">
                <a:solidFill>
                  <a:schemeClr val="bg1"/>
                </a:solidFill>
                <a:sym typeface="+mn-ea"/>
              </a:rPr>
              <a:t>		</a:t>
            </a:r>
            <a:r>
              <a:rPr lang="zh-CN" altLang="en-US" b="1">
                <a:solidFill>
                  <a:schemeClr val="bg1"/>
                </a:solidFill>
                <a:sym typeface="+mn-ea"/>
              </a:rPr>
              <a:t>注：不要将应用名直接写在路径里面，而应该使用下面的方法来获得实际部署时的应用名</a:t>
            </a:r>
            <a:endParaRPr lang="zh-CN" altLang="en-US" b="1">
              <a:solidFill>
                <a:schemeClr val="bg1"/>
              </a:solidFill>
              <a:sym typeface="+mn-ea"/>
            </a:endParaRPr>
          </a:p>
          <a:p>
            <a:pPr algn="l">
              <a:buNone/>
            </a:pPr>
            <a:r>
              <a:rPr lang="en-US" altLang="zh-CN" b="1">
                <a:solidFill>
                  <a:schemeClr val="bg1"/>
                </a:solidFill>
                <a:sym typeface="+mn-ea"/>
              </a:rPr>
              <a:t>			String request.getContextPath();</a:t>
            </a:r>
            <a:endParaRPr lang="en-US" altLang="zh-CN" b="1">
              <a:solidFill>
                <a:schemeClr val="bg1"/>
              </a:solidFill>
              <a:sym typeface="+mn-ea"/>
            </a:endParaRPr>
          </a:p>
          <a:p>
            <a:pPr algn="l">
              <a:buNone/>
            </a:pPr>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670" y="0"/>
            <a:ext cx="11944350" cy="7477760"/>
          </a:xfrm>
          <a:prstGeom prst="rect">
            <a:avLst/>
          </a:prstGeom>
          <a:noFill/>
        </p:spPr>
        <p:txBody>
          <a:bodyPr wrap="square" rtlCol="0">
            <a:spAutoFit/>
          </a:bodyPr>
          <a:p>
            <a:r>
              <a:rPr lang="zh-CN" altLang="en-US" sz="2000" b="1" dirty="0">
                <a:solidFill>
                  <a:schemeClr val="bg1"/>
                </a:solidFill>
              </a:rPr>
              <a:t>文本处理标签：</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a:t>
            </a:r>
            <a:r>
              <a:rPr lang="en-US" altLang="zh-CN" sz="2000" b="1" dirty="0">
                <a:solidFill>
                  <a:schemeClr val="bg1"/>
                </a:solidFill>
              </a:rPr>
              <a:t>1</a:t>
            </a:r>
            <a:r>
              <a:rPr lang="zh-CN" altLang="en-US" sz="2000" b="1" dirty="0">
                <a:solidFill>
                  <a:schemeClr val="bg1"/>
                </a:solidFill>
              </a:rPr>
              <a:t>）标题元素：</a:t>
            </a:r>
            <a:r>
              <a:rPr lang="en-US" altLang="zh-CN" sz="2000" b="1" dirty="0">
                <a:solidFill>
                  <a:schemeClr val="bg1"/>
                </a:solidFill>
              </a:rPr>
              <a:t>&lt;h#&gt;...&lt;/h#&gt; 	# = 1</a:t>
            </a:r>
            <a:r>
              <a:rPr lang="zh-CN" altLang="en-US" sz="2000" b="1" dirty="0">
                <a:solidFill>
                  <a:schemeClr val="bg1"/>
                </a:solidFill>
              </a:rPr>
              <a:t>、</a:t>
            </a:r>
            <a:r>
              <a:rPr lang="en-US" altLang="zh-CN" sz="2000" b="1" dirty="0">
                <a:solidFill>
                  <a:schemeClr val="bg1"/>
                </a:solidFill>
              </a:rPr>
              <a:t>2</a:t>
            </a:r>
            <a:r>
              <a:rPr lang="zh-CN" altLang="en-US" sz="2000" b="1" dirty="0">
                <a:solidFill>
                  <a:schemeClr val="bg1"/>
                </a:solidFill>
              </a:rPr>
              <a:t>、</a:t>
            </a:r>
            <a:r>
              <a:rPr lang="en-US" altLang="zh-CN" sz="2000" b="1" dirty="0">
                <a:solidFill>
                  <a:schemeClr val="bg1"/>
                </a:solidFill>
              </a:rPr>
              <a:t>3</a:t>
            </a:r>
            <a:r>
              <a:rPr lang="zh-CN" altLang="en-US" sz="2000" b="1" dirty="0">
                <a:solidFill>
                  <a:schemeClr val="bg1"/>
                </a:solidFill>
              </a:rPr>
              <a:t>、</a:t>
            </a:r>
            <a:r>
              <a:rPr lang="en-US" altLang="zh-CN" sz="2000" b="1" dirty="0">
                <a:solidFill>
                  <a:schemeClr val="bg1"/>
                </a:solidFill>
              </a:rPr>
              <a:t>4</a:t>
            </a:r>
            <a:r>
              <a:rPr lang="zh-CN" altLang="en-US" sz="2000" b="1" dirty="0">
                <a:solidFill>
                  <a:schemeClr val="bg1"/>
                </a:solidFill>
              </a:rPr>
              <a:t>、</a:t>
            </a:r>
            <a:r>
              <a:rPr lang="en-US" altLang="zh-CN" sz="2000" b="1" dirty="0">
                <a:solidFill>
                  <a:schemeClr val="bg1"/>
                </a:solidFill>
              </a:rPr>
              <a:t>5</a:t>
            </a:r>
            <a:r>
              <a:rPr lang="zh-CN" altLang="en-US" sz="2000" b="1" dirty="0">
                <a:solidFill>
                  <a:schemeClr val="bg1"/>
                </a:solidFill>
              </a:rPr>
              <a:t>、</a:t>
            </a:r>
            <a:r>
              <a:rPr lang="en-US" altLang="zh-CN" sz="2000" b="1" dirty="0">
                <a:solidFill>
                  <a:schemeClr val="bg1"/>
                </a:solidFill>
              </a:rPr>
              <a:t>6</a:t>
            </a:r>
            <a:endParaRPr lang="en-US" altLang="zh-CN" sz="2000" b="1" dirty="0">
              <a:solidFill>
                <a:schemeClr val="bg1"/>
              </a:solidFill>
            </a:endParaRPr>
          </a:p>
          <a:p>
            <a:r>
              <a:rPr lang="en-US" altLang="zh-CN" sz="2000" b="1" dirty="0">
                <a:solidFill>
                  <a:schemeClr val="bg1"/>
                </a:solidFill>
              </a:rPr>
              <a:t>		&lt;h1&gt;1</a:t>
            </a:r>
            <a:r>
              <a:rPr lang="zh-CN" altLang="en-US" sz="2000" b="1" dirty="0">
                <a:solidFill>
                  <a:schemeClr val="bg1"/>
                </a:solidFill>
              </a:rPr>
              <a:t>级标题</a:t>
            </a:r>
            <a:r>
              <a:rPr lang="en-US" altLang="zh-CN" sz="2000" b="1" dirty="0">
                <a:solidFill>
                  <a:schemeClr val="bg1"/>
                </a:solidFill>
              </a:rPr>
              <a:t>&lt;/h1&gt;</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a:t>
            </a:r>
            <a:r>
              <a:rPr lang="en-US" altLang="zh-CN" sz="2000" b="1" dirty="0">
                <a:solidFill>
                  <a:schemeClr val="bg1"/>
                </a:solidFill>
              </a:rPr>
              <a:t>2</a:t>
            </a:r>
            <a:r>
              <a:rPr lang="zh-CN" altLang="en-US" sz="2000" b="1" dirty="0">
                <a:solidFill>
                  <a:schemeClr val="bg1"/>
                </a:solidFill>
              </a:rPr>
              <a:t>）段落元素：</a:t>
            </a:r>
            <a:r>
              <a:rPr lang="en-US" altLang="zh-CN" sz="2000" b="1" dirty="0">
                <a:solidFill>
                  <a:schemeClr val="bg1"/>
                </a:solidFill>
              </a:rPr>
              <a:t>&lt;p&gt;...&lt;/p&gt;	</a:t>
            </a:r>
            <a:r>
              <a:rPr lang="zh-CN" altLang="en-US" sz="2000" b="1" dirty="0">
                <a:solidFill>
                  <a:schemeClr val="bg1"/>
                </a:solidFill>
              </a:rPr>
              <a:t>有段落元素的文字自成一段，没有段落元素的文字首尾相接</a:t>
            </a:r>
            <a:endParaRPr lang="zh-CN" altLang="en-US" sz="2000" b="1" dirty="0">
              <a:solidFill>
                <a:schemeClr val="bg1"/>
              </a:solidFill>
            </a:endParaRPr>
          </a:p>
          <a:p>
            <a:r>
              <a:rPr lang="en-US" altLang="zh-CN" sz="2000" b="1" dirty="0">
                <a:solidFill>
                  <a:schemeClr val="bg1"/>
                </a:solidFill>
              </a:rPr>
              <a:t>		&lt;p&gt;</a:t>
            </a:r>
            <a:r>
              <a:rPr lang="zh-CN" altLang="en-US" sz="2000" b="1" dirty="0">
                <a:solidFill>
                  <a:schemeClr val="bg1"/>
                </a:solidFill>
              </a:rPr>
              <a:t>段落</a:t>
            </a:r>
            <a:r>
              <a:rPr lang="en-US" altLang="zh-CN" sz="2000" b="1" dirty="0">
                <a:solidFill>
                  <a:schemeClr val="bg1"/>
                </a:solidFill>
              </a:rPr>
              <a:t>1&lt;/p&gt;</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a:t>
            </a:r>
            <a:r>
              <a:rPr lang="en-US" altLang="zh-CN" sz="2000" b="1" dirty="0">
                <a:solidFill>
                  <a:schemeClr val="bg1"/>
                </a:solidFill>
              </a:rPr>
              <a:t>3</a:t>
            </a:r>
            <a:r>
              <a:rPr lang="zh-CN" altLang="en-US" sz="2000" b="1" dirty="0">
                <a:solidFill>
                  <a:schemeClr val="bg1"/>
                </a:solidFill>
              </a:rPr>
              <a:t>）列表元素：所有的列表都是由列表类型（</a:t>
            </a:r>
            <a:r>
              <a:rPr lang="en-US" altLang="zh-CN" sz="2000" b="1" dirty="0">
                <a:solidFill>
                  <a:schemeClr val="bg1"/>
                </a:solidFill>
              </a:rPr>
              <a:t>ol</a:t>
            </a:r>
            <a:r>
              <a:rPr lang="zh-CN" altLang="en-US" sz="2000" b="1" dirty="0">
                <a:solidFill>
                  <a:schemeClr val="bg1"/>
                </a:solidFill>
              </a:rPr>
              <a:t>和</a:t>
            </a:r>
            <a:r>
              <a:rPr lang="en-US" altLang="zh-CN" sz="2000" b="1" dirty="0">
                <a:solidFill>
                  <a:schemeClr val="bg1"/>
                </a:solidFill>
              </a:rPr>
              <a:t>ul</a:t>
            </a:r>
            <a:r>
              <a:rPr lang="zh-CN" altLang="en-US" sz="2000" b="1" dirty="0">
                <a:solidFill>
                  <a:schemeClr val="bg1"/>
                </a:solidFill>
              </a:rPr>
              <a:t>）和列表项（</a:t>
            </a:r>
            <a:r>
              <a:rPr lang="en-US" altLang="zh-CN" sz="2000" b="1" dirty="0">
                <a:solidFill>
                  <a:schemeClr val="bg1"/>
                </a:solidFill>
              </a:rPr>
              <a:t>li</a:t>
            </a:r>
            <a:r>
              <a:rPr lang="zh-CN" altLang="en-US" sz="2000" b="1" dirty="0">
                <a:solidFill>
                  <a:schemeClr val="bg1"/>
                </a:solidFill>
              </a:rPr>
              <a:t>）组成</a:t>
            </a:r>
            <a:endParaRPr lang="zh-CN" altLang="en-US" sz="2000" b="1" dirty="0">
              <a:solidFill>
                <a:schemeClr val="bg1"/>
              </a:solidFill>
            </a:endParaRPr>
          </a:p>
          <a:p>
            <a:r>
              <a:rPr lang="en-US" altLang="zh-CN" sz="2000" b="1" dirty="0">
                <a:solidFill>
                  <a:srgbClr val="FF0000"/>
                </a:solidFill>
              </a:rPr>
              <a:t>		</a:t>
            </a:r>
            <a:r>
              <a:rPr lang="zh-CN" altLang="en-US" sz="2000" b="1" dirty="0">
                <a:solidFill>
                  <a:srgbClr val="FF0000"/>
                </a:solidFill>
              </a:rPr>
              <a:t>去掉</a:t>
            </a:r>
            <a:r>
              <a:rPr lang="en-US" altLang="zh-CN" sz="2000" b="1" dirty="0">
                <a:solidFill>
                  <a:srgbClr val="FF0000"/>
                </a:solidFill>
              </a:rPr>
              <a:t>ol</a:t>
            </a:r>
            <a:r>
              <a:rPr lang="zh-CN" altLang="en-US" sz="2000" b="1" dirty="0">
                <a:solidFill>
                  <a:srgbClr val="FF0000"/>
                </a:solidFill>
              </a:rPr>
              <a:t>的序号或</a:t>
            </a:r>
            <a:r>
              <a:rPr lang="en-US" altLang="zh-CN" sz="2000" b="1" dirty="0">
                <a:solidFill>
                  <a:srgbClr val="FF0000"/>
                </a:solidFill>
              </a:rPr>
              <a:t>ul</a:t>
            </a:r>
            <a:r>
              <a:rPr lang="zh-CN" altLang="en-US" sz="2000" b="1" dirty="0">
                <a:solidFill>
                  <a:srgbClr val="FF0000"/>
                </a:solidFill>
              </a:rPr>
              <a:t>的黑点：list-style-type: none;</a:t>
            </a:r>
            <a:endParaRPr lang="zh-CN" altLang="en-US" sz="2000" b="1" dirty="0">
              <a:solidFill>
                <a:srgbClr val="FF0000"/>
              </a:solidFill>
            </a:endParaRPr>
          </a:p>
          <a:p>
            <a:r>
              <a:rPr lang="en-US" altLang="zh-CN" sz="2000" b="1" dirty="0"/>
              <a:t>		</a:t>
            </a:r>
            <a:r>
              <a:rPr lang="en-US" altLang="zh-CN" sz="2000" b="1" dirty="0">
                <a:solidFill>
                  <a:schemeClr val="bg1"/>
                </a:solidFill>
              </a:rPr>
              <a:t>-</a:t>
            </a:r>
            <a:r>
              <a:rPr lang="zh-CN" altLang="en-US" sz="2000" b="1" dirty="0">
                <a:solidFill>
                  <a:schemeClr val="bg1"/>
                </a:solidFill>
              </a:rPr>
              <a:t>有序列表</a:t>
            </a:r>
            <a:r>
              <a:rPr lang="en-US" altLang="zh-CN" sz="2000" b="1" dirty="0">
                <a:solidFill>
                  <a:schemeClr val="bg1"/>
                </a:solidFill>
              </a:rPr>
              <a:t>&lt;ol&gt;</a:t>
            </a:r>
            <a:r>
              <a:rPr lang="zh-CN" altLang="en-US" sz="2000" b="1" dirty="0">
                <a:solidFill>
                  <a:schemeClr val="bg1"/>
                </a:solidFill>
              </a:rPr>
              <a:t>：</a:t>
            </a:r>
            <a:r>
              <a:rPr lang="en-US" altLang="zh-CN" sz="2000" b="1" dirty="0">
                <a:solidFill>
                  <a:schemeClr val="bg1"/>
                </a:solidFill>
              </a:rPr>
              <a:t>	</a:t>
            </a:r>
            <a:r>
              <a:rPr lang="en-US" altLang="zh-CN" sz="2000" b="1" dirty="0">
                <a:solidFill>
                  <a:schemeClr val="bg1"/>
                </a:solidFill>
                <a:sym typeface="+mn-ea"/>
              </a:rPr>
              <a:t>		-</a:t>
            </a:r>
            <a:r>
              <a:rPr lang="zh-CN" altLang="en-US" sz="2000" b="1" dirty="0">
                <a:solidFill>
                  <a:schemeClr val="bg1"/>
                </a:solidFill>
                <a:sym typeface="+mn-ea"/>
              </a:rPr>
              <a:t>无序列表</a:t>
            </a:r>
            <a:r>
              <a:rPr lang="en-US" altLang="zh-CN" sz="2000" b="1" dirty="0">
                <a:solidFill>
                  <a:schemeClr val="bg1"/>
                </a:solidFill>
                <a:sym typeface="+mn-ea"/>
              </a:rPr>
              <a:t>&lt;ul&gt;</a:t>
            </a:r>
            <a:r>
              <a:rPr lang="zh-CN" altLang="en-US" sz="2000" b="1" dirty="0">
                <a:solidFill>
                  <a:schemeClr val="bg1"/>
                </a:solidFill>
                <a:sym typeface="+mn-ea"/>
              </a:rPr>
              <a:t>：</a:t>
            </a:r>
            <a:endParaRPr lang="zh-CN" altLang="en-US" sz="2000" b="1" dirty="0">
              <a:solidFill>
                <a:schemeClr val="bg1"/>
              </a:solidFill>
              <a:sym typeface="+mn-ea"/>
            </a:endParaRPr>
          </a:p>
          <a:p>
            <a:r>
              <a:rPr lang="en-US" altLang="zh-CN" sz="2000" b="1" dirty="0">
                <a:solidFill>
                  <a:schemeClr val="bg1"/>
                </a:solidFill>
              </a:rPr>
              <a:t>		&lt;ol&gt;					&lt;ul&gt;</a:t>
            </a:r>
            <a:endParaRPr lang="en-US" altLang="zh-CN" sz="2000" b="1" dirty="0">
              <a:solidFill>
                <a:schemeClr val="bg1"/>
              </a:solidFill>
            </a:endParaRPr>
          </a:p>
          <a:p>
            <a:r>
              <a:rPr lang="en-US" altLang="zh-CN" sz="2000" b="1" dirty="0">
                <a:solidFill>
                  <a:schemeClr val="bg1"/>
                </a:solidFill>
              </a:rPr>
              <a:t>			&lt;li&gt;青岛&lt;/li&gt;				&lt;li&gt;</a:t>
            </a:r>
            <a:r>
              <a:rPr lang="zh-CN" altLang="en-US" sz="2000" b="1" dirty="0">
                <a:solidFill>
                  <a:schemeClr val="bg1"/>
                </a:solidFill>
              </a:rPr>
              <a:t>青岛</a:t>
            </a:r>
            <a:r>
              <a:rPr lang="en-US" altLang="zh-CN" sz="2000" b="1" dirty="0">
                <a:solidFill>
                  <a:schemeClr val="bg1"/>
                </a:solidFill>
              </a:rPr>
              <a:t>&lt;li&gt;</a:t>
            </a:r>
            <a:endParaRPr lang="en-US" altLang="zh-CN" sz="2000" b="1" dirty="0">
              <a:solidFill>
                <a:schemeClr val="bg1"/>
              </a:solidFill>
            </a:endParaRPr>
          </a:p>
          <a:p>
            <a:r>
              <a:rPr lang="en-US" altLang="zh-CN" sz="2000" b="1" dirty="0">
                <a:solidFill>
                  <a:schemeClr val="bg1"/>
                </a:solidFill>
              </a:rPr>
              <a:t>			</a:t>
            </a:r>
            <a:r>
              <a:rPr lang="en-US" altLang="zh-CN" sz="2000" b="1" dirty="0">
                <a:solidFill>
                  <a:schemeClr val="bg1"/>
                </a:solidFill>
                <a:sym typeface="+mn-ea"/>
              </a:rPr>
              <a:t>&lt;li&gt;济南&lt;/li&gt;				&lt;li&gt;济南&lt;/li&gt;</a:t>
            </a:r>
            <a:endParaRPr lang="en-US" altLang="zh-CN" sz="2000" b="1" dirty="0">
              <a:solidFill>
                <a:schemeClr val="bg1"/>
              </a:solidFill>
              <a:sym typeface="+mn-ea"/>
            </a:endParaRPr>
          </a:p>
          <a:p>
            <a:r>
              <a:rPr lang="en-US" altLang="zh-CN" sz="2000" b="1" dirty="0">
                <a:solidFill>
                  <a:schemeClr val="bg1"/>
                </a:solidFill>
              </a:rPr>
              <a:t>			&lt;li&gt;潍坊&lt;/li&gt;				</a:t>
            </a:r>
            <a:r>
              <a:rPr lang="en-US" altLang="zh-CN" sz="2000" b="1" dirty="0">
                <a:solidFill>
                  <a:schemeClr val="bg1"/>
                </a:solidFill>
                <a:sym typeface="+mn-ea"/>
              </a:rPr>
              <a:t>&lt;li&gt;潍坊&lt;/li&gt;</a:t>
            </a:r>
            <a:endParaRPr lang="en-US" altLang="zh-CN" sz="2000" b="1" dirty="0">
              <a:solidFill>
                <a:schemeClr val="bg1"/>
              </a:solidFill>
              <a:sym typeface="+mn-ea"/>
            </a:endParaRPr>
          </a:p>
          <a:p>
            <a:r>
              <a:rPr lang="en-US" altLang="zh-CN" sz="2000" b="1" dirty="0">
                <a:solidFill>
                  <a:schemeClr val="bg1"/>
                </a:solidFill>
              </a:rPr>
              <a:t>			</a:t>
            </a:r>
            <a:r>
              <a:rPr lang="en-US" altLang="zh-CN" sz="2000" b="1" dirty="0">
                <a:solidFill>
                  <a:schemeClr val="bg1"/>
                </a:solidFill>
                <a:sym typeface="+mn-ea"/>
              </a:rPr>
              <a:t>&lt;li&gt;烟台&lt;/li&gt;				&lt;li&gt;烟台&lt;/li&gt;</a:t>
            </a:r>
            <a:endParaRPr lang="en-US" altLang="zh-CN" sz="2000" b="1" dirty="0">
              <a:solidFill>
                <a:schemeClr val="bg1"/>
              </a:solidFill>
              <a:sym typeface="+mn-ea"/>
            </a:endParaRPr>
          </a:p>
          <a:p>
            <a:r>
              <a:rPr lang="en-US" altLang="zh-CN" sz="2000" b="1" dirty="0">
                <a:solidFill>
                  <a:schemeClr val="bg1"/>
                </a:solidFill>
              </a:rPr>
              <a:t>		&lt;/ol&gt;					&lt;ul&gt;</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有序列表和无序列表可以随意嵌套：</a:t>
            </a:r>
            <a:endParaRPr lang="zh-CN" altLang="en-US" sz="2000" b="1" dirty="0">
              <a:solidFill>
                <a:schemeClr val="bg1"/>
              </a:solidFill>
            </a:endParaRPr>
          </a:p>
          <a:p>
            <a:r>
              <a:rPr lang="en-US" altLang="zh-CN" sz="2000" b="1" dirty="0">
                <a:solidFill>
                  <a:schemeClr val="bg1"/>
                </a:solidFill>
              </a:rPr>
              <a:t>		&lt;ol&gt;</a:t>
            </a:r>
            <a:endParaRPr lang="en-US" altLang="zh-CN" sz="2000" b="1" dirty="0">
              <a:solidFill>
                <a:schemeClr val="bg1"/>
              </a:solidFill>
            </a:endParaRPr>
          </a:p>
          <a:p>
            <a:r>
              <a:rPr lang="en-US" altLang="zh-CN" sz="2000" b="1" dirty="0">
                <a:solidFill>
                  <a:schemeClr val="bg1"/>
                </a:solidFill>
              </a:rPr>
              <a:t>			&lt;li&gt;...</a:t>
            </a:r>
            <a:endParaRPr lang="en-US" altLang="zh-CN" sz="2000" b="1" dirty="0">
              <a:solidFill>
                <a:schemeClr val="bg1"/>
              </a:solidFill>
            </a:endParaRPr>
          </a:p>
          <a:p>
            <a:r>
              <a:rPr lang="en-US" altLang="zh-CN" sz="2000" b="1" dirty="0">
                <a:solidFill>
                  <a:schemeClr val="bg1"/>
                </a:solidFill>
              </a:rPr>
              <a:t>				&lt;ul&gt;</a:t>
            </a:r>
            <a:endParaRPr lang="en-US" altLang="zh-CN" sz="2000" b="1" dirty="0">
              <a:solidFill>
                <a:schemeClr val="bg1"/>
              </a:solidFill>
            </a:endParaRPr>
          </a:p>
          <a:p>
            <a:r>
              <a:rPr lang="en-US" altLang="zh-CN" sz="2000" b="1" dirty="0">
                <a:solidFill>
                  <a:schemeClr val="bg1"/>
                </a:solidFill>
              </a:rPr>
              <a:t>					&lt;li&gt;...&lt;/li&gt;</a:t>
            </a:r>
            <a:endParaRPr lang="en-US" altLang="zh-CN" sz="2000" b="1" dirty="0">
              <a:solidFill>
                <a:schemeClr val="bg1"/>
              </a:solidFill>
            </a:endParaRPr>
          </a:p>
          <a:p>
            <a:r>
              <a:rPr lang="en-US" altLang="zh-CN" sz="2000" b="1" dirty="0">
                <a:solidFill>
                  <a:schemeClr val="bg1"/>
                </a:solidFill>
              </a:rPr>
              <a:t>				&lt;/ul&gt;</a:t>
            </a:r>
            <a:br>
              <a:rPr lang="en-US" altLang="zh-CN" sz="2000" b="1" dirty="0">
                <a:solidFill>
                  <a:schemeClr val="bg1"/>
                </a:solidFill>
              </a:rPr>
            </a:br>
            <a:r>
              <a:rPr lang="en-US" altLang="zh-CN" sz="2000" b="1" dirty="0">
                <a:solidFill>
                  <a:schemeClr val="bg1"/>
                </a:solidFill>
              </a:rPr>
              <a:t>			</a:t>
            </a:r>
            <a:r>
              <a:rPr lang="en-US" altLang="zh-CN" sz="2000" b="1" dirty="0">
                <a:solidFill>
                  <a:schemeClr val="bg1"/>
                </a:solidFill>
                <a:sym typeface="+mn-ea"/>
              </a:rPr>
              <a:t>&lt;/li&gt;</a:t>
            </a:r>
            <a:endParaRPr lang="en-US" altLang="zh-CN" sz="2000" b="1" dirty="0">
              <a:solidFill>
                <a:schemeClr val="bg1"/>
              </a:solidFill>
              <a:sym typeface="+mn-ea"/>
            </a:endParaRPr>
          </a:p>
          <a:p>
            <a:endParaRPr lang="en-US" altLang="zh-CN" sz="2000" b="1" dirty="0">
              <a:solidFill>
                <a:schemeClr val="bg1"/>
              </a:solidFill>
              <a:sym typeface="+mn-ea"/>
            </a:endParaRPr>
          </a:p>
          <a:p>
            <a:r>
              <a:rPr lang="en-US" altLang="zh-CN" sz="2000" b="1" dirty="0">
                <a:solidFill>
                  <a:schemeClr val="bg1"/>
                </a:solidFill>
                <a:sym typeface="+mn-ea"/>
              </a:rPr>
              <a:t>			&lt;li&gt;...&lt;/li&gt;</a:t>
            </a:r>
            <a:endParaRPr lang="en-US" altLang="zh-CN" sz="2000" b="1" dirty="0">
              <a:solidFill>
                <a:schemeClr val="bg1"/>
              </a:solidFill>
              <a:sym typeface="+mn-ea"/>
            </a:endParaRPr>
          </a:p>
          <a:p>
            <a:r>
              <a:rPr lang="en-US" altLang="zh-CN" sz="2000" b="1" dirty="0">
                <a:solidFill>
                  <a:schemeClr val="bg1"/>
                </a:solidFill>
              </a:rPr>
              <a:t>		&lt;/ol&gt;</a:t>
            </a:r>
            <a:endParaRPr lang="en-US" altLang="zh-CN" sz="2000" b="1" dirty="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38735"/>
            <a:ext cx="12027535" cy="6739255"/>
          </a:xfrm>
          <a:prstGeom prst="rect">
            <a:avLst/>
          </a:prstGeom>
          <a:noFill/>
        </p:spPr>
        <p:txBody>
          <a:bodyPr wrap="square" rtlCol="0">
            <a:spAutoFit/>
          </a:bodyPr>
          <a:p>
            <a:r>
              <a:rPr lang="zh-CN" altLang="en-US" b="1">
                <a:solidFill>
                  <a:schemeClr val="bg1"/>
                </a:solidFill>
                <a:sym typeface="+mn-ea"/>
              </a:rPr>
              <a:t>状态管理：</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、什么是状态管理？</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将浏览器与</a:t>
            </a:r>
            <a:r>
              <a:rPr lang="en-US" altLang="zh-CN" b="1">
                <a:solidFill>
                  <a:schemeClr val="bg1"/>
                </a:solidFill>
                <a:sym typeface="+mn-ea"/>
              </a:rPr>
              <a:t>web</a:t>
            </a:r>
            <a:r>
              <a:rPr lang="zh-CN" altLang="en-US" b="1">
                <a:solidFill>
                  <a:schemeClr val="bg1"/>
                </a:solidFill>
                <a:sym typeface="+mn-ea"/>
              </a:rPr>
              <a:t>服务器之间的多次交互作为一个整体来处理，并且将多次交互所涉及的数据（即状</a:t>
            </a:r>
            <a:r>
              <a:rPr lang="en-US" altLang="zh-CN" b="1">
                <a:solidFill>
                  <a:schemeClr val="bg1"/>
                </a:solidFill>
                <a:sym typeface="+mn-ea"/>
              </a:rPr>
              <a:t>		</a:t>
            </a:r>
            <a:r>
              <a:rPr lang="zh-CN" altLang="en-US" b="1">
                <a:solidFill>
                  <a:schemeClr val="bg1"/>
                </a:solidFill>
                <a:sym typeface="+mn-ea"/>
              </a:rPr>
              <a:t>态）保存下来</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Cookie</a:t>
            </a:r>
            <a:endParaRPr lang="en-US" altLang="zh-CN"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a:t>
            </a:r>
            <a:r>
              <a:rPr lang="en-US" altLang="zh-CN" b="1">
                <a:solidFill>
                  <a:schemeClr val="bg1"/>
                </a:solidFill>
                <a:sym typeface="+mn-ea"/>
              </a:rPr>
              <a:t>Cookie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服务器临时保存在浏览器端的少量的数据</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）、工作原理</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当浏览器访问服务器时，服务器可以将少量数据以</a:t>
            </a:r>
            <a:r>
              <a:rPr lang="en-US" altLang="zh-CN" b="1">
                <a:solidFill>
                  <a:schemeClr val="bg1"/>
                </a:solidFill>
                <a:sym typeface="+mn-ea"/>
              </a:rPr>
              <a:t>set-cookie</a:t>
            </a:r>
            <a:r>
              <a:rPr lang="zh-CN" altLang="en-US" b="1">
                <a:solidFill>
                  <a:schemeClr val="bg1"/>
                </a:solidFill>
                <a:sym typeface="+mn-ea"/>
              </a:rPr>
              <a:t>消息头的方式发送给浏览器，</a:t>
            </a:r>
            <a:r>
              <a:rPr lang="en-US" altLang="zh-CN" b="1">
                <a:solidFill>
                  <a:schemeClr val="bg1"/>
                </a:solidFill>
                <a:sym typeface="+mn-ea"/>
              </a:rPr>
              <a:t>			</a:t>
            </a:r>
            <a:r>
              <a:rPr lang="zh-CN" altLang="en-US" b="1">
                <a:solidFill>
                  <a:schemeClr val="bg1"/>
                </a:solidFill>
                <a:sym typeface="+mn-ea"/>
              </a:rPr>
              <a:t>浏览器会将这些数据保存下来。</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当浏览器再次访问服务器时，会将之前保存的数据以</a:t>
            </a:r>
            <a:r>
              <a:rPr lang="en-US" altLang="zh-CN" b="1">
                <a:solidFill>
                  <a:schemeClr val="bg1"/>
                </a:solidFill>
                <a:sym typeface="+mn-ea"/>
              </a:rPr>
              <a:t>cookie</a:t>
            </a:r>
            <a:r>
              <a:rPr lang="zh-CN" altLang="en-US" b="1">
                <a:solidFill>
                  <a:schemeClr val="bg1"/>
                </a:solidFill>
                <a:sym typeface="+mn-ea"/>
              </a:rPr>
              <a:t>消息头的方式发送给浏览器</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）、添加</a:t>
            </a:r>
            <a:r>
              <a:rPr lang="en-US" altLang="zh-CN" b="1">
                <a:solidFill>
                  <a:schemeClr val="bg1"/>
                </a:solidFill>
                <a:sym typeface="+mn-ea"/>
              </a:rPr>
              <a:t>cookie</a:t>
            </a:r>
            <a:endParaRPr lang="en-US" altLang="zh-CN" b="1">
              <a:solidFill>
                <a:schemeClr val="bg1"/>
              </a:solidFill>
              <a:sym typeface="+mn-ea"/>
            </a:endParaRPr>
          </a:p>
          <a:p>
            <a:r>
              <a:rPr lang="en-US" altLang="zh-CN" b="1">
                <a:solidFill>
                  <a:schemeClr val="bg1"/>
                </a:solidFill>
                <a:sym typeface="+mn-ea"/>
              </a:rPr>
              <a:t>			Cookie c = new Cookie(String name , String value);</a:t>
            </a:r>
            <a:endParaRPr lang="en-US" altLang="zh-CN" b="1">
              <a:solidFill>
                <a:schemeClr val="bg1"/>
              </a:solidFill>
              <a:sym typeface="+mn-ea"/>
            </a:endParaRPr>
          </a:p>
          <a:p>
            <a:r>
              <a:rPr lang="en-US" altLang="zh-CN" b="1">
                <a:solidFill>
                  <a:schemeClr val="bg1"/>
                </a:solidFill>
                <a:sym typeface="+mn-ea"/>
              </a:rPr>
              <a:t>			response.addCookie(c);</a:t>
            </a:r>
            <a:endParaRPr lang="en-US" altLang="zh-CN"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）、读取</a:t>
            </a:r>
            <a:r>
              <a:rPr lang="en-US" altLang="zh-CN" b="1">
                <a:solidFill>
                  <a:schemeClr val="bg1"/>
                </a:solidFill>
                <a:sym typeface="+mn-ea"/>
              </a:rPr>
              <a:t>Cookie</a:t>
            </a:r>
            <a:endParaRPr lang="en-US" altLang="zh-CN" b="1">
              <a:solidFill>
                <a:schemeClr val="bg1"/>
              </a:solidFill>
              <a:sym typeface="+mn-ea"/>
            </a:endParaRPr>
          </a:p>
          <a:p>
            <a:r>
              <a:rPr lang="en-US" altLang="zh-CN" b="1">
                <a:solidFill>
                  <a:schemeClr val="bg1"/>
                </a:solidFill>
                <a:sym typeface="+mn-ea"/>
              </a:rPr>
              <a:t>			Cookie[] request.getCookies();</a:t>
            </a:r>
            <a:endParaRPr lang="en-US" altLang="zh-CN" b="1">
              <a:solidFill>
                <a:schemeClr val="bg1"/>
              </a:solidFill>
              <a:sym typeface="+mn-ea"/>
            </a:endParaRPr>
          </a:p>
          <a:p>
            <a:r>
              <a:rPr lang="en-US" altLang="zh-CN" b="1">
                <a:solidFill>
                  <a:schemeClr val="bg1"/>
                </a:solidFill>
                <a:sym typeface="+mn-ea"/>
              </a:rPr>
              <a:t>			String cookie.getName();</a:t>
            </a:r>
            <a:endParaRPr lang="en-US" altLang="zh-CN" b="1">
              <a:solidFill>
                <a:schemeClr val="bg1"/>
              </a:solidFill>
              <a:sym typeface="+mn-ea"/>
            </a:endParaRPr>
          </a:p>
          <a:p>
            <a:r>
              <a:rPr lang="en-US" altLang="zh-CN" b="1">
                <a:solidFill>
                  <a:schemeClr val="bg1"/>
                </a:solidFill>
                <a:sym typeface="+mn-ea"/>
              </a:rPr>
              <a:t>			String cookie.getValue();</a:t>
            </a:r>
            <a:endParaRPr lang="en-US" altLang="zh-CN"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、编码问题（添加</a:t>
            </a:r>
            <a:r>
              <a:rPr lang="en-US" altLang="zh-CN" b="1">
                <a:solidFill>
                  <a:schemeClr val="bg1"/>
                </a:solidFill>
                <a:sym typeface="+mn-ea"/>
              </a:rPr>
              <a:t>Cookie</a:t>
            </a:r>
            <a:r>
              <a:rPr lang="zh-CN" altLang="en-US" b="1">
                <a:solidFill>
                  <a:schemeClr val="bg1"/>
                </a:solidFill>
                <a:sym typeface="+mn-ea"/>
              </a:rPr>
              <a:t>时，最好统一进行编码处理）</a:t>
            </a:r>
            <a:endParaRPr lang="zh-CN" altLang="en-US" b="1">
              <a:solidFill>
                <a:schemeClr val="bg1"/>
              </a:solidFill>
              <a:sym typeface="+mn-ea"/>
            </a:endParaRPr>
          </a:p>
          <a:p>
            <a:r>
              <a:rPr lang="en-US" altLang="zh-CN" b="1">
                <a:solidFill>
                  <a:schemeClr val="bg1"/>
                </a:solidFill>
                <a:sym typeface="+mn-ea"/>
              </a:rPr>
              <a:t>			cookie</a:t>
            </a:r>
            <a:r>
              <a:rPr lang="zh-CN" altLang="en-US" b="1">
                <a:solidFill>
                  <a:schemeClr val="bg1"/>
                </a:solidFill>
                <a:sym typeface="+mn-ea"/>
              </a:rPr>
              <a:t>中的</a:t>
            </a:r>
            <a:r>
              <a:rPr lang="en-US" altLang="zh-CN" b="1">
                <a:solidFill>
                  <a:schemeClr val="bg1"/>
                </a:solidFill>
                <a:sym typeface="+mn-ea"/>
              </a:rPr>
              <a:t>name</a:t>
            </a:r>
            <a:r>
              <a:rPr lang="zh-CN" altLang="en-US" b="1">
                <a:solidFill>
                  <a:schemeClr val="bg1"/>
                </a:solidFill>
                <a:sym typeface="+mn-ea"/>
              </a:rPr>
              <a:t>只能保存合法的</a:t>
            </a:r>
            <a:r>
              <a:rPr lang="en-US" altLang="zh-CN" b="1">
                <a:solidFill>
                  <a:schemeClr val="bg1"/>
                </a:solidFill>
                <a:sym typeface="+mn-ea"/>
              </a:rPr>
              <a:t>ascii</a:t>
            </a:r>
            <a:r>
              <a:rPr lang="zh-CN" altLang="en-US" b="1">
                <a:solidFill>
                  <a:schemeClr val="bg1"/>
                </a:solidFill>
                <a:sym typeface="+mn-ea"/>
              </a:rPr>
              <a:t>字符，对于中文，需要将其转换成相应的</a:t>
            </a:r>
            <a:r>
              <a:rPr lang="en-US" altLang="zh-CN" b="1">
                <a:solidFill>
                  <a:schemeClr val="bg1"/>
                </a:solidFill>
                <a:sym typeface="+mn-ea"/>
              </a:rPr>
              <a:t>asiic</a:t>
            </a:r>
            <a:r>
              <a:rPr lang="zh-CN" altLang="en-US" b="1">
                <a:solidFill>
                  <a:schemeClr val="bg1"/>
                </a:solidFill>
                <a:sym typeface="+mn-ea"/>
              </a:rPr>
              <a:t>字符的</a:t>
            </a:r>
            <a:r>
              <a:rPr lang="en-US" altLang="zh-CN" b="1">
                <a:solidFill>
                  <a:schemeClr val="bg1"/>
                </a:solidFill>
                <a:sym typeface="+mn-ea"/>
              </a:rPr>
              <a:t>			</a:t>
            </a:r>
            <a:r>
              <a:rPr lang="zh-CN" altLang="en-US" b="1">
                <a:solidFill>
                  <a:schemeClr val="bg1"/>
                </a:solidFill>
                <a:sym typeface="+mn-ea"/>
              </a:rPr>
              <a:t>表示形式</a:t>
            </a:r>
            <a:endParaRPr lang="zh-CN" altLang="en-US" b="1">
              <a:solidFill>
                <a:schemeClr val="bg1"/>
              </a:solidFill>
              <a:sym typeface="+mn-ea"/>
            </a:endParaRPr>
          </a:p>
          <a:p>
            <a:r>
              <a:rPr lang="en-US" altLang="zh-CN" b="1">
                <a:solidFill>
                  <a:schemeClr val="bg1"/>
                </a:solidFill>
                <a:sym typeface="+mn-ea"/>
              </a:rPr>
              <a:t>				String URLEncoder.encode(str,”utf-8”);	</a:t>
            </a:r>
            <a:r>
              <a:rPr lang="zh-CN" altLang="en-US" b="1">
                <a:solidFill>
                  <a:schemeClr val="bg1"/>
                </a:solidFill>
                <a:sym typeface="+mn-ea"/>
              </a:rPr>
              <a:t>对字符串以</a:t>
            </a:r>
            <a:r>
              <a:rPr lang="en-US" altLang="zh-CN" b="1">
                <a:solidFill>
                  <a:schemeClr val="bg1"/>
                </a:solidFill>
                <a:sym typeface="+mn-ea"/>
              </a:rPr>
              <a:t>utf-8</a:t>
            </a:r>
            <a:r>
              <a:rPr lang="zh-CN" altLang="en-US" b="1">
                <a:solidFill>
                  <a:schemeClr val="bg1"/>
                </a:solidFill>
                <a:sym typeface="+mn-ea"/>
              </a:rPr>
              <a:t>的形式进行编码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（上述方法可以得到的是中文相对应的</a:t>
            </a:r>
            <a:r>
              <a:rPr lang="en-US" altLang="zh-CN" b="1">
                <a:solidFill>
                  <a:schemeClr val="bg1"/>
                </a:solidFill>
                <a:sym typeface="+mn-ea"/>
              </a:rPr>
              <a:t>ascii</a:t>
            </a:r>
            <a:r>
              <a:rPr lang="zh-CN" altLang="en-US" b="1">
                <a:solidFill>
                  <a:schemeClr val="bg1"/>
                </a:solidFill>
                <a:sym typeface="+mn-ea"/>
              </a:rPr>
              <a:t>编码）</a:t>
            </a:r>
            <a:endParaRPr lang="zh-CN" altLang="en-US" b="1">
              <a:solidFill>
                <a:schemeClr val="bg1"/>
              </a:solidFill>
              <a:sym typeface="+mn-ea"/>
            </a:endParaRPr>
          </a:p>
          <a:p>
            <a:r>
              <a:rPr lang="en-US" altLang="zh-CN" b="1">
                <a:solidFill>
                  <a:schemeClr val="bg1"/>
                </a:solidFill>
                <a:sym typeface="+mn-ea"/>
              </a:rPr>
              <a:t>				String URLDecoder.decode(str.”utf-8”);	</a:t>
            </a:r>
            <a:r>
              <a:rPr lang="zh-CN" altLang="en-US" b="1">
                <a:solidFill>
                  <a:schemeClr val="bg1"/>
                </a:solidFill>
                <a:sym typeface="+mn-ea"/>
              </a:rPr>
              <a:t>对字符串以</a:t>
            </a:r>
            <a:r>
              <a:rPr lang="en-US" altLang="zh-CN" b="1">
                <a:solidFill>
                  <a:schemeClr val="bg1"/>
                </a:solidFill>
                <a:sym typeface="+mn-ea"/>
              </a:rPr>
              <a:t>utf-8</a:t>
            </a:r>
            <a:r>
              <a:rPr lang="zh-CN" altLang="en-US" b="1">
                <a:solidFill>
                  <a:schemeClr val="bg1"/>
                </a:solidFill>
                <a:sym typeface="+mn-ea"/>
              </a:rPr>
              <a:t>的形式进行解码</a:t>
            </a:r>
            <a:endParaRPr lang="zh-CN" altLang="en-US" b="1">
              <a:solidFill>
                <a:schemeClr val="bg1"/>
              </a:solidFill>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550" y="57785"/>
            <a:ext cx="12027535" cy="6462395"/>
          </a:xfrm>
          <a:prstGeom prst="rect">
            <a:avLst/>
          </a:prstGeom>
          <a:noFill/>
        </p:spPr>
        <p:txBody>
          <a:bodyPr wrap="square" rtlCol="0">
            <a:spAutoFit/>
          </a:bodyPr>
          <a:p>
            <a:r>
              <a:rPr lang="en-US" altLang="zh-CN" b="1">
                <a:solidFill>
                  <a:schemeClr val="bg1"/>
                </a:solidFill>
                <a:sym typeface="+mn-ea"/>
              </a:rPr>
              <a:t>		6</a:t>
            </a:r>
            <a:r>
              <a:rPr lang="zh-CN" altLang="en-US" b="1">
                <a:solidFill>
                  <a:schemeClr val="bg1"/>
                </a:solidFill>
                <a:sym typeface="+mn-ea"/>
              </a:rPr>
              <a:t>）生存时间问题：</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缺省情况下，浏览器会把</a:t>
            </a:r>
            <a:r>
              <a:rPr lang="en-US" altLang="zh-CN" b="1">
                <a:solidFill>
                  <a:schemeClr val="bg1"/>
                </a:solidFill>
                <a:sym typeface="+mn-ea"/>
              </a:rPr>
              <a:t>cookie</a:t>
            </a:r>
            <a:r>
              <a:rPr lang="zh-CN" altLang="en-US" b="1">
                <a:solidFill>
                  <a:schemeClr val="bg1"/>
                </a:solidFill>
                <a:sym typeface="+mn-ea"/>
              </a:rPr>
              <a:t>保存在内存里面，只要浏览器不关闭，</a:t>
            </a:r>
            <a:r>
              <a:rPr lang="en-US" altLang="zh-CN" b="1">
                <a:solidFill>
                  <a:schemeClr val="bg1"/>
                </a:solidFill>
                <a:sym typeface="+mn-ea"/>
              </a:rPr>
              <a:t>cookie</a:t>
            </a:r>
            <a:r>
              <a:rPr lang="zh-CN" altLang="en-US" b="1">
                <a:solidFill>
                  <a:schemeClr val="bg1"/>
                </a:solidFill>
                <a:sym typeface="+mn-ea"/>
              </a:rPr>
              <a:t>就会一直存</a:t>
            </a:r>
            <a:r>
              <a:rPr lang="en-US" altLang="zh-CN" b="1">
                <a:solidFill>
                  <a:schemeClr val="bg1"/>
                </a:solidFill>
                <a:sym typeface="+mn-ea"/>
              </a:rPr>
              <a:t>			</a:t>
            </a:r>
            <a:r>
              <a:rPr lang="zh-CN" altLang="en-US" b="1">
                <a:solidFill>
                  <a:schemeClr val="bg1"/>
                </a:solidFill>
                <a:sym typeface="+mn-ea"/>
              </a:rPr>
              <a:t>在，浏览器关闭，</a:t>
            </a:r>
            <a:r>
              <a:rPr lang="en-US" altLang="zh-CN" b="1">
                <a:solidFill>
                  <a:schemeClr val="bg1"/>
                </a:solidFill>
                <a:sym typeface="+mn-ea"/>
              </a:rPr>
              <a:t>cookie</a:t>
            </a:r>
            <a:r>
              <a:rPr lang="zh-CN" altLang="en-US" b="1">
                <a:solidFill>
                  <a:schemeClr val="bg1"/>
                </a:solidFill>
                <a:sym typeface="+mn-ea"/>
              </a:rPr>
              <a:t>就会销毁</a:t>
            </a:r>
            <a:endParaRPr lang="zh-CN" altLang="en-US" b="1">
              <a:solidFill>
                <a:schemeClr val="bg1"/>
              </a:solidFill>
              <a:sym typeface="+mn-ea"/>
            </a:endParaRPr>
          </a:p>
          <a:p>
            <a:r>
              <a:rPr lang="en-US" altLang="zh-CN" b="1">
                <a:solidFill>
                  <a:schemeClr val="bg1"/>
                </a:solidFill>
                <a:sym typeface="+mn-ea"/>
              </a:rPr>
              <a:t>			setMaxAge(int seconds);		//</a:t>
            </a:r>
            <a:r>
              <a:rPr lang="zh-CN" altLang="en-US" b="1">
                <a:solidFill>
                  <a:schemeClr val="bg1"/>
                </a:solidFill>
                <a:sym typeface="+mn-ea"/>
              </a:rPr>
              <a:t>设置生存时间</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seconds &gt; 0</a:t>
            </a:r>
            <a:r>
              <a:rPr lang="zh-CN" altLang="en-US" b="1">
                <a:solidFill>
                  <a:schemeClr val="bg1"/>
                </a:solidFill>
                <a:sym typeface="+mn-ea"/>
              </a:rPr>
              <a:t>：浏览器会将</a:t>
            </a:r>
            <a:r>
              <a:rPr lang="en-US" altLang="zh-CN" b="1">
                <a:solidFill>
                  <a:schemeClr val="bg1"/>
                </a:solidFill>
                <a:sym typeface="+mn-ea"/>
              </a:rPr>
              <a:t>cookie</a:t>
            </a:r>
            <a:r>
              <a:rPr lang="zh-CN" altLang="en-US" b="1">
                <a:solidFill>
                  <a:schemeClr val="bg1"/>
                </a:solidFill>
                <a:sym typeface="+mn-ea"/>
              </a:rPr>
              <a:t>保存在硬盘上，如果超过了指定的时间，则</a:t>
            </a:r>
            <a:r>
              <a:rPr lang="en-US" altLang="zh-CN" b="1">
                <a:solidFill>
                  <a:schemeClr val="bg1"/>
                </a:solidFill>
                <a:sym typeface="+mn-ea"/>
              </a:rPr>
              <a:t>cookie</a:t>
            </a:r>
            <a:r>
              <a:rPr lang="zh-CN" altLang="en-US" b="1">
                <a:solidFill>
                  <a:schemeClr val="bg1"/>
                </a:solidFill>
                <a:sym typeface="+mn-ea"/>
              </a:rPr>
              <a:t>会被删</a:t>
            </a:r>
            <a:r>
              <a:rPr lang="en-US" altLang="zh-CN" b="1">
                <a:solidFill>
                  <a:schemeClr val="bg1"/>
                </a:solidFill>
                <a:sym typeface="+mn-ea"/>
              </a:rPr>
              <a:t>				</a:t>
            </a:r>
            <a:r>
              <a:rPr lang="zh-CN" altLang="en-US" b="1">
                <a:solidFill>
                  <a:schemeClr val="bg1"/>
                </a:solidFill>
                <a:sym typeface="+mn-ea"/>
              </a:rPr>
              <a:t>除。</a:t>
            </a:r>
            <a:endParaRPr lang="zh-CN" altLang="en-US" b="1">
              <a:solidFill>
                <a:schemeClr val="bg1"/>
              </a:solidFill>
              <a:sym typeface="+mn-ea"/>
            </a:endParaRPr>
          </a:p>
          <a:p>
            <a:r>
              <a:rPr lang="en-US" altLang="zh-CN" b="1">
                <a:solidFill>
                  <a:schemeClr val="bg1"/>
                </a:solidFill>
                <a:sym typeface="+mn-ea"/>
              </a:rPr>
              <a:t>			seconds &lt; 0</a:t>
            </a:r>
            <a:r>
              <a:rPr lang="zh-CN" altLang="en-US" b="1">
                <a:solidFill>
                  <a:schemeClr val="bg1"/>
                </a:solidFill>
                <a:sym typeface="+mn-ea"/>
              </a:rPr>
              <a:t>：缺省值</a:t>
            </a:r>
            <a:endParaRPr lang="zh-CN" altLang="en-US" b="1">
              <a:solidFill>
                <a:schemeClr val="bg1"/>
              </a:solidFill>
              <a:sym typeface="+mn-ea"/>
            </a:endParaRPr>
          </a:p>
          <a:p>
            <a:r>
              <a:rPr lang="en-US" altLang="zh-CN" b="1">
                <a:solidFill>
                  <a:schemeClr val="bg1"/>
                </a:solidFill>
                <a:sym typeface="+mn-ea"/>
              </a:rPr>
              <a:t>			seconds = 0</a:t>
            </a:r>
            <a:r>
              <a:rPr lang="zh-CN" altLang="en-US" b="1">
                <a:solidFill>
                  <a:schemeClr val="bg1"/>
                </a:solidFill>
                <a:sym typeface="+mn-ea"/>
              </a:rPr>
              <a:t>：删除</a:t>
            </a:r>
            <a:r>
              <a:rPr lang="en-US" altLang="zh-CN" b="1">
                <a:solidFill>
                  <a:schemeClr val="bg1"/>
                </a:solidFill>
                <a:sym typeface="+mn-ea"/>
              </a:rPr>
              <a:t>cookie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如：要删除一个名称为</a:t>
            </a:r>
            <a:r>
              <a:rPr lang="en-US" altLang="zh-CN" b="1">
                <a:solidFill>
                  <a:schemeClr val="bg1"/>
                </a:solidFill>
                <a:sym typeface="+mn-ea"/>
              </a:rPr>
              <a:t>”cart”</a:t>
            </a:r>
            <a:r>
              <a:rPr lang="zh-CN" altLang="en-US" b="1">
                <a:solidFill>
                  <a:schemeClr val="bg1"/>
                </a:solidFill>
                <a:sym typeface="+mn-ea"/>
              </a:rPr>
              <a:t>的</a:t>
            </a:r>
            <a:r>
              <a:rPr lang="en-US" altLang="zh-CN" b="1">
                <a:solidFill>
                  <a:schemeClr val="bg1"/>
                </a:solidFill>
                <a:sym typeface="+mn-ea"/>
              </a:rPr>
              <a:t>cookie</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Cookie c = new Cookie(“cart” , “”);</a:t>
            </a:r>
            <a:endParaRPr lang="en-US" altLang="zh-CN" b="1">
              <a:solidFill>
                <a:schemeClr val="bg1"/>
              </a:solidFill>
              <a:sym typeface="+mn-ea"/>
            </a:endParaRPr>
          </a:p>
          <a:p>
            <a:r>
              <a:rPr lang="en-US" altLang="zh-CN" b="1">
                <a:solidFill>
                  <a:schemeClr val="bg1"/>
                </a:solidFill>
                <a:sym typeface="+mn-ea"/>
              </a:rPr>
              <a:t>				c.setMaxAge(0);</a:t>
            </a:r>
            <a:endParaRPr lang="en-US" altLang="zh-CN" b="1">
              <a:solidFill>
                <a:schemeClr val="bg1"/>
              </a:solidFill>
              <a:sym typeface="+mn-ea"/>
            </a:endParaRPr>
          </a:p>
          <a:p>
            <a:r>
              <a:rPr lang="en-US" altLang="zh-CN" b="1">
                <a:solidFill>
                  <a:schemeClr val="bg1"/>
                </a:solidFill>
                <a:sym typeface="+mn-ea"/>
              </a:rPr>
              <a:t>				response.addCookie(c);</a:t>
            </a:r>
            <a:endParaRPr lang="en-US" altLang="zh-CN" b="1">
              <a:solidFill>
                <a:schemeClr val="bg1"/>
              </a:solidFill>
              <a:sym typeface="+mn-ea"/>
            </a:endParaRPr>
          </a:p>
          <a:p>
            <a:r>
              <a:rPr lang="en-US" altLang="zh-CN" b="1">
                <a:solidFill>
                  <a:schemeClr val="bg1"/>
                </a:solidFill>
                <a:sym typeface="+mn-ea"/>
              </a:rPr>
              <a:t>		7</a:t>
            </a:r>
            <a:r>
              <a:rPr lang="zh-CN" altLang="en-US" b="1">
                <a:solidFill>
                  <a:schemeClr val="bg1"/>
                </a:solidFill>
                <a:sym typeface="+mn-ea"/>
              </a:rPr>
              <a:t>）路径问题：</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什么是</a:t>
            </a:r>
            <a:r>
              <a:rPr lang="en-US" altLang="zh-CN" b="1">
                <a:solidFill>
                  <a:schemeClr val="bg1"/>
                </a:solidFill>
                <a:sym typeface="+mn-ea"/>
              </a:rPr>
              <a:t>cookie</a:t>
            </a:r>
            <a:r>
              <a:rPr lang="zh-CN" altLang="en-US" b="1">
                <a:solidFill>
                  <a:schemeClr val="bg1"/>
                </a:solidFill>
                <a:sym typeface="+mn-ea"/>
              </a:rPr>
              <a:t>的路径问题</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浏览器在向服务器上的某个地址发请求时，会比较该地址是否符合</a:t>
            </a:r>
            <a:r>
              <a:rPr lang="en-US" altLang="zh-CN" b="1">
                <a:solidFill>
                  <a:schemeClr val="bg1"/>
                </a:solidFill>
                <a:sym typeface="+mn-ea"/>
              </a:rPr>
              <a:t>cookie</a:t>
            </a:r>
            <a:r>
              <a:rPr lang="zh-CN" altLang="en-US" b="1">
                <a:solidFill>
                  <a:schemeClr val="bg1"/>
                </a:solidFill>
                <a:sym typeface="+mn-ea"/>
              </a:rPr>
              <a:t>的路径</a:t>
            </a:r>
            <a:r>
              <a:rPr lang="en-US" altLang="zh-CN" b="1">
                <a:solidFill>
                  <a:schemeClr val="bg1"/>
                </a:solidFill>
                <a:sym typeface="+mn-ea"/>
              </a:rPr>
              <a:t>				</a:t>
            </a:r>
            <a:r>
              <a:rPr lang="zh-CN" altLang="en-US" b="1">
                <a:solidFill>
                  <a:schemeClr val="bg1"/>
                </a:solidFill>
                <a:sym typeface="+mn-ea"/>
              </a:rPr>
              <a:t>的要求，只有符合条件的</a:t>
            </a:r>
            <a:r>
              <a:rPr lang="en-US" altLang="zh-CN" b="1">
                <a:solidFill>
                  <a:schemeClr val="bg1"/>
                </a:solidFill>
                <a:sym typeface="+mn-ea"/>
              </a:rPr>
              <a:t>cookie</a:t>
            </a:r>
            <a:r>
              <a:rPr lang="zh-CN" altLang="en-US" b="1">
                <a:solidFill>
                  <a:schemeClr val="bg1"/>
                </a:solidFill>
                <a:sym typeface="+mn-ea"/>
              </a:rPr>
              <a:t>才会被发送出去。</a:t>
            </a:r>
            <a:endParaRPr lang="zh-CN" altLang="en-US" b="1">
              <a:solidFill>
                <a:schemeClr val="bg1"/>
              </a:solidFill>
              <a:sym typeface="+mn-ea"/>
            </a:endParaRPr>
          </a:p>
          <a:p>
            <a:r>
              <a:rPr lang="en-US" altLang="zh-CN" b="1">
                <a:solidFill>
                  <a:schemeClr val="bg1"/>
                </a:solidFill>
                <a:sym typeface="+mn-ea"/>
              </a:rPr>
              <a:t>			b.cookie</a:t>
            </a:r>
            <a:r>
              <a:rPr lang="zh-CN" altLang="en-US" b="1">
                <a:solidFill>
                  <a:schemeClr val="bg1"/>
                </a:solidFill>
                <a:sym typeface="+mn-ea"/>
              </a:rPr>
              <a:t>的默认路径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等于添加该</a:t>
            </a:r>
            <a:r>
              <a:rPr lang="en-US" altLang="zh-CN" b="1">
                <a:solidFill>
                  <a:schemeClr val="bg1"/>
                </a:solidFill>
                <a:sym typeface="+mn-ea"/>
              </a:rPr>
              <a:t>cookie</a:t>
            </a:r>
            <a:r>
              <a:rPr lang="zh-CN" altLang="en-US" b="1">
                <a:solidFill>
                  <a:schemeClr val="bg1"/>
                </a:solidFill>
                <a:sym typeface="+mn-ea"/>
              </a:rPr>
              <a:t>的组件</a:t>
            </a:r>
            <a:r>
              <a:rPr lang="en-US" altLang="zh-CN" b="1">
                <a:solidFill>
                  <a:schemeClr val="bg1"/>
                </a:solidFill>
                <a:sym typeface="+mn-ea"/>
              </a:rPr>
              <a:t>(servlet/jsp)</a:t>
            </a:r>
            <a:r>
              <a:rPr lang="zh-CN" altLang="en-US" b="1">
                <a:solidFill>
                  <a:schemeClr val="bg1"/>
                </a:solidFill>
                <a:sym typeface="+mn-ea"/>
              </a:rPr>
              <a:t>的路径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比如：</a:t>
            </a:r>
            <a:r>
              <a:rPr lang="en-US" altLang="zh-CN" b="1">
                <a:solidFill>
                  <a:schemeClr val="bg1"/>
                </a:solidFill>
                <a:sym typeface="+mn-ea"/>
              </a:rPr>
              <a:t>/Web05/cookie01/addCookie.jsp</a:t>
            </a:r>
            <a:r>
              <a:rPr lang="zh-CN" altLang="en-US" b="1">
                <a:solidFill>
                  <a:schemeClr val="bg1"/>
                </a:solidFill>
                <a:sym typeface="+mn-ea"/>
              </a:rPr>
              <a:t>添加了一个名称为</a:t>
            </a:r>
            <a:r>
              <a:rPr lang="en-US" altLang="zh-CN" b="1">
                <a:solidFill>
                  <a:schemeClr val="bg1"/>
                </a:solidFill>
                <a:sym typeface="+mn-ea"/>
              </a:rPr>
              <a:t>“name11”</a:t>
            </a:r>
            <a:r>
              <a:rPr lang="zh-CN" altLang="en-US" b="1">
                <a:solidFill>
                  <a:schemeClr val="bg1"/>
                </a:solidFill>
                <a:sym typeface="+mn-ea"/>
              </a:rPr>
              <a:t>的</a:t>
            </a:r>
            <a:r>
              <a:rPr lang="en-US" altLang="zh-CN" b="1">
                <a:solidFill>
                  <a:schemeClr val="bg1"/>
                </a:solidFill>
                <a:sym typeface="+mn-ea"/>
              </a:rPr>
              <a:t>cookie</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则该</a:t>
            </a:r>
            <a:r>
              <a:rPr lang="en-US" altLang="zh-CN" b="1">
                <a:solidFill>
                  <a:schemeClr val="bg1"/>
                </a:solidFill>
                <a:sym typeface="+mn-ea"/>
              </a:rPr>
              <a:t>cookie</a:t>
            </a:r>
            <a:r>
              <a:rPr lang="zh-CN" altLang="en-US" b="1">
                <a:solidFill>
                  <a:schemeClr val="bg1"/>
                </a:solidFill>
                <a:sym typeface="+mn-ea"/>
              </a:rPr>
              <a:t>有一个默认路径为</a:t>
            </a:r>
            <a:r>
              <a:rPr lang="en-US" altLang="zh-CN" b="1">
                <a:solidFill>
                  <a:schemeClr val="bg1"/>
                </a:solidFill>
                <a:sym typeface="+mn-ea"/>
              </a:rPr>
              <a:t>(“/Web05/cookie01/”)</a:t>
            </a:r>
            <a:endParaRPr lang="en-US" altLang="zh-CN"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匹配规则：</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请求地址必须等于</a:t>
            </a:r>
            <a:r>
              <a:rPr lang="en-US" altLang="zh-CN" b="1">
                <a:solidFill>
                  <a:schemeClr val="bg1"/>
                </a:solidFill>
                <a:sym typeface="+mn-ea"/>
              </a:rPr>
              <a:t>cookie</a:t>
            </a:r>
            <a:r>
              <a:rPr lang="zh-CN" altLang="en-US" b="1">
                <a:solidFill>
                  <a:schemeClr val="bg1"/>
                </a:solidFill>
                <a:sym typeface="+mn-ea"/>
              </a:rPr>
              <a:t>的路径或者子路径，不然获取不到组件添加的</a:t>
            </a:r>
            <a:r>
              <a:rPr lang="en-US" altLang="zh-CN" b="1">
                <a:solidFill>
                  <a:schemeClr val="bg1"/>
                </a:solidFill>
                <a:sym typeface="+mn-ea"/>
              </a:rPr>
              <a:t>cookie</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462395"/>
          </a:xfrm>
          <a:prstGeom prst="rect">
            <a:avLst/>
          </a:prstGeom>
          <a:noFill/>
        </p:spPr>
        <p:txBody>
          <a:bodyPr wrap="square" rtlCol="0">
            <a:spAutoFit/>
          </a:bodyPr>
          <a:p>
            <a:r>
              <a:rPr lang="en-US" altLang="zh-CN" b="1">
                <a:solidFill>
                  <a:schemeClr val="bg1"/>
                </a:solidFill>
                <a:sym typeface="+mn-ea"/>
              </a:rPr>
              <a:t>session</a:t>
            </a:r>
            <a:r>
              <a:rPr lang="zh-CN" altLang="en-US" b="1">
                <a:solidFill>
                  <a:schemeClr val="bg1"/>
                </a:solidFill>
                <a:sym typeface="+mn-ea"/>
              </a:rPr>
              <a:t>（会话）：</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a:t>
            </a:r>
            <a:r>
              <a:rPr lang="en-US" altLang="zh-CN" b="1">
                <a:solidFill>
                  <a:schemeClr val="bg1"/>
                </a:solidFill>
                <a:sym typeface="+mn-ea"/>
              </a:rPr>
              <a:t>session</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服务器为维护状态而创建的一个特殊的对象</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、工作原理</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浏览器访问服务器时，服务器会创建一个</a:t>
            </a:r>
            <a:r>
              <a:rPr lang="en-US" altLang="zh-CN" b="1">
                <a:solidFill>
                  <a:schemeClr val="bg1"/>
                </a:solidFill>
                <a:sym typeface="+mn-ea"/>
              </a:rPr>
              <a:t>session</a:t>
            </a:r>
            <a:r>
              <a:rPr lang="zh-CN" altLang="en-US" b="1">
                <a:solidFill>
                  <a:schemeClr val="bg1"/>
                </a:solidFill>
                <a:sym typeface="+mn-ea"/>
              </a:rPr>
              <a:t>对象（该对象有一个唯一的</a:t>
            </a:r>
            <a:r>
              <a:rPr lang="en-US" altLang="zh-CN" b="1">
                <a:solidFill>
                  <a:schemeClr val="bg1"/>
                </a:solidFill>
                <a:sym typeface="+mn-ea"/>
              </a:rPr>
              <a:t>id</a:t>
            </a:r>
            <a:r>
              <a:rPr lang="zh-CN" altLang="en-US" b="1">
                <a:solidFill>
                  <a:schemeClr val="bg1"/>
                </a:solidFill>
                <a:sym typeface="+mn-ea"/>
              </a:rPr>
              <a:t>，称之为</a:t>
            </a:r>
            <a:r>
              <a:rPr lang="en-US" altLang="zh-CN" b="1">
                <a:solidFill>
                  <a:schemeClr val="bg1"/>
                </a:solidFill>
                <a:sym typeface="+mn-ea"/>
              </a:rPr>
              <a:t>sessionId</a:t>
            </a:r>
            <a:r>
              <a:rPr lang="zh-CN" altLang="en-US" b="1">
                <a:solidFill>
                  <a:schemeClr val="bg1"/>
                </a:solidFill>
                <a:sym typeface="+mn-ea"/>
              </a:rPr>
              <a:t>），</a:t>
            </a:r>
            <a:r>
              <a:rPr lang="en-US" altLang="zh-CN" b="1">
                <a:solidFill>
                  <a:schemeClr val="bg1"/>
                </a:solidFill>
                <a:sym typeface="+mn-ea"/>
              </a:rPr>
              <a:t>		</a:t>
            </a:r>
            <a:r>
              <a:rPr lang="zh-CN" altLang="en-US" b="1">
                <a:solidFill>
                  <a:schemeClr val="bg1"/>
                </a:solidFill>
                <a:sym typeface="+mn-ea"/>
              </a:rPr>
              <a:t>服务器会将</a:t>
            </a:r>
            <a:r>
              <a:rPr lang="en-US" altLang="zh-CN" b="1">
                <a:solidFill>
                  <a:schemeClr val="bg1"/>
                </a:solidFill>
                <a:sym typeface="+mn-ea"/>
              </a:rPr>
              <a:t>sessionId</a:t>
            </a:r>
            <a:r>
              <a:rPr lang="zh-CN" altLang="en-US" b="1">
                <a:solidFill>
                  <a:schemeClr val="bg1"/>
                </a:solidFill>
                <a:sym typeface="+mn-ea"/>
              </a:rPr>
              <a:t>以</a:t>
            </a:r>
            <a:r>
              <a:rPr lang="en-US" altLang="zh-CN" b="1">
                <a:solidFill>
                  <a:schemeClr val="bg1"/>
                </a:solidFill>
                <a:sym typeface="+mn-ea"/>
              </a:rPr>
              <a:t>cookie</a:t>
            </a:r>
            <a:r>
              <a:rPr lang="zh-CN" altLang="en-US" b="1">
                <a:solidFill>
                  <a:schemeClr val="bg1"/>
                </a:solidFill>
                <a:sym typeface="+mn-ea"/>
              </a:rPr>
              <a:t>的方式发送给浏览器。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浏览器再次访问服务器时，会将</a:t>
            </a:r>
            <a:r>
              <a:rPr lang="en-US" altLang="zh-CN" b="1">
                <a:solidFill>
                  <a:schemeClr val="bg1"/>
                </a:solidFill>
                <a:sym typeface="+mn-ea"/>
              </a:rPr>
              <a:t>sessionId</a:t>
            </a:r>
            <a:r>
              <a:rPr lang="zh-CN" altLang="en-US" b="1">
                <a:solidFill>
                  <a:schemeClr val="bg1"/>
                </a:solidFill>
                <a:sym typeface="+mn-ea"/>
              </a:rPr>
              <a:t>以</a:t>
            </a:r>
            <a:r>
              <a:rPr lang="en-US" altLang="zh-CN" b="1">
                <a:solidFill>
                  <a:schemeClr val="bg1"/>
                </a:solidFill>
                <a:sym typeface="+mn-ea"/>
              </a:rPr>
              <a:t>cookie</a:t>
            </a:r>
            <a:r>
              <a:rPr lang="zh-CN" altLang="en-US" b="1">
                <a:solidFill>
                  <a:schemeClr val="bg1"/>
                </a:solidFill>
                <a:sym typeface="+mn-ea"/>
              </a:rPr>
              <a:t>的方式发送过来，服务器端可以利用</a:t>
            </a:r>
            <a:r>
              <a:rPr lang="en-US" altLang="zh-CN" b="1">
                <a:solidFill>
                  <a:schemeClr val="bg1"/>
                </a:solidFill>
                <a:sym typeface="+mn-ea"/>
              </a:rPr>
              <a:t>sessionId</a:t>
            </a:r>
            <a:r>
              <a:rPr lang="zh-CN" altLang="en-US" b="1">
                <a:solidFill>
                  <a:schemeClr val="bg1"/>
                </a:solidFill>
                <a:sym typeface="+mn-ea"/>
              </a:rPr>
              <a:t>找</a:t>
            </a:r>
            <a:r>
              <a:rPr lang="en-US" altLang="zh-CN" b="1">
                <a:solidFill>
                  <a:schemeClr val="bg1"/>
                </a:solidFill>
                <a:sym typeface="+mn-ea"/>
              </a:rPr>
              <a:t>		</a:t>
            </a:r>
            <a:r>
              <a:rPr lang="zh-CN" altLang="en-US" b="1">
                <a:solidFill>
                  <a:schemeClr val="bg1"/>
                </a:solidFill>
                <a:sym typeface="+mn-ea"/>
              </a:rPr>
              <a:t>到对应的</a:t>
            </a:r>
            <a:r>
              <a:rPr lang="en-US" altLang="zh-CN" b="1">
                <a:solidFill>
                  <a:schemeClr val="bg1"/>
                </a:solidFill>
                <a:sym typeface="+mn-ea"/>
              </a:rPr>
              <a:t>session</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、如何获取</a:t>
            </a:r>
            <a:r>
              <a:rPr lang="en-US" altLang="zh-CN" b="1">
                <a:solidFill>
                  <a:schemeClr val="bg1"/>
                </a:solidFill>
                <a:sym typeface="+mn-ea"/>
              </a:rPr>
              <a:t>session</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方式一：</a:t>
            </a:r>
            <a:r>
              <a:rPr lang="en-US" altLang="zh-CN" b="1">
                <a:solidFill>
                  <a:schemeClr val="bg1"/>
                </a:solidFill>
                <a:sym typeface="+mn-ea"/>
              </a:rPr>
              <a:t>HttpSession session = request.getSession(true/false);</a:t>
            </a:r>
            <a:endParaRPr lang="en-US" altLang="zh-CN" b="1">
              <a:solidFill>
                <a:schemeClr val="bg1"/>
              </a:solidFill>
              <a:sym typeface="+mn-ea"/>
            </a:endParaRPr>
          </a:p>
          <a:p>
            <a:r>
              <a:rPr lang="en-US" altLang="zh-CN" b="1">
                <a:solidFill>
                  <a:schemeClr val="bg1"/>
                </a:solidFill>
                <a:sym typeface="+mn-ea"/>
              </a:rPr>
              <a:t>			true</a:t>
            </a:r>
            <a:r>
              <a:rPr lang="zh-CN" altLang="en-US" b="1">
                <a:solidFill>
                  <a:schemeClr val="bg1"/>
                </a:solidFill>
                <a:sym typeface="+mn-ea"/>
              </a:rPr>
              <a:t>：先查看请求当中有没有</a:t>
            </a:r>
            <a:r>
              <a:rPr lang="en-US" altLang="zh-CN" b="1">
                <a:solidFill>
                  <a:schemeClr val="bg1"/>
                </a:solidFill>
                <a:sym typeface="+mn-ea"/>
              </a:rPr>
              <a:t>sessionId</a:t>
            </a:r>
            <a:r>
              <a:rPr lang="zh-CN" altLang="en-US" b="1">
                <a:solidFill>
                  <a:schemeClr val="bg1"/>
                </a:solidFill>
                <a:sym typeface="+mn-ea"/>
              </a:rPr>
              <a:t>，如果没有，则创建一个</a:t>
            </a:r>
            <a:r>
              <a:rPr lang="en-US" altLang="zh-CN" b="1">
                <a:solidFill>
                  <a:schemeClr val="bg1"/>
                </a:solidFill>
                <a:sym typeface="+mn-ea"/>
              </a:rPr>
              <a:t>session</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如果有</a:t>
            </a:r>
            <a:r>
              <a:rPr lang="en-US" altLang="zh-CN" b="1">
                <a:solidFill>
                  <a:schemeClr val="bg1"/>
                </a:solidFill>
                <a:sym typeface="+mn-ea"/>
              </a:rPr>
              <a:t>sessionId</a:t>
            </a:r>
            <a:r>
              <a:rPr lang="zh-CN" altLang="en-US" b="1">
                <a:solidFill>
                  <a:schemeClr val="bg1"/>
                </a:solidFill>
                <a:sym typeface="+mn-ea"/>
              </a:rPr>
              <a:t>，则依据</a:t>
            </a:r>
            <a:r>
              <a:rPr lang="en-US" altLang="zh-CN" b="1">
                <a:solidFill>
                  <a:schemeClr val="bg1"/>
                </a:solidFill>
                <a:sym typeface="+mn-ea"/>
              </a:rPr>
              <a:t>sessionId</a:t>
            </a:r>
            <a:r>
              <a:rPr lang="zh-CN" altLang="en-US" b="1">
                <a:solidFill>
                  <a:schemeClr val="bg1"/>
                </a:solidFill>
                <a:sym typeface="+mn-ea"/>
              </a:rPr>
              <a:t>找到查找的</a:t>
            </a:r>
            <a:r>
              <a:rPr lang="en-US" altLang="zh-CN" b="1">
                <a:solidFill>
                  <a:schemeClr val="bg1"/>
                </a:solidFill>
                <a:sym typeface="+mn-ea"/>
              </a:rPr>
              <a:t>session</a:t>
            </a:r>
            <a:r>
              <a:rPr lang="zh-CN" altLang="en-US" b="1">
                <a:solidFill>
                  <a:schemeClr val="bg1"/>
                </a:solidFill>
                <a:sym typeface="+mn-ea"/>
              </a:rPr>
              <a:t>对象，如找到，则返回，若找</a:t>
            </a:r>
            <a:r>
              <a:rPr lang="en-US" altLang="zh-CN" b="1">
                <a:solidFill>
                  <a:schemeClr val="bg1"/>
                </a:solidFill>
                <a:sym typeface="+mn-ea"/>
              </a:rPr>
              <a:t>			          </a:t>
            </a:r>
            <a:r>
              <a:rPr lang="zh-CN" altLang="en-US" b="1">
                <a:solidFill>
                  <a:schemeClr val="bg1"/>
                </a:solidFill>
                <a:sym typeface="+mn-ea"/>
              </a:rPr>
              <a:t>不到，则创建一个新的</a:t>
            </a:r>
            <a:r>
              <a:rPr lang="en-US" altLang="zh-CN" b="1">
                <a:solidFill>
                  <a:schemeClr val="bg1"/>
                </a:solidFill>
                <a:sym typeface="+mn-ea"/>
              </a:rPr>
              <a:t>session</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flase</a:t>
            </a:r>
            <a:r>
              <a:rPr lang="zh-CN" altLang="en-US" b="1">
                <a:solidFill>
                  <a:schemeClr val="bg1"/>
                </a:solidFill>
                <a:sym typeface="+mn-ea"/>
              </a:rPr>
              <a:t>：先查看请求当中有没有</a:t>
            </a:r>
            <a:r>
              <a:rPr lang="en-US" altLang="zh-CN" b="1">
                <a:solidFill>
                  <a:schemeClr val="bg1"/>
                </a:solidFill>
                <a:sym typeface="+mn-ea"/>
              </a:rPr>
              <a:t>sessionId</a:t>
            </a:r>
            <a:r>
              <a:rPr lang="zh-CN" altLang="en-US" b="1">
                <a:solidFill>
                  <a:schemeClr val="bg1"/>
                </a:solidFill>
                <a:sym typeface="+mn-ea"/>
              </a:rPr>
              <a:t>，如果没有，则</a:t>
            </a:r>
            <a:r>
              <a:rPr lang="zh-CN" b="1">
                <a:solidFill>
                  <a:schemeClr val="bg1"/>
                </a:solidFill>
                <a:sym typeface="+mn-ea"/>
              </a:rPr>
              <a:t>返回</a:t>
            </a:r>
            <a:r>
              <a:rPr lang="en-US" altLang="zh-CN" b="1">
                <a:solidFill>
                  <a:schemeClr val="bg1"/>
                </a:solidFill>
                <a:sym typeface="+mn-ea"/>
              </a:rPr>
              <a:t>null</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如果有</a:t>
            </a:r>
            <a:r>
              <a:rPr lang="en-US" altLang="zh-CN" b="1">
                <a:solidFill>
                  <a:schemeClr val="bg1"/>
                </a:solidFill>
                <a:sym typeface="+mn-ea"/>
              </a:rPr>
              <a:t>sessionId</a:t>
            </a:r>
            <a:r>
              <a:rPr lang="zh-CN" altLang="en-US" b="1">
                <a:solidFill>
                  <a:schemeClr val="bg1"/>
                </a:solidFill>
                <a:sym typeface="+mn-ea"/>
              </a:rPr>
              <a:t>，则依据</a:t>
            </a:r>
            <a:r>
              <a:rPr lang="en-US" altLang="zh-CN" b="1">
                <a:solidFill>
                  <a:schemeClr val="bg1"/>
                </a:solidFill>
                <a:sym typeface="+mn-ea"/>
              </a:rPr>
              <a:t>sessionId</a:t>
            </a:r>
            <a:r>
              <a:rPr lang="zh-CN" altLang="en-US" b="1">
                <a:solidFill>
                  <a:schemeClr val="bg1"/>
                </a:solidFill>
                <a:sym typeface="+mn-ea"/>
              </a:rPr>
              <a:t>找到查找的</a:t>
            </a:r>
            <a:r>
              <a:rPr lang="en-US" altLang="zh-CN" b="1">
                <a:solidFill>
                  <a:schemeClr val="bg1"/>
                </a:solidFill>
                <a:sym typeface="+mn-ea"/>
              </a:rPr>
              <a:t>session</a:t>
            </a:r>
            <a:r>
              <a:rPr lang="zh-CN" altLang="en-US" b="1">
                <a:solidFill>
                  <a:schemeClr val="bg1"/>
                </a:solidFill>
                <a:sym typeface="+mn-ea"/>
              </a:rPr>
              <a:t>对象，如找到，则返回，若找</a:t>
            </a:r>
            <a:r>
              <a:rPr lang="en-US" altLang="zh-CN" b="1">
                <a:solidFill>
                  <a:schemeClr val="bg1"/>
                </a:solidFill>
                <a:sym typeface="+mn-ea"/>
              </a:rPr>
              <a:t>			          </a:t>
            </a:r>
            <a:r>
              <a:rPr lang="zh-CN" altLang="en-US" b="1">
                <a:solidFill>
                  <a:schemeClr val="bg1"/>
                </a:solidFill>
                <a:sym typeface="+mn-ea"/>
              </a:rPr>
              <a:t>不到，则返回</a:t>
            </a:r>
            <a:r>
              <a:rPr lang="en-US" b="1">
                <a:solidFill>
                  <a:schemeClr val="bg1"/>
                </a:solidFill>
                <a:sym typeface="+mn-ea"/>
              </a:rPr>
              <a:t>null</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方式二：</a:t>
            </a:r>
            <a:r>
              <a:rPr lang="en-US" altLang="zh-CN" b="1">
                <a:solidFill>
                  <a:schemeClr val="bg1"/>
                </a:solidFill>
                <a:sym typeface="+mn-ea"/>
              </a:rPr>
              <a:t>HttpSession session = request.getSession();</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等价于</a:t>
            </a:r>
            <a:r>
              <a:rPr lang="en-US" altLang="zh-CN" b="1">
                <a:solidFill>
                  <a:schemeClr val="bg1"/>
                </a:solidFill>
                <a:sym typeface="+mn-ea"/>
              </a:rPr>
              <a:t>HttpSession session = request.getSession(true);</a:t>
            </a:r>
            <a:endParaRPr lang="zh-CN" altLang="en-US"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、常用的方法</a:t>
            </a:r>
            <a:endParaRPr lang="en-US" altLang="zh-CN" b="1">
              <a:solidFill>
                <a:schemeClr val="bg1"/>
              </a:solidFill>
              <a:sym typeface="+mn-ea"/>
            </a:endParaRPr>
          </a:p>
          <a:p>
            <a:r>
              <a:rPr lang="en-US" altLang="zh-CN" b="1">
                <a:solidFill>
                  <a:schemeClr val="bg1"/>
                </a:solidFill>
                <a:sym typeface="+mn-ea"/>
              </a:rPr>
              <a:t>		String getId();	</a:t>
            </a:r>
            <a:r>
              <a:rPr lang="zh-CN" altLang="en-US" b="1">
                <a:solidFill>
                  <a:schemeClr val="bg1"/>
                </a:solidFill>
                <a:sym typeface="+mn-ea"/>
              </a:rPr>
              <a:t>获得</a:t>
            </a:r>
            <a:r>
              <a:rPr lang="en-US" altLang="zh-CN" b="1">
                <a:solidFill>
                  <a:schemeClr val="bg1"/>
                </a:solidFill>
                <a:sym typeface="+mn-ea"/>
              </a:rPr>
              <a:t>sessionId</a:t>
            </a:r>
            <a:endParaRPr lang="en-US" altLang="zh-CN" b="1">
              <a:solidFill>
                <a:schemeClr val="bg1"/>
              </a:solidFill>
              <a:sym typeface="+mn-ea"/>
            </a:endParaRPr>
          </a:p>
          <a:p>
            <a:r>
              <a:rPr lang="en-US" altLang="zh-CN" b="1">
                <a:solidFill>
                  <a:schemeClr val="bg1"/>
                </a:solidFill>
                <a:sym typeface="+mn-ea"/>
              </a:rPr>
              <a:t>		setAttribute(String name , Object obj);	//</a:t>
            </a:r>
            <a:r>
              <a:rPr lang="zh-CN" altLang="en-US" b="1">
                <a:solidFill>
                  <a:schemeClr val="bg1"/>
                </a:solidFill>
                <a:sym typeface="+mn-ea"/>
              </a:rPr>
              <a:t>在</a:t>
            </a:r>
            <a:r>
              <a:rPr lang="en-US" altLang="zh-CN" b="1">
                <a:solidFill>
                  <a:schemeClr val="bg1"/>
                </a:solidFill>
                <a:sym typeface="+mn-ea"/>
              </a:rPr>
              <a:t>session</a:t>
            </a:r>
            <a:r>
              <a:rPr lang="zh-CN" altLang="en-US" b="1">
                <a:solidFill>
                  <a:schemeClr val="bg1"/>
                </a:solidFill>
                <a:sym typeface="+mn-ea"/>
              </a:rPr>
              <a:t>上绑定数据（可绑定多个）</a:t>
            </a:r>
            <a:endParaRPr lang="zh-CN" altLang="en-US" b="1">
              <a:solidFill>
                <a:schemeClr val="bg1"/>
              </a:solidFill>
              <a:sym typeface="+mn-ea"/>
            </a:endParaRPr>
          </a:p>
          <a:p>
            <a:r>
              <a:rPr lang="en-US" altLang="zh-CN" b="1">
                <a:solidFill>
                  <a:schemeClr val="bg1"/>
                </a:solidFill>
                <a:sym typeface="+mn-ea"/>
              </a:rPr>
              <a:t>		Object getAttribute(String name);	//</a:t>
            </a:r>
            <a:r>
              <a:rPr lang="zh-CN" altLang="en-US" b="1">
                <a:solidFill>
                  <a:schemeClr val="bg1"/>
                </a:solidFill>
                <a:sym typeface="+mn-ea"/>
              </a:rPr>
              <a:t>从</a:t>
            </a:r>
            <a:r>
              <a:rPr lang="en-US" altLang="zh-CN" b="1">
                <a:solidFill>
                  <a:schemeClr val="bg1"/>
                </a:solidFill>
                <a:sym typeface="+mn-ea"/>
              </a:rPr>
              <a:t>session</a:t>
            </a:r>
            <a:r>
              <a:rPr lang="zh-CN" altLang="en-US" b="1">
                <a:solidFill>
                  <a:schemeClr val="bg1"/>
                </a:solidFill>
                <a:sym typeface="+mn-ea"/>
              </a:rPr>
              <a:t>上获取指定数据，可能返回</a:t>
            </a:r>
            <a:r>
              <a:rPr lang="en-US" altLang="zh-CN" b="1">
                <a:solidFill>
                  <a:schemeClr val="bg1"/>
                </a:solidFill>
                <a:sym typeface="+mn-ea"/>
              </a:rPr>
              <a:t>null</a:t>
            </a:r>
            <a:endParaRPr lang="zh-CN" altLang="en-US" b="1">
              <a:solidFill>
                <a:schemeClr val="bg1"/>
              </a:solidFill>
              <a:sym typeface="+mn-ea"/>
            </a:endParaRPr>
          </a:p>
          <a:p>
            <a:r>
              <a:rPr lang="en-US" altLang="zh-CN" b="1">
                <a:solidFill>
                  <a:schemeClr val="bg1"/>
                </a:solidFill>
                <a:sym typeface="+mn-ea"/>
              </a:rPr>
              <a:t>		removeAttribute(String name);	//</a:t>
            </a:r>
            <a:r>
              <a:rPr lang="zh-CN" altLang="en-US" b="1">
                <a:solidFill>
                  <a:schemeClr val="bg1"/>
                </a:solidFill>
                <a:sym typeface="+mn-ea"/>
              </a:rPr>
              <a:t>解除绑定</a:t>
            </a:r>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29210"/>
            <a:ext cx="12027535" cy="6739255"/>
          </a:xfrm>
          <a:prstGeom prst="rect">
            <a:avLst/>
          </a:prstGeom>
          <a:noFill/>
        </p:spPr>
        <p:txBody>
          <a:bodyPr wrap="square" rtlCol="0">
            <a:spAutoFit/>
          </a:bodyPr>
          <a:p>
            <a:r>
              <a:rPr lang="en-US" altLang="zh-CN" b="1">
                <a:solidFill>
                  <a:schemeClr val="bg1"/>
                </a:solidFill>
                <a:sym typeface="+mn-ea"/>
              </a:rPr>
              <a:t>	5</a:t>
            </a:r>
            <a:r>
              <a:rPr lang="zh-CN" altLang="en-US" b="1">
                <a:solidFill>
                  <a:schemeClr val="bg1"/>
                </a:solidFill>
                <a:sym typeface="+mn-ea"/>
              </a:rPr>
              <a:t>、</a:t>
            </a:r>
            <a:r>
              <a:rPr lang="en-US" altLang="zh-CN" b="1">
                <a:solidFill>
                  <a:schemeClr val="bg1"/>
                </a:solidFill>
                <a:sym typeface="+mn-ea"/>
              </a:rPr>
              <a:t>session</a:t>
            </a:r>
            <a:r>
              <a:rPr lang="zh-CN" altLang="en-US" b="1">
                <a:solidFill>
                  <a:schemeClr val="bg1"/>
                </a:solidFill>
                <a:sym typeface="+mn-ea"/>
              </a:rPr>
              <a:t>超时：</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、什么是</a:t>
            </a:r>
            <a:r>
              <a:rPr lang="en-US" altLang="zh-CN" b="1">
                <a:solidFill>
                  <a:schemeClr val="bg1"/>
                </a:solidFill>
                <a:sym typeface="+mn-ea"/>
              </a:rPr>
              <a:t>session</a:t>
            </a:r>
            <a:r>
              <a:rPr lang="zh-CN" altLang="en-US" b="1">
                <a:solidFill>
                  <a:schemeClr val="bg1"/>
                </a:solidFill>
                <a:sym typeface="+mn-ea"/>
              </a:rPr>
              <a:t>超时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服务器会将空闲时间过长的</a:t>
            </a:r>
            <a:r>
              <a:rPr lang="en-US" altLang="zh-CN" b="1">
                <a:solidFill>
                  <a:schemeClr val="bg1"/>
                </a:solidFill>
                <a:sym typeface="+mn-ea"/>
              </a:rPr>
              <a:t>session</a:t>
            </a:r>
            <a:r>
              <a:rPr lang="zh-CN" altLang="en-US" b="1">
                <a:solidFill>
                  <a:schemeClr val="bg1"/>
                </a:solidFill>
                <a:sym typeface="+mn-ea"/>
              </a:rPr>
              <a:t>对象删除。</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、缺省的超时时间</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服务器缺省的时间限制一般是</a:t>
            </a:r>
            <a:r>
              <a:rPr lang="en-US" altLang="zh-CN" b="1">
                <a:solidFill>
                  <a:schemeClr val="bg1"/>
                </a:solidFill>
                <a:sym typeface="+mn-ea"/>
              </a:rPr>
              <a:t>30</a:t>
            </a:r>
            <a:r>
              <a:rPr lang="zh-CN" altLang="en-US" b="1">
                <a:solidFill>
                  <a:schemeClr val="bg1"/>
                </a:solidFill>
                <a:sym typeface="+mn-ea"/>
              </a:rPr>
              <a:t>分钟</a:t>
            </a:r>
            <a:endParaRPr lang="zh-CN" altLang="en-US" b="1">
              <a:solidFill>
                <a:schemeClr val="bg1"/>
              </a:solidFill>
              <a:sym typeface="+mn-ea"/>
            </a:endParaRPr>
          </a:p>
          <a:p>
            <a:r>
              <a:rPr lang="en-US" altLang="zh-CN" b="1">
                <a:solidFill>
                  <a:schemeClr val="bg1"/>
                </a:solidFill>
                <a:sym typeface="+mn-ea"/>
              </a:rPr>
              <a:t>			&lt;session-config&gt;</a:t>
            </a:r>
            <a:endParaRPr lang="en-US" altLang="zh-CN" b="1">
              <a:solidFill>
                <a:schemeClr val="bg1"/>
              </a:solidFill>
              <a:sym typeface="+mn-ea"/>
            </a:endParaRPr>
          </a:p>
          <a:p>
            <a:r>
              <a:rPr lang="en-US" altLang="zh-CN" b="1">
                <a:solidFill>
                  <a:schemeClr val="bg1"/>
                </a:solidFill>
                <a:sym typeface="+mn-ea"/>
              </a:rPr>
              <a:t>     				&lt;session-timeout&gt;30&lt;/session-timeout&gt;</a:t>
            </a:r>
            <a:endParaRPr lang="en-US" altLang="zh-CN" b="1">
              <a:solidFill>
                <a:schemeClr val="bg1"/>
              </a:solidFill>
              <a:sym typeface="+mn-ea"/>
            </a:endParaRPr>
          </a:p>
          <a:p>
            <a:r>
              <a:rPr lang="en-US" altLang="zh-CN" b="1">
                <a:solidFill>
                  <a:schemeClr val="bg1"/>
                </a:solidFill>
                <a:sym typeface="+mn-ea"/>
              </a:rPr>
              <a:t> 			&lt;/session-config&gt;</a:t>
            </a:r>
            <a:endParaRPr lang="en-US" altLang="zh-CN"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a:t>
            </a:r>
            <a:r>
              <a:rPr lang="en-US" altLang="zh-CN" b="1">
                <a:solidFill>
                  <a:schemeClr val="bg1"/>
                </a:solidFill>
                <a:sym typeface="+mn-ea"/>
              </a:rPr>
              <a:t>setMaxInActiveTnterval(int seconds);	</a:t>
            </a:r>
            <a:r>
              <a:rPr lang="zh-CN" altLang="en-US" b="1">
                <a:solidFill>
                  <a:schemeClr val="bg1"/>
                </a:solidFill>
                <a:sym typeface="+mn-ea"/>
              </a:rPr>
              <a:t>设置超时时间</a:t>
            </a:r>
            <a:endParaRPr lang="zh-CN" altLang="en-US" b="1">
              <a:solidFill>
                <a:schemeClr val="bg1"/>
              </a:solidFill>
              <a:sym typeface="+mn-ea"/>
            </a:endParaRPr>
          </a:p>
          <a:p>
            <a:r>
              <a:rPr lang="en-US" altLang="zh-CN" b="1">
                <a:solidFill>
                  <a:schemeClr val="bg1"/>
                </a:solidFill>
                <a:sym typeface="+mn-ea"/>
              </a:rPr>
              <a:t>	6</a:t>
            </a:r>
            <a:r>
              <a:rPr lang="zh-CN" altLang="en-US" b="1">
                <a:solidFill>
                  <a:schemeClr val="bg1"/>
                </a:solidFill>
                <a:sym typeface="+mn-ea"/>
              </a:rPr>
              <a:t>、删除</a:t>
            </a:r>
            <a:r>
              <a:rPr lang="en-US" altLang="zh-CN" b="1">
                <a:solidFill>
                  <a:schemeClr val="bg1"/>
                </a:solidFill>
                <a:sym typeface="+mn-ea"/>
              </a:rPr>
              <a:t>session</a:t>
            </a:r>
            <a:endParaRPr lang="en-US" altLang="zh-CN" b="1">
              <a:solidFill>
                <a:schemeClr val="bg1"/>
              </a:solidFill>
              <a:sym typeface="+mn-ea"/>
            </a:endParaRPr>
          </a:p>
          <a:p>
            <a:r>
              <a:rPr lang="en-US" altLang="zh-CN" b="1">
                <a:solidFill>
                  <a:schemeClr val="bg1"/>
                </a:solidFill>
                <a:sym typeface="+mn-ea"/>
              </a:rPr>
              <a:t>		invalidate();</a:t>
            </a:r>
            <a:endParaRPr lang="en-US" altLang="zh-CN" b="1">
              <a:solidFill>
                <a:schemeClr val="bg1"/>
              </a:solidFill>
              <a:sym typeface="+mn-ea"/>
            </a:endParaRPr>
          </a:p>
          <a:p>
            <a:endParaRPr lang="en-US" altLang="zh-CN" b="1">
              <a:solidFill>
                <a:schemeClr val="bg1"/>
              </a:solidFill>
              <a:sym typeface="+mn-ea"/>
            </a:endParaRPr>
          </a:p>
          <a:p>
            <a:r>
              <a:rPr lang="zh-CN" altLang="en-US" b="1">
                <a:solidFill>
                  <a:schemeClr val="bg1"/>
                </a:solidFill>
                <a:sym typeface="+mn-ea"/>
              </a:rPr>
              <a:t>登录 </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、建表</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dao</a:t>
            </a:r>
            <a:endParaRPr lang="en-US" altLang="zh-CN"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a:t>
            </a:r>
            <a:r>
              <a:rPr lang="en-US" altLang="zh-CN" b="1">
                <a:solidFill>
                  <a:schemeClr val="bg1"/>
                </a:solidFill>
                <a:sym typeface="+mn-ea"/>
              </a:rPr>
              <a:t>jsp</a:t>
            </a:r>
            <a:r>
              <a:rPr lang="zh-CN" altLang="en-US" b="1">
                <a:solidFill>
                  <a:schemeClr val="bg1"/>
                </a:solidFill>
                <a:sym typeface="+mn-ea"/>
              </a:rPr>
              <a:t>页面（登录页面，成功页面，失败页面）</a:t>
            </a:r>
            <a:endParaRPr lang="en-US" altLang="zh-CN"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a:t>
            </a:r>
            <a:r>
              <a:rPr lang="en-US" altLang="zh-CN" b="1">
                <a:solidFill>
                  <a:schemeClr val="bg1"/>
                </a:solidFill>
                <a:sym typeface="+mn-ea"/>
              </a:rPr>
              <a:t>servlet</a:t>
            </a:r>
            <a:r>
              <a:rPr lang="zh-CN" altLang="en-US" b="1">
                <a:solidFill>
                  <a:schemeClr val="bg1"/>
                </a:solidFill>
                <a:sym typeface="+mn-ea"/>
              </a:rPr>
              <a:t>（验证用户名和密码：用户存在并且密码匹配）</a:t>
            </a:r>
            <a:endParaRPr lang="zh-CN" altLang="en-US"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、添加上</a:t>
            </a:r>
            <a:r>
              <a:rPr lang="en-US" altLang="zh-CN" b="1">
                <a:solidFill>
                  <a:schemeClr val="bg1"/>
                </a:solidFill>
                <a:sym typeface="+mn-ea"/>
              </a:rPr>
              <a:t>session</a:t>
            </a:r>
            <a:r>
              <a:rPr lang="zh-CN" altLang="en-US" b="1">
                <a:solidFill>
                  <a:schemeClr val="bg1"/>
                </a:solidFill>
                <a:sym typeface="+mn-ea"/>
              </a:rPr>
              <a:t>验证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登录成功后，将一些数据绑定到</a:t>
            </a:r>
            <a:r>
              <a:rPr lang="en-US" altLang="zh-CN" b="1">
                <a:solidFill>
                  <a:schemeClr val="bg1"/>
                </a:solidFill>
                <a:sym typeface="+mn-ea"/>
              </a:rPr>
              <a:t>session</a:t>
            </a:r>
            <a:r>
              <a:rPr lang="zh-CN" altLang="en-US" b="1">
                <a:solidFill>
                  <a:schemeClr val="bg1"/>
                </a:solidFill>
                <a:sym typeface="+mn-ea"/>
              </a:rPr>
              <a:t>对象上，比如：</a:t>
            </a:r>
            <a:r>
              <a:rPr lang="en-US" altLang="zh-CN" b="1">
                <a:solidFill>
                  <a:schemeClr val="bg1"/>
                </a:solidFill>
                <a:sym typeface="+mn-ea"/>
              </a:rPr>
              <a:t>session.setAttribute(“user” , user);</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对于需要保护的资源（登录成功的页面），添加</a:t>
            </a:r>
            <a:r>
              <a:rPr lang="en-US" altLang="zh-CN" b="1">
                <a:solidFill>
                  <a:schemeClr val="bg1"/>
                </a:solidFill>
                <a:sym typeface="+mn-ea"/>
              </a:rPr>
              <a:t>session</a:t>
            </a:r>
            <a:r>
              <a:rPr lang="zh-CN" altLang="en-US" b="1">
                <a:solidFill>
                  <a:schemeClr val="bg1"/>
                </a:solidFill>
                <a:sym typeface="+mn-ea"/>
              </a:rPr>
              <a:t>验证代码，比如：</a:t>
            </a:r>
            <a:endParaRPr lang="zh-CN" altLang="en-US" b="1">
              <a:solidFill>
                <a:schemeClr val="bg1"/>
              </a:solidFill>
              <a:sym typeface="+mn-ea"/>
            </a:endParaRPr>
          </a:p>
          <a:p>
            <a:r>
              <a:rPr lang="en-US" altLang="zh-CN" b="1">
                <a:solidFill>
                  <a:schemeClr val="bg1"/>
                </a:solidFill>
                <a:sym typeface="+mn-ea"/>
              </a:rPr>
              <a:t>		Object obj = session.getAttribute(“user”);</a:t>
            </a:r>
            <a:endParaRPr lang="en-US" altLang="zh-CN" b="1">
              <a:solidFill>
                <a:schemeClr val="bg1"/>
              </a:solidFill>
              <a:sym typeface="+mn-ea"/>
            </a:endParaRPr>
          </a:p>
          <a:p>
            <a:r>
              <a:rPr lang="en-US" altLang="zh-CN" b="1">
                <a:solidFill>
                  <a:schemeClr val="bg1"/>
                </a:solidFill>
                <a:sym typeface="+mn-ea"/>
              </a:rPr>
              <a:t>		if(obj == null){</a:t>
            </a:r>
            <a:endParaRPr lang="en-US" altLang="zh-CN" b="1">
              <a:solidFill>
                <a:schemeClr val="bg1"/>
              </a:solidFill>
              <a:sym typeface="+mn-ea"/>
            </a:endParaRPr>
          </a:p>
          <a:p>
            <a:r>
              <a:rPr lang="en-US" altLang="zh-CN" b="1">
                <a:solidFill>
                  <a:schemeClr val="bg1"/>
                </a:solidFill>
                <a:sym typeface="+mn-ea"/>
              </a:rPr>
              <a:t>			response.sendRedirect(“login.jsp”);</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462395"/>
          </a:xfrm>
          <a:prstGeom prst="rect">
            <a:avLst/>
          </a:prstGeom>
          <a:noFill/>
        </p:spPr>
        <p:txBody>
          <a:bodyPr wrap="square" rtlCol="0">
            <a:spAutoFit/>
          </a:bodyPr>
          <a:p>
            <a:r>
              <a:rPr lang="zh-CN" altLang="en-US" b="1">
                <a:solidFill>
                  <a:schemeClr val="bg1"/>
                </a:solidFill>
                <a:sym typeface="+mn-ea"/>
              </a:rPr>
              <a:t>过滤器：</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、什么是过滤器？</a:t>
            </a:r>
            <a:endParaRPr lang="zh-CN" altLang="en-US" b="1">
              <a:solidFill>
                <a:schemeClr val="bg1"/>
              </a:solidFill>
              <a:sym typeface="+mn-ea"/>
            </a:endParaRPr>
          </a:p>
          <a:p>
            <a:r>
              <a:rPr lang="en-US" altLang="zh-CN" b="1">
                <a:solidFill>
                  <a:schemeClr val="bg1"/>
                </a:solidFill>
                <a:sym typeface="+mn-ea"/>
              </a:rPr>
              <a:t>		servlet</a:t>
            </a:r>
            <a:r>
              <a:rPr lang="zh-CN" altLang="en-US" b="1">
                <a:solidFill>
                  <a:schemeClr val="bg1"/>
                </a:solidFill>
                <a:sym typeface="+mn-ea"/>
              </a:rPr>
              <a:t>规范当中定义的一种特殊的组件，用来拦截容器的调用过程。</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注：容器收到请求之后，通常情况下会调用</a:t>
            </a:r>
            <a:r>
              <a:rPr lang="en-US" altLang="zh-CN" b="1">
                <a:solidFill>
                  <a:schemeClr val="bg1"/>
                </a:solidFill>
                <a:sym typeface="+mn-ea"/>
              </a:rPr>
              <a:t>servlet</a:t>
            </a:r>
            <a:r>
              <a:rPr lang="zh-CN" altLang="en-US" b="1">
                <a:solidFill>
                  <a:schemeClr val="bg1"/>
                </a:solidFill>
                <a:sym typeface="+mn-ea"/>
              </a:rPr>
              <a:t>中的</a:t>
            </a:r>
            <a:r>
              <a:rPr lang="en-US" altLang="zh-CN" b="1">
                <a:solidFill>
                  <a:schemeClr val="bg1"/>
                </a:solidFill>
                <a:sym typeface="+mn-ea"/>
              </a:rPr>
              <a:t>service</a:t>
            </a:r>
            <a:r>
              <a:rPr lang="zh-CN" altLang="en-US" b="1">
                <a:solidFill>
                  <a:schemeClr val="bg1"/>
                </a:solidFill>
                <a:sym typeface="+mn-ea"/>
              </a:rPr>
              <a:t>方法来处理请求，如果有过滤器，则</a:t>
            </a:r>
            <a:r>
              <a:rPr lang="en-US" altLang="zh-CN" b="1">
                <a:solidFill>
                  <a:schemeClr val="bg1"/>
                </a:solidFill>
                <a:sym typeface="+mn-ea"/>
              </a:rPr>
              <a:t>		</a:t>
            </a:r>
            <a:r>
              <a:rPr lang="zh-CN" altLang="en-US" b="1">
                <a:solidFill>
                  <a:schemeClr val="bg1"/>
                </a:solidFill>
                <a:sym typeface="+mn-ea"/>
              </a:rPr>
              <a:t>容器先调用过滤器的方法。</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、如何写一个过滤器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）写一个</a:t>
            </a:r>
            <a:r>
              <a:rPr lang="en-US" altLang="zh-CN" b="1">
                <a:solidFill>
                  <a:schemeClr val="bg1"/>
                </a:solidFill>
                <a:sym typeface="+mn-ea"/>
              </a:rPr>
              <a:t>java</a:t>
            </a:r>
            <a:r>
              <a:rPr lang="zh-CN" altLang="en-US" b="1">
                <a:solidFill>
                  <a:schemeClr val="bg1"/>
                </a:solidFill>
                <a:sym typeface="+mn-ea"/>
              </a:rPr>
              <a:t>类，实现</a:t>
            </a:r>
            <a:r>
              <a:rPr lang="en-US" altLang="zh-CN" b="1">
                <a:solidFill>
                  <a:schemeClr val="bg1"/>
                </a:solidFill>
                <a:sym typeface="+mn-ea"/>
              </a:rPr>
              <a:t>Filter</a:t>
            </a:r>
            <a:r>
              <a:rPr lang="zh-CN" altLang="en-US" b="1">
                <a:solidFill>
                  <a:schemeClr val="bg1"/>
                </a:solidFill>
                <a:sym typeface="+mn-ea"/>
              </a:rPr>
              <a:t>接口</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）在</a:t>
            </a:r>
            <a:r>
              <a:rPr lang="en-US" altLang="zh-CN" b="1">
                <a:solidFill>
                  <a:schemeClr val="bg1"/>
                </a:solidFill>
                <a:sym typeface="+mn-ea"/>
              </a:rPr>
              <a:t>doFilter()</a:t>
            </a:r>
            <a:r>
              <a:rPr lang="zh-CN" altLang="en-US" b="1">
                <a:solidFill>
                  <a:schemeClr val="bg1"/>
                </a:solidFill>
                <a:sym typeface="+mn-ea"/>
              </a:rPr>
              <a:t>方法里面，编写拦截处理逻辑</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）配置（</a:t>
            </a:r>
            <a:r>
              <a:rPr lang="en-US" altLang="zh-CN" b="1">
                <a:solidFill>
                  <a:schemeClr val="bg1"/>
                </a:solidFill>
                <a:sym typeface="+mn-ea"/>
              </a:rPr>
              <a:t>web.xml</a:t>
            </a:r>
            <a:r>
              <a:rPr lang="zh-CN" altLang="en-US" b="1">
                <a:solidFill>
                  <a:schemeClr val="bg1"/>
                </a:solidFill>
                <a:sym typeface="+mn-ea"/>
              </a:rPr>
              <a:t>）让容器知道哪些</a:t>
            </a:r>
            <a:r>
              <a:rPr lang="en-US" altLang="zh-CN" b="1">
                <a:solidFill>
                  <a:schemeClr val="bg1"/>
                </a:solidFill>
                <a:sym typeface="+mn-ea"/>
              </a:rPr>
              <a:t>servlet</a:t>
            </a:r>
            <a:r>
              <a:rPr lang="zh-CN" altLang="en-US" b="1">
                <a:solidFill>
                  <a:schemeClr val="bg1"/>
                </a:solidFill>
                <a:sym typeface="+mn-ea"/>
              </a:rPr>
              <a:t>需要拦截</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通常将其配置防在</a:t>
            </a:r>
            <a:r>
              <a:rPr lang="en-US" altLang="zh-CN" b="1">
                <a:solidFill>
                  <a:schemeClr val="bg1"/>
                </a:solidFill>
                <a:sym typeface="+mn-ea"/>
              </a:rPr>
              <a:t>servelt</a:t>
            </a:r>
            <a:r>
              <a:rPr lang="zh-CN" altLang="en-US" b="1">
                <a:solidFill>
                  <a:schemeClr val="bg1"/>
                </a:solidFill>
                <a:sym typeface="+mn-ea"/>
              </a:rPr>
              <a:t>配置的前面</a:t>
            </a:r>
            <a:endParaRPr lang="zh-CN" altLang="en-US" b="1">
              <a:solidFill>
                <a:schemeClr val="bg1"/>
              </a:solidFill>
              <a:sym typeface="+mn-ea"/>
            </a:endParaRPr>
          </a:p>
          <a:p>
            <a:r>
              <a:rPr lang="en-US" altLang="zh-CN" b="1">
                <a:solidFill>
                  <a:schemeClr val="bg1"/>
                </a:solidFill>
                <a:sym typeface="+mn-ea"/>
              </a:rPr>
              <a:t>		  &lt;!-- 配置过滤器 --&gt;</a:t>
            </a:r>
            <a:endParaRPr lang="en-US" altLang="zh-CN" b="1">
              <a:solidFill>
                <a:schemeClr val="bg1"/>
              </a:solidFill>
              <a:sym typeface="+mn-ea"/>
            </a:endParaRPr>
          </a:p>
          <a:p>
            <a:r>
              <a:rPr lang="en-US" altLang="zh-CN" b="1">
                <a:solidFill>
                  <a:schemeClr val="bg1"/>
                </a:solidFill>
                <a:sym typeface="+mn-ea"/>
              </a:rPr>
              <a:t>  		&lt;filter&gt;</a:t>
            </a:r>
            <a:endParaRPr lang="en-US" altLang="zh-CN" b="1">
              <a:solidFill>
                <a:schemeClr val="bg1"/>
              </a:solidFill>
              <a:sym typeface="+mn-ea"/>
            </a:endParaRPr>
          </a:p>
          <a:p>
            <a:r>
              <a:rPr lang="en-US" altLang="zh-CN" b="1">
                <a:solidFill>
                  <a:schemeClr val="bg1"/>
                </a:solidFill>
                <a:sym typeface="+mn-ea"/>
              </a:rPr>
              <a:t>  			&lt;filter-name&gt;filter&lt;/filter-name&gt;</a:t>
            </a:r>
            <a:endParaRPr lang="en-US" altLang="zh-CN" b="1">
              <a:solidFill>
                <a:schemeClr val="bg1"/>
              </a:solidFill>
              <a:sym typeface="+mn-ea"/>
            </a:endParaRPr>
          </a:p>
          <a:p>
            <a:r>
              <a:rPr lang="en-US" altLang="zh-CN" b="1">
                <a:solidFill>
                  <a:schemeClr val="bg1"/>
                </a:solidFill>
                <a:sym typeface="+mn-ea"/>
              </a:rPr>
              <a:t>  			&lt;filter-class&gt;web.CommentFilter&lt;/filter-class&gt;</a:t>
            </a:r>
            <a:endParaRPr lang="en-US" altLang="zh-CN" b="1">
              <a:solidFill>
                <a:schemeClr val="bg1"/>
              </a:solidFill>
              <a:sym typeface="+mn-ea"/>
            </a:endParaRPr>
          </a:p>
          <a:p>
            <a:r>
              <a:rPr lang="en-US" altLang="zh-CN" b="1">
                <a:solidFill>
                  <a:schemeClr val="bg1"/>
                </a:solidFill>
                <a:sym typeface="+mn-ea"/>
              </a:rPr>
              <a:t> 		 &lt;/filter&gt;</a:t>
            </a:r>
            <a:endParaRPr lang="en-US" altLang="zh-CN" b="1">
              <a:solidFill>
                <a:schemeClr val="bg1"/>
              </a:solidFill>
              <a:sym typeface="+mn-ea"/>
            </a:endParaRPr>
          </a:p>
          <a:p>
            <a:r>
              <a:rPr lang="en-US" altLang="zh-CN" b="1">
                <a:solidFill>
                  <a:schemeClr val="bg1"/>
                </a:solidFill>
                <a:sym typeface="+mn-ea"/>
              </a:rPr>
              <a:t>		  &lt;filter-mapping&gt;</a:t>
            </a:r>
            <a:endParaRPr lang="en-US" altLang="zh-CN" b="1">
              <a:solidFill>
                <a:schemeClr val="bg1"/>
              </a:solidFill>
              <a:sym typeface="+mn-ea"/>
            </a:endParaRPr>
          </a:p>
          <a:p>
            <a:r>
              <a:rPr lang="en-US" altLang="zh-CN" b="1">
                <a:solidFill>
                  <a:schemeClr val="bg1"/>
                </a:solidFill>
                <a:sym typeface="+mn-ea"/>
              </a:rPr>
              <a:t>  			&lt;filter-name&gt;filter&lt;/filter-name&gt;</a:t>
            </a:r>
            <a:endParaRPr lang="en-US" altLang="zh-CN" b="1">
              <a:solidFill>
                <a:schemeClr val="bg1"/>
              </a:solidFill>
              <a:sym typeface="+mn-ea"/>
            </a:endParaRPr>
          </a:p>
          <a:p>
            <a:r>
              <a:rPr lang="en-US" altLang="zh-CN" b="1">
                <a:solidFill>
                  <a:schemeClr val="bg1"/>
                </a:solidFill>
                <a:sym typeface="+mn-ea"/>
              </a:rPr>
              <a:t>  			&lt;url-pattern&gt;/process&lt;/url-pattern&gt;	//</a:t>
            </a:r>
            <a:r>
              <a:rPr lang="zh-CN" altLang="en-US" b="1">
                <a:solidFill>
                  <a:schemeClr val="bg1"/>
                </a:solidFill>
                <a:sym typeface="+mn-ea"/>
              </a:rPr>
              <a:t>这里的</a:t>
            </a:r>
            <a:r>
              <a:rPr lang="en-US" altLang="zh-CN" b="1">
                <a:solidFill>
                  <a:schemeClr val="bg1"/>
                </a:solidFill>
                <a:sym typeface="+mn-ea"/>
              </a:rPr>
              <a:t>url</a:t>
            </a:r>
            <a:r>
              <a:rPr lang="zh-CN" altLang="en-US" b="1">
                <a:solidFill>
                  <a:schemeClr val="bg1"/>
                </a:solidFill>
                <a:sym typeface="+mn-ea"/>
              </a:rPr>
              <a:t>与相应的</a:t>
            </a:r>
            <a:r>
              <a:rPr lang="en-US" altLang="zh-CN" b="1">
                <a:solidFill>
                  <a:schemeClr val="bg1"/>
                </a:solidFill>
                <a:sym typeface="+mn-ea"/>
              </a:rPr>
              <a:t>servlet</a:t>
            </a:r>
            <a:r>
              <a:rPr lang="zh-CN" altLang="en-US" b="1">
                <a:solidFill>
                  <a:schemeClr val="bg1"/>
                </a:solidFill>
                <a:sym typeface="+mn-ea"/>
              </a:rPr>
              <a:t>一样</a:t>
            </a:r>
            <a:endParaRPr lang="zh-CN" altLang="en-US" b="1">
              <a:solidFill>
                <a:schemeClr val="bg1"/>
              </a:solidFill>
              <a:sym typeface="+mn-ea"/>
            </a:endParaRPr>
          </a:p>
          <a:p>
            <a:r>
              <a:rPr lang="en-US" altLang="zh-CN" b="1">
                <a:solidFill>
                  <a:schemeClr val="bg1"/>
                </a:solidFill>
                <a:sym typeface="+mn-ea"/>
              </a:rPr>
              <a:t> 		 &lt;/filter-mapping&gt;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附加：</a:t>
            </a:r>
            <a:r>
              <a:rPr lang="en-US" altLang="zh-CN" b="1">
                <a:solidFill>
                  <a:schemeClr val="bg1"/>
                </a:solidFill>
                <a:sym typeface="+mn-ea"/>
              </a:rPr>
              <a:t>HttpServletRequest</a:t>
            </a:r>
            <a:r>
              <a:rPr lang="zh-CN" altLang="en-US" b="1">
                <a:solidFill>
                  <a:schemeClr val="bg1"/>
                </a:solidFill>
                <a:sym typeface="+mn-ea"/>
              </a:rPr>
              <a:t>是</a:t>
            </a:r>
            <a:r>
              <a:rPr lang="en-US" altLang="zh-CN" b="1">
                <a:solidFill>
                  <a:schemeClr val="bg1"/>
                </a:solidFill>
                <a:sym typeface="+mn-ea"/>
              </a:rPr>
              <a:t>ServletRequest</a:t>
            </a:r>
            <a:r>
              <a:rPr lang="zh-CN" altLang="en-US" b="1">
                <a:solidFill>
                  <a:schemeClr val="bg1"/>
                </a:solidFill>
                <a:sym typeface="+mn-ea"/>
              </a:rPr>
              <a:t>的子接口</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、过滤器的优先级</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当有多个过滤器都满足过滤条件时，则容器依据</a:t>
            </a:r>
            <a:r>
              <a:rPr lang="en-US" altLang="zh-CN" b="1">
                <a:solidFill>
                  <a:schemeClr val="bg1"/>
                </a:solidFill>
                <a:sym typeface="+mn-ea"/>
              </a:rPr>
              <a:t>&lt;filter-mapping&gt;</a:t>
            </a:r>
            <a:r>
              <a:rPr lang="zh-CN" altLang="en-US" b="1">
                <a:solidFill>
                  <a:schemeClr val="bg1"/>
                </a:solidFill>
                <a:sym typeface="+mn-ea"/>
              </a:rPr>
              <a:t>的先后顺序来调用</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pic>
        <p:nvPicPr>
          <p:cNvPr id="2" name="图片 1"/>
          <p:cNvPicPr>
            <a:picLocks noChangeAspect="1"/>
          </p:cNvPicPr>
          <p:nvPr/>
        </p:nvPicPr>
        <p:blipFill>
          <a:blip r:embed="rId1"/>
          <a:stretch>
            <a:fillRect/>
          </a:stretch>
        </p:blipFill>
        <p:spPr>
          <a:xfrm>
            <a:off x="7843520" y="1165225"/>
            <a:ext cx="4266565" cy="221996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7016115"/>
          </a:xfrm>
          <a:prstGeom prst="rect">
            <a:avLst/>
          </a:prstGeom>
          <a:noFill/>
        </p:spPr>
        <p:txBody>
          <a:bodyPr wrap="square" rtlCol="0">
            <a:spAutoFit/>
          </a:bodyPr>
          <a:p>
            <a:r>
              <a:rPr lang="en-US" altLang="zh-CN" b="1">
                <a:solidFill>
                  <a:schemeClr val="bg1"/>
                </a:solidFill>
                <a:sym typeface="+mn-ea"/>
              </a:rPr>
              <a:t>	4</a:t>
            </a:r>
            <a:r>
              <a:rPr lang="zh-CN" altLang="en-US" b="1">
                <a:solidFill>
                  <a:schemeClr val="bg1"/>
                </a:solidFill>
                <a:sym typeface="+mn-ea"/>
              </a:rPr>
              <a:t>、过滤器的初始化参数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）配置设置初始化参数：</a:t>
            </a:r>
            <a:endParaRPr lang="zh-CN" altLang="en-US" b="1">
              <a:solidFill>
                <a:schemeClr val="bg1"/>
              </a:solidFill>
              <a:sym typeface="+mn-ea"/>
            </a:endParaRPr>
          </a:p>
          <a:p>
            <a:r>
              <a:rPr lang="en-US" altLang="zh-CN" b="1">
                <a:solidFill>
                  <a:schemeClr val="bg1"/>
                </a:solidFill>
                <a:sym typeface="+mn-ea"/>
              </a:rPr>
              <a:t>		&lt;!-- 初始化参数 --&gt;</a:t>
            </a:r>
            <a:endParaRPr lang="en-US" altLang="zh-CN" b="1">
              <a:solidFill>
                <a:schemeClr val="bg1"/>
              </a:solidFill>
              <a:sym typeface="+mn-ea"/>
            </a:endParaRPr>
          </a:p>
          <a:p>
            <a:r>
              <a:rPr lang="en-US" altLang="zh-CN" b="1">
                <a:solidFill>
                  <a:schemeClr val="bg1"/>
                </a:solidFill>
                <a:sym typeface="+mn-ea"/>
              </a:rPr>
              <a:t>  		&lt;init-param&gt;</a:t>
            </a:r>
            <a:endParaRPr lang="en-US" altLang="zh-CN" b="1">
              <a:solidFill>
                <a:schemeClr val="bg1"/>
              </a:solidFill>
              <a:sym typeface="+mn-ea"/>
            </a:endParaRPr>
          </a:p>
          <a:p>
            <a:r>
              <a:rPr lang="en-US" altLang="zh-CN" b="1">
                <a:solidFill>
                  <a:schemeClr val="bg1"/>
                </a:solidFill>
                <a:sym typeface="+mn-ea"/>
              </a:rPr>
              <a:t>  			&lt;param-name&gt;illegalStr&lt;/param-name&gt;</a:t>
            </a:r>
            <a:endParaRPr lang="en-US" altLang="zh-CN" b="1">
              <a:solidFill>
                <a:schemeClr val="bg1"/>
              </a:solidFill>
              <a:sym typeface="+mn-ea"/>
            </a:endParaRPr>
          </a:p>
          <a:p>
            <a:r>
              <a:rPr lang="en-US" altLang="zh-CN" b="1">
                <a:solidFill>
                  <a:schemeClr val="bg1"/>
                </a:solidFill>
                <a:sym typeface="+mn-ea"/>
              </a:rPr>
              <a:t>  			&lt;param-value&gt;猪&lt;/param-value&gt;</a:t>
            </a:r>
            <a:endParaRPr lang="en-US" altLang="zh-CN" b="1">
              <a:solidFill>
                <a:schemeClr val="bg1"/>
              </a:solidFill>
              <a:sym typeface="+mn-ea"/>
            </a:endParaRPr>
          </a:p>
          <a:p>
            <a:r>
              <a:rPr lang="en-US" altLang="zh-CN" b="1">
                <a:solidFill>
                  <a:schemeClr val="bg1"/>
                </a:solidFill>
                <a:sym typeface="+mn-ea"/>
              </a:rPr>
              <a:t>  		&lt;/init-param&gt;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）读取初始化参数：</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先在</a:t>
            </a:r>
            <a:r>
              <a:rPr lang="en-US" altLang="zh-CN" b="1">
                <a:solidFill>
                  <a:schemeClr val="bg1"/>
                </a:solidFill>
                <a:sym typeface="+mn-ea"/>
              </a:rPr>
              <a:t>CommentFilter</a:t>
            </a:r>
            <a:r>
              <a:rPr lang="zh-CN" altLang="en-US" b="1">
                <a:solidFill>
                  <a:schemeClr val="bg1"/>
                </a:solidFill>
                <a:sym typeface="+mn-ea"/>
              </a:rPr>
              <a:t>类中声明一个参数private FilterConfig config;</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a:t>
            </a:r>
            <a:r>
              <a:rPr lang="en-US" altLang="zh-CN" b="1">
                <a:solidFill>
                  <a:schemeClr val="bg1"/>
                </a:solidFill>
                <a:sym typeface="+mn-ea"/>
              </a:rPr>
              <a:t>init()</a:t>
            </a:r>
            <a:r>
              <a:rPr lang="zh-CN" altLang="en-US" b="1">
                <a:solidFill>
                  <a:schemeClr val="bg1"/>
                </a:solidFill>
                <a:sym typeface="+mn-ea"/>
              </a:rPr>
              <a:t>方法中将容器传过来的</a:t>
            </a:r>
            <a:r>
              <a:rPr lang="en-US" altLang="zh-CN" b="1">
                <a:solidFill>
                  <a:schemeClr val="bg1"/>
                </a:solidFill>
                <a:sym typeface="+mn-ea"/>
              </a:rPr>
              <a:t>FilterConfig</a:t>
            </a:r>
            <a:r>
              <a:rPr lang="zh-CN" altLang="en-US" b="1">
                <a:solidFill>
                  <a:schemeClr val="bg1"/>
                </a:solidFill>
                <a:sym typeface="+mn-ea"/>
              </a:rPr>
              <a:t>对象保存下来 ：</a:t>
            </a:r>
            <a:r>
              <a:rPr lang="en-US" altLang="zh-CN" b="1">
                <a:solidFill>
                  <a:schemeClr val="bg1"/>
                </a:solidFill>
                <a:sym typeface="+mn-ea"/>
              </a:rPr>
              <a:t>config = arg0</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读取：</a:t>
            </a:r>
            <a:r>
              <a:rPr lang="en-US" altLang="zh-CN" b="1">
                <a:solidFill>
                  <a:schemeClr val="bg1"/>
                </a:solidFill>
                <a:sym typeface="+mn-ea"/>
              </a:rPr>
              <a:t>config.getInitParameter("illegalStr");</a:t>
            </a:r>
            <a:endParaRPr lang="en-US" altLang="zh-CN"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、过滤器的优点：</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在不修改源程序的基础上，为程序增加一些新的功能</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将多个组件相同的处理逻辑集中写在过滤器里面，方便代码的维护。</a:t>
            </a:r>
            <a:endParaRPr lang="zh-CN" altLang="en-US" b="1">
              <a:solidFill>
                <a:schemeClr val="bg1"/>
              </a:solidFill>
              <a:sym typeface="+mn-ea"/>
            </a:endParaRPr>
          </a:p>
          <a:p>
            <a:endParaRPr lang="zh-CN" altLang="en-US" b="1">
              <a:solidFill>
                <a:schemeClr val="bg1"/>
              </a:solidFill>
              <a:sym typeface="+mn-ea"/>
            </a:endParaRPr>
          </a:p>
          <a:p>
            <a:r>
              <a:rPr lang="zh-CN" altLang="en-US" b="1">
                <a:solidFill>
                  <a:schemeClr val="bg1"/>
                </a:solidFill>
                <a:sym typeface="+mn-ea"/>
              </a:rPr>
              <a:t>监听器 ：</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、什么是监听器：</a:t>
            </a:r>
            <a:endParaRPr lang="zh-CN" altLang="en-US" b="1">
              <a:solidFill>
                <a:schemeClr val="bg1"/>
              </a:solidFill>
              <a:sym typeface="+mn-ea"/>
            </a:endParaRPr>
          </a:p>
          <a:p>
            <a:r>
              <a:rPr lang="en-US" altLang="zh-CN" b="1">
                <a:solidFill>
                  <a:schemeClr val="bg1"/>
                </a:solidFill>
                <a:sym typeface="+mn-ea"/>
              </a:rPr>
              <a:t>		servlet</a:t>
            </a:r>
            <a:r>
              <a:rPr lang="zh-CN" altLang="en-US" b="1">
                <a:solidFill>
                  <a:schemeClr val="bg1"/>
                </a:solidFill>
                <a:sym typeface="+mn-ea"/>
              </a:rPr>
              <a:t>规范当中定义的一种特殊的组件，用来监听容器产生的事件。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容器产生的事件主要有两大类</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）生命周期相关的事件：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容器创建了或者销毁了</a:t>
            </a:r>
            <a:r>
              <a:rPr lang="en-US" altLang="zh-CN" b="1">
                <a:solidFill>
                  <a:schemeClr val="bg1"/>
                </a:solidFill>
                <a:sym typeface="+mn-ea"/>
              </a:rPr>
              <a:t>request</a:t>
            </a:r>
            <a:r>
              <a:rPr lang="zh-CN" altLang="en-US" b="1">
                <a:solidFill>
                  <a:schemeClr val="bg1"/>
                </a:solidFill>
                <a:sym typeface="+mn-ea"/>
              </a:rPr>
              <a:t>、</a:t>
            </a:r>
            <a:r>
              <a:rPr lang="en-US" altLang="zh-CN" b="1">
                <a:solidFill>
                  <a:schemeClr val="bg1"/>
                </a:solidFill>
                <a:sym typeface="+mn-ea"/>
              </a:rPr>
              <a:t>response</a:t>
            </a:r>
            <a:r>
              <a:rPr lang="zh-CN" altLang="en-US" b="1">
                <a:solidFill>
                  <a:schemeClr val="bg1"/>
                </a:solidFill>
                <a:sym typeface="+mn-ea"/>
              </a:rPr>
              <a:t>、</a:t>
            </a:r>
            <a:r>
              <a:rPr lang="en-US" altLang="zh-CN" b="1">
                <a:solidFill>
                  <a:schemeClr val="bg1"/>
                </a:solidFill>
                <a:sym typeface="+mn-ea"/>
              </a:rPr>
              <a:t>servlet</a:t>
            </a:r>
            <a:r>
              <a:rPr lang="zh-CN" altLang="en-US" b="1">
                <a:solidFill>
                  <a:schemeClr val="bg1"/>
                </a:solidFill>
                <a:sym typeface="+mn-ea"/>
              </a:rPr>
              <a:t>上下文时产生的事件。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）绑定 数据相关事件：</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调用了</a:t>
            </a:r>
            <a:r>
              <a:rPr lang="en-US" altLang="zh-CN" b="1">
                <a:solidFill>
                  <a:schemeClr val="bg1"/>
                </a:solidFill>
                <a:sym typeface="+mn-ea"/>
              </a:rPr>
              <a:t>request</a:t>
            </a:r>
            <a:r>
              <a:rPr lang="zh-CN" altLang="en-US" b="1">
                <a:solidFill>
                  <a:schemeClr val="bg1"/>
                </a:solidFill>
                <a:sym typeface="+mn-ea"/>
              </a:rPr>
              <a:t>、</a:t>
            </a:r>
            <a:r>
              <a:rPr lang="en-US" altLang="zh-CN" b="1">
                <a:solidFill>
                  <a:schemeClr val="bg1"/>
                </a:solidFill>
                <a:sym typeface="+mn-ea"/>
              </a:rPr>
              <a:t>response</a:t>
            </a:r>
            <a:r>
              <a:rPr lang="zh-CN" altLang="en-US" b="1">
                <a:solidFill>
                  <a:schemeClr val="bg1"/>
                </a:solidFill>
                <a:sym typeface="+mn-ea"/>
              </a:rPr>
              <a:t>、</a:t>
            </a:r>
            <a:r>
              <a:rPr lang="en-US" altLang="zh-CN" b="1">
                <a:solidFill>
                  <a:schemeClr val="bg1"/>
                </a:solidFill>
                <a:sym typeface="+mn-ea"/>
              </a:rPr>
              <a:t>servlet</a:t>
            </a:r>
            <a:r>
              <a:rPr lang="zh-CN" altLang="en-US" b="1">
                <a:solidFill>
                  <a:schemeClr val="bg1"/>
                </a:solidFill>
                <a:sym typeface="+mn-ea"/>
              </a:rPr>
              <a:t>上下文的</a:t>
            </a:r>
            <a:r>
              <a:rPr lang="en-US" altLang="zh-CN" b="1">
                <a:solidFill>
                  <a:schemeClr val="bg1"/>
                </a:solidFill>
                <a:sym typeface="+mn-ea"/>
              </a:rPr>
              <a:t>setAttribute</a:t>
            </a:r>
            <a:r>
              <a:rPr lang="zh-CN" altLang="en-US" b="1">
                <a:solidFill>
                  <a:schemeClr val="bg1"/>
                </a:solidFill>
                <a:sym typeface="+mn-ea"/>
              </a:rPr>
              <a:t>，</a:t>
            </a:r>
            <a:r>
              <a:rPr lang="en-US" altLang="zh-CN" b="1">
                <a:solidFill>
                  <a:schemeClr val="bg1"/>
                </a:solidFill>
                <a:sym typeface="+mn-ea"/>
              </a:rPr>
              <a:t>removeAttribute</a:t>
            </a:r>
            <a:r>
              <a:rPr lang="zh-CN" altLang="en-US" b="1">
                <a:solidFill>
                  <a:schemeClr val="bg1"/>
                </a:solidFill>
                <a:sym typeface="+mn-ea"/>
              </a:rPr>
              <a:t>时产生的事件。</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58420"/>
            <a:ext cx="12027535" cy="6739255"/>
          </a:xfrm>
          <a:prstGeom prst="rect">
            <a:avLst/>
          </a:prstGeom>
          <a:noFill/>
        </p:spPr>
        <p:txBody>
          <a:bodyPr wrap="square" rtlCol="0">
            <a:spAutoFit/>
          </a:bodyPr>
          <a:p>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servlet</a:t>
            </a:r>
            <a:r>
              <a:rPr lang="zh-CN" altLang="en-US" b="1">
                <a:solidFill>
                  <a:schemeClr val="bg1"/>
                </a:solidFill>
                <a:sym typeface="+mn-ea"/>
              </a:rPr>
              <a:t>上下文：</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）什么是</a:t>
            </a:r>
            <a:r>
              <a:rPr lang="en-US" altLang="zh-CN" b="1">
                <a:solidFill>
                  <a:schemeClr val="bg1"/>
                </a:solidFill>
                <a:sym typeface="+mn-ea"/>
              </a:rPr>
              <a:t>servlet</a:t>
            </a:r>
            <a:r>
              <a:rPr lang="zh-CN" altLang="en-US" b="1">
                <a:solidFill>
                  <a:schemeClr val="bg1"/>
                </a:solidFill>
                <a:sym typeface="+mn-ea"/>
              </a:rPr>
              <a:t>上下文：</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容器启动后，会为每一个</a:t>
            </a:r>
            <a:r>
              <a:rPr lang="en-US" altLang="zh-CN" b="1">
                <a:solidFill>
                  <a:schemeClr val="bg1"/>
                </a:solidFill>
                <a:sym typeface="+mn-ea"/>
              </a:rPr>
              <a:t>web</a:t>
            </a:r>
            <a:r>
              <a:rPr lang="zh-CN" altLang="en-US" b="1">
                <a:solidFill>
                  <a:schemeClr val="bg1"/>
                </a:solidFill>
                <a:sym typeface="+mn-ea"/>
              </a:rPr>
              <a:t>应用创建唯一的一个符合</a:t>
            </a:r>
            <a:r>
              <a:rPr lang="en-US" altLang="zh-CN" b="1">
                <a:solidFill>
                  <a:schemeClr val="bg1"/>
                </a:solidFill>
                <a:sym typeface="+mn-ea"/>
              </a:rPr>
              <a:t>ServletContext</a:t>
            </a:r>
            <a:r>
              <a:rPr lang="zh-CN" altLang="en-US" b="1">
                <a:solidFill>
                  <a:schemeClr val="bg1"/>
                </a:solidFill>
                <a:sym typeface="+mn-ea"/>
              </a:rPr>
              <a:t>接口要求的对象。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）特点：</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唯一性：一个</a:t>
            </a:r>
            <a:r>
              <a:rPr lang="en-US" altLang="zh-CN" b="1">
                <a:solidFill>
                  <a:schemeClr val="bg1"/>
                </a:solidFill>
                <a:sym typeface="+mn-ea"/>
              </a:rPr>
              <a:t>web</a:t>
            </a:r>
            <a:r>
              <a:rPr lang="zh-CN" altLang="en-US" b="1">
                <a:solidFill>
                  <a:schemeClr val="bg1"/>
                </a:solidFill>
                <a:sym typeface="+mn-ea"/>
              </a:rPr>
              <a:t>应用对应唯一的一个上下文</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持久性：只要容器没关闭，并且应用没有被删除，则上下文就一直存在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）如何获得上下文：</a:t>
            </a:r>
            <a:endParaRPr lang="zh-CN" altLang="en-US" b="1">
              <a:solidFill>
                <a:schemeClr val="bg1"/>
              </a:solidFill>
              <a:sym typeface="+mn-ea"/>
            </a:endParaRPr>
          </a:p>
          <a:p>
            <a:r>
              <a:rPr lang="en-US" altLang="zh-CN" b="1">
                <a:solidFill>
                  <a:schemeClr val="bg1"/>
                </a:solidFill>
                <a:sym typeface="+mn-ea"/>
              </a:rPr>
              <a:t>		</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GenericServlet</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ServletConfig</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FilterConfig</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HttpSession</a:t>
            </a:r>
            <a:r>
              <a:rPr lang="zh-CN" altLang="en-US" b="1">
                <a:solidFill>
                  <a:schemeClr val="bg1"/>
                </a:solidFill>
                <a:sym typeface="+mn-ea"/>
              </a:rPr>
              <a:t>提供了一个获得上下文的方法</a:t>
            </a:r>
            <a:endParaRPr lang="zh-CN" altLang="en-US" b="1">
              <a:solidFill>
                <a:schemeClr val="bg1"/>
              </a:solidFill>
              <a:sym typeface="+mn-ea"/>
            </a:endParaRPr>
          </a:p>
          <a:p>
            <a:r>
              <a:rPr lang="en-US" altLang="zh-CN" b="1">
                <a:solidFill>
                  <a:schemeClr val="bg1"/>
                </a:solidFill>
                <a:sym typeface="+mn-ea"/>
              </a:rPr>
              <a:t>		</a:t>
            </a:r>
            <a:r>
              <a:rPr lang="en-US" altLang="zh-CN" b="1">
                <a:solidFill>
                  <a:srgbClr val="FF0000"/>
                </a:solidFill>
                <a:sym typeface="+mn-ea"/>
              </a:rPr>
              <a:t>ServletContext context = this.getServletContext();</a:t>
            </a:r>
            <a:endParaRPr lang="en-US" altLang="zh-CN" b="1">
              <a:solidFill>
                <a:srgbClr val="FF0000"/>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4</a:t>
            </a:r>
            <a:r>
              <a:rPr lang="zh-CN" altLang="en-US" b="1">
                <a:solidFill>
                  <a:schemeClr val="bg1"/>
                </a:solidFill>
                <a:sym typeface="+mn-ea"/>
              </a:rPr>
              <a:t>）作用：</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绑定数据</a:t>
            </a:r>
            <a:endParaRPr lang="zh-CN" altLang="en-US" b="1">
              <a:solidFill>
                <a:schemeClr val="bg1"/>
              </a:solidFill>
              <a:sym typeface="+mn-ea"/>
            </a:endParaRPr>
          </a:p>
          <a:p>
            <a:r>
              <a:rPr lang="en-US" altLang="zh-CN" b="1">
                <a:solidFill>
                  <a:schemeClr val="bg1"/>
                </a:solidFill>
                <a:sym typeface="+mn-ea"/>
              </a:rPr>
              <a:t>			setAttribute</a:t>
            </a:r>
            <a:r>
              <a:rPr lang="zh-CN" altLang="en-US" b="1">
                <a:solidFill>
                  <a:schemeClr val="bg1"/>
                </a:solidFill>
                <a:sym typeface="+mn-ea"/>
              </a:rPr>
              <a:t>，</a:t>
            </a:r>
            <a:r>
              <a:rPr lang="en-US" altLang="zh-CN" b="1">
                <a:solidFill>
                  <a:schemeClr val="bg1"/>
                </a:solidFill>
                <a:sym typeface="+mn-ea"/>
              </a:rPr>
              <a:t>getAttribute</a:t>
            </a:r>
            <a:r>
              <a:rPr lang="zh-CN" altLang="en-US" b="1">
                <a:solidFill>
                  <a:schemeClr val="bg1"/>
                </a:solidFill>
                <a:sym typeface="+mn-ea"/>
              </a:rPr>
              <a:t>，</a:t>
            </a:r>
            <a:r>
              <a:rPr lang="en-US" altLang="zh-CN" b="1">
                <a:solidFill>
                  <a:schemeClr val="bg1"/>
                </a:solidFill>
                <a:sym typeface="+mn-ea"/>
              </a:rPr>
              <a:t>removeAttribute</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将数据绑定到上下文，可以随时访问。</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注：在满足使用条件的情况下，优先使用生命周期短的来绑定数据</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访问全局的初始化参数：</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、配置全局的初始化参数</a:t>
            </a:r>
            <a:endParaRPr lang="zh-CN" altLang="en-US" b="1">
              <a:solidFill>
                <a:schemeClr val="bg1"/>
              </a:solidFill>
              <a:sym typeface="+mn-ea"/>
            </a:endParaRPr>
          </a:p>
          <a:p>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 &lt;!-- 全局的初始化参数 --&gt;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 &lt;context-param&gt;</a:t>
            </a:r>
            <a:endParaRPr lang="zh-CN" altLang="en-US" b="1">
              <a:solidFill>
                <a:schemeClr val="bg1"/>
              </a:solidFill>
              <a:sym typeface="+mn-ea"/>
            </a:endParaRPr>
          </a:p>
          <a:p>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&lt;param-name&gt;全局参数&lt;/param-name&gt;</a:t>
            </a:r>
            <a:endParaRPr lang="zh-CN" altLang="en-US" b="1">
              <a:solidFill>
                <a:schemeClr val="bg1"/>
              </a:solidFill>
              <a:sym typeface="+mn-ea"/>
            </a:endParaRPr>
          </a:p>
          <a:p>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&lt;param-value&gt;这是全局的初始化参数，每个servlet都能读到&lt;/param-value&gt;</a:t>
            </a:r>
            <a:endParaRPr lang="zh-CN" altLang="en-US" b="1">
              <a:solidFill>
                <a:schemeClr val="bg1"/>
              </a:solidFill>
              <a:sym typeface="+mn-ea"/>
            </a:endParaRPr>
          </a:p>
          <a:p>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&lt;/context-param&gt;</a:t>
            </a:r>
            <a:endParaRPr lang="zh-CN" altLang="en-US"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、读取参数</a:t>
            </a:r>
            <a:endParaRPr lang="zh-CN" altLang="en-US" b="1">
              <a:solidFill>
                <a:schemeClr val="bg1"/>
              </a:solidFill>
              <a:sym typeface="+mn-ea"/>
            </a:endParaRPr>
          </a:p>
          <a:p>
            <a:r>
              <a:rPr lang="en-US" altLang="zh-CN" b="1">
                <a:solidFill>
                  <a:srgbClr val="FF0000"/>
                </a:solidFill>
                <a:sym typeface="+mn-ea"/>
              </a:rPr>
              <a:t>				String getInitParameter(String paramName);</a:t>
            </a:r>
            <a:endParaRPr lang="en-US" altLang="zh-CN" b="1">
              <a:solidFill>
                <a:srgbClr val="FF0000"/>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099425" y="980440"/>
            <a:ext cx="3834130" cy="2570480"/>
          </a:xfrm>
          <a:prstGeom prst="rect">
            <a:avLst/>
          </a:prstGeom>
        </p:spPr>
      </p:pic>
      <p:sp>
        <p:nvSpPr>
          <p:cNvPr id="4" name="文本框 3"/>
          <p:cNvSpPr txBox="1"/>
          <p:nvPr/>
        </p:nvSpPr>
        <p:spPr>
          <a:xfrm>
            <a:off x="82550" y="38735"/>
            <a:ext cx="12027535" cy="6462395"/>
          </a:xfrm>
          <a:prstGeom prst="rect">
            <a:avLst/>
          </a:prstGeom>
          <a:noFill/>
        </p:spPr>
        <p:txBody>
          <a:bodyPr wrap="square" rtlCol="0">
            <a:spAutoFit/>
          </a:bodyPr>
          <a:p>
            <a:r>
              <a:rPr lang="en-US" altLang="zh-CN" b="1">
                <a:solidFill>
                  <a:schemeClr val="bg1"/>
                </a:solidFill>
                <a:sym typeface="+mn-ea"/>
              </a:rPr>
              <a:t>	3</a:t>
            </a:r>
            <a:r>
              <a:rPr lang="zh-CN" altLang="en-US" b="1">
                <a:solidFill>
                  <a:schemeClr val="bg1"/>
                </a:solidFill>
                <a:sym typeface="+mn-ea"/>
              </a:rPr>
              <a:t>、如何写一个监听器</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、写一个</a:t>
            </a:r>
            <a:r>
              <a:rPr lang="en-US" altLang="zh-CN" b="1">
                <a:solidFill>
                  <a:schemeClr val="bg1"/>
                </a:solidFill>
                <a:sym typeface="+mn-ea"/>
              </a:rPr>
              <a:t>java</a:t>
            </a:r>
            <a:r>
              <a:rPr lang="zh-CN" altLang="en-US" b="1">
                <a:solidFill>
                  <a:schemeClr val="bg1"/>
                </a:solidFill>
                <a:sym typeface="+mn-ea"/>
              </a:rPr>
              <a:t>类，实现相应的监听器接口。</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注意：要依据监听的事件类型来选择合适的接口，比如：要监听</a:t>
            </a:r>
            <a:r>
              <a:rPr lang="en-US" altLang="zh-CN" b="1">
                <a:solidFill>
                  <a:schemeClr val="bg1"/>
                </a:solidFill>
                <a:sym typeface="+mn-ea"/>
              </a:rPr>
              <a:t>session</a:t>
            </a:r>
            <a:r>
              <a:rPr lang="zh-CN" altLang="en-US" b="1">
                <a:solidFill>
                  <a:schemeClr val="bg1"/>
                </a:solidFill>
                <a:sym typeface="+mn-ea"/>
              </a:rPr>
              <a:t>的创建和销毁，需</a:t>
            </a:r>
            <a:r>
              <a:rPr lang="en-US" altLang="zh-CN" b="1">
                <a:solidFill>
                  <a:schemeClr val="bg1"/>
                </a:solidFill>
                <a:sym typeface="+mn-ea"/>
              </a:rPr>
              <a:t>			</a:t>
            </a:r>
            <a:r>
              <a:rPr lang="zh-CN" altLang="en-US" b="1">
                <a:solidFill>
                  <a:schemeClr val="bg1"/>
                </a:solidFill>
                <a:sym typeface="+mn-ea"/>
              </a:rPr>
              <a:t>要实现</a:t>
            </a:r>
            <a:r>
              <a:rPr lang="en-US" altLang="zh-CN" b="1">
                <a:solidFill>
                  <a:schemeClr val="bg1"/>
                </a:solidFill>
                <a:sym typeface="+mn-ea"/>
              </a:rPr>
              <a:t>HttpSessionListener</a:t>
            </a:r>
            <a:r>
              <a:rPr lang="zh-CN" altLang="en-US" b="1">
                <a:solidFill>
                  <a:schemeClr val="bg1"/>
                </a:solidFill>
                <a:sym typeface="+mn-ea"/>
              </a:rPr>
              <a:t>接口。</a:t>
            </a:r>
            <a:endParaRPr lang="zh-CN" altLang="en-US"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、在接口方法里，实现监听处理逻辑。</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在接口方法里可以如此获得</a:t>
            </a:r>
            <a:r>
              <a:rPr lang="en-US" altLang="zh-CN" b="1">
                <a:solidFill>
                  <a:schemeClr val="bg1"/>
                </a:solidFill>
                <a:sym typeface="+mn-ea"/>
              </a:rPr>
              <a:t>servlet</a:t>
            </a:r>
            <a:r>
              <a:rPr lang="zh-CN" altLang="en-US" b="1">
                <a:solidFill>
                  <a:schemeClr val="bg1"/>
                </a:solidFill>
                <a:sym typeface="+mn-ea"/>
              </a:rPr>
              <a:t>上下文：</a:t>
            </a:r>
            <a:endParaRPr lang="zh-CN" altLang="en-US" b="1">
              <a:solidFill>
                <a:schemeClr val="bg1"/>
              </a:solidFill>
              <a:sym typeface="+mn-ea"/>
            </a:endParaRPr>
          </a:p>
          <a:p>
            <a:r>
              <a:rPr lang="en-US" altLang="zh-CN" b="1">
                <a:solidFill>
                  <a:schemeClr val="bg1"/>
                </a:solidFill>
                <a:sym typeface="+mn-ea"/>
              </a:rPr>
              <a:t>			</a:t>
            </a:r>
            <a:r>
              <a:rPr lang="en-US" altLang="zh-CN" b="1">
                <a:solidFill>
                  <a:srgbClr val="FF0000"/>
                </a:solidFill>
                <a:sym typeface="+mn-ea"/>
              </a:rPr>
              <a:t>ServletContext context = arg0.getSession().getServletContext();</a:t>
            </a:r>
            <a:endParaRPr lang="en-US" altLang="zh-CN" b="1">
              <a:solidFill>
                <a:srgbClr val="FF0000"/>
              </a:solidFill>
              <a:sym typeface="+mn-ea"/>
            </a:endParaRPr>
          </a:p>
          <a:p>
            <a:r>
              <a:rPr lang="en-US" altLang="zh-CN" b="1">
                <a:solidFill>
                  <a:schemeClr val="bg1"/>
                </a:solidFill>
                <a:sym typeface="+mn-ea"/>
              </a:rPr>
              <a:t>		step3</a:t>
            </a:r>
            <a:r>
              <a:rPr lang="zh-CN" altLang="en-US" b="1">
                <a:solidFill>
                  <a:schemeClr val="bg1"/>
                </a:solidFill>
                <a:sym typeface="+mn-ea"/>
              </a:rPr>
              <a:t>、配置（</a:t>
            </a:r>
            <a:r>
              <a:rPr lang="en-US" altLang="zh-CN" b="1">
                <a:solidFill>
                  <a:schemeClr val="bg1"/>
                </a:solidFill>
                <a:sym typeface="+mn-ea"/>
              </a:rPr>
              <a:t>web.xml</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&lt;!-- 监听器(告诉容器监听器的完整的类名) --&gt;</a:t>
            </a:r>
            <a:endParaRPr lang="en-US" altLang="zh-CN" b="1">
              <a:solidFill>
                <a:schemeClr val="bg1"/>
              </a:solidFill>
              <a:sym typeface="+mn-ea"/>
            </a:endParaRPr>
          </a:p>
          <a:p>
            <a:r>
              <a:rPr lang="en-US" altLang="zh-CN" b="1">
                <a:solidFill>
                  <a:schemeClr val="bg1"/>
                </a:solidFill>
                <a:sym typeface="+mn-ea"/>
              </a:rPr>
              <a:t>  		  &lt;listener&gt;</a:t>
            </a:r>
            <a:endParaRPr lang="en-US" altLang="zh-CN" b="1">
              <a:solidFill>
                <a:schemeClr val="bg1"/>
              </a:solidFill>
              <a:sym typeface="+mn-ea"/>
            </a:endParaRPr>
          </a:p>
          <a:p>
            <a:r>
              <a:rPr lang="en-US" altLang="zh-CN" b="1">
                <a:solidFill>
                  <a:schemeClr val="bg1"/>
                </a:solidFill>
                <a:sym typeface="+mn-ea"/>
              </a:rPr>
              <a:t>  			&lt;listener-class&gt;web.CountListener&lt;/listener-class&gt;</a:t>
            </a:r>
            <a:endParaRPr lang="en-US" altLang="zh-CN" b="1">
              <a:solidFill>
                <a:schemeClr val="bg1"/>
              </a:solidFill>
              <a:sym typeface="+mn-ea"/>
            </a:endParaRPr>
          </a:p>
          <a:p>
            <a:r>
              <a:rPr lang="en-US" altLang="zh-CN" b="1">
                <a:solidFill>
                  <a:schemeClr val="bg1"/>
                </a:solidFill>
                <a:sym typeface="+mn-ea"/>
              </a:rPr>
              <a:t>  		  &lt;/listener&gt;</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servlet</a:t>
            </a:r>
            <a:r>
              <a:rPr lang="zh-CN" altLang="en-US" b="1">
                <a:solidFill>
                  <a:schemeClr val="bg1"/>
                </a:solidFill>
                <a:sym typeface="+mn-ea"/>
              </a:rPr>
              <a:t>线程安全问题：</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、为什么说</a:t>
            </a:r>
            <a:r>
              <a:rPr lang="en-US" altLang="zh-CN" b="1">
                <a:solidFill>
                  <a:schemeClr val="bg1"/>
                </a:solidFill>
                <a:sym typeface="+mn-ea"/>
              </a:rPr>
              <a:t>servlet</a:t>
            </a:r>
            <a:r>
              <a:rPr lang="zh-CN" altLang="en-US" b="1">
                <a:solidFill>
                  <a:schemeClr val="bg1"/>
                </a:solidFill>
                <a:sym typeface="+mn-ea"/>
              </a:rPr>
              <a:t>会存在线程安全问题？</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容器在默认情况，只会创建一个</a:t>
            </a:r>
            <a:r>
              <a:rPr lang="en-US" altLang="zh-CN" b="1">
                <a:solidFill>
                  <a:schemeClr val="bg1"/>
                </a:solidFill>
                <a:sym typeface="+mn-ea"/>
              </a:rPr>
              <a:t>servlet</a:t>
            </a:r>
            <a:r>
              <a:rPr lang="zh-CN" altLang="en-US" b="1">
                <a:solidFill>
                  <a:schemeClr val="bg1"/>
                </a:solidFill>
                <a:sym typeface="+mn-ea"/>
              </a:rPr>
              <a:t>实例（对象）。</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容器收到一个请求，就会启动一个线程来处理。如果有多个请求同时访问某个</a:t>
            </a:r>
            <a:r>
              <a:rPr lang="en-US" altLang="zh-CN" b="1">
                <a:solidFill>
                  <a:schemeClr val="bg1"/>
                </a:solidFill>
                <a:sym typeface="+mn-ea"/>
              </a:rPr>
              <a:t>servlet</a:t>
            </a:r>
            <a:r>
              <a:rPr lang="zh-CN" altLang="en-US" b="1">
                <a:solidFill>
                  <a:schemeClr val="bg1"/>
                </a:solidFill>
                <a:sym typeface="+mn-ea"/>
              </a:rPr>
              <a:t>，就会有多</a:t>
            </a:r>
            <a:r>
              <a:rPr lang="en-US" altLang="zh-CN" b="1">
                <a:solidFill>
                  <a:schemeClr val="bg1"/>
                </a:solidFill>
                <a:sym typeface="+mn-ea"/>
              </a:rPr>
              <a:t>		</a:t>
            </a:r>
            <a:r>
              <a:rPr lang="zh-CN" altLang="en-US" b="1">
                <a:solidFill>
                  <a:schemeClr val="bg1"/>
                </a:solidFill>
                <a:sym typeface="+mn-ea"/>
              </a:rPr>
              <a:t>个线程调用同一个</a:t>
            </a:r>
            <a:r>
              <a:rPr lang="en-US" altLang="zh-CN" b="1">
                <a:solidFill>
                  <a:schemeClr val="bg1"/>
                </a:solidFill>
                <a:sym typeface="+mn-ea"/>
              </a:rPr>
              <a:t>servlet</a:t>
            </a:r>
            <a:r>
              <a:rPr lang="zh-CN" altLang="en-US" b="1">
                <a:solidFill>
                  <a:schemeClr val="bg1"/>
                </a:solidFill>
                <a:sym typeface="+mn-ea"/>
              </a:rPr>
              <a:t>实例，就有可能产生线程安全问题（比如：这些线程要修改</a:t>
            </a:r>
            <a:r>
              <a:rPr lang="en-US" altLang="zh-CN" b="1">
                <a:solidFill>
                  <a:schemeClr val="bg1"/>
                </a:solidFill>
                <a:sym typeface="+mn-ea"/>
              </a:rPr>
              <a:t>servlet</a:t>
            </a:r>
            <a:r>
              <a:rPr lang="zh-CN" altLang="en-US" b="1">
                <a:solidFill>
                  <a:schemeClr val="bg1"/>
                </a:solidFill>
                <a:sym typeface="+mn-ea"/>
              </a:rPr>
              <a:t>中的属</a:t>
            </a:r>
            <a:r>
              <a:rPr lang="en-US" altLang="zh-CN" b="1">
                <a:solidFill>
                  <a:schemeClr val="bg1"/>
                </a:solidFill>
                <a:sym typeface="+mn-ea"/>
              </a:rPr>
              <a:t>		</a:t>
            </a:r>
            <a:r>
              <a:rPr lang="zh-CN" altLang="en-US" b="1">
                <a:solidFill>
                  <a:schemeClr val="bg1"/>
                </a:solidFill>
                <a:sym typeface="+mn-ea"/>
              </a:rPr>
              <a:t>性）</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、如何解决？</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a:t>
            </a:r>
            <a:r>
              <a:rPr lang="en-US" altLang="zh-CN" b="1">
                <a:solidFill>
                  <a:schemeClr val="bg1"/>
                </a:solidFill>
                <a:sym typeface="+mn-ea"/>
              </a:rPr>
              <a:t>synchronized</a:t>
            </a:r>
            <a:r>
              <a:rPr lang="zh-CN" altLang="en-US" b="1">
                <a:solidFill>
                  <a:schemeClr val="bg1"/>
                </a:solidFill>
                <a:sym typeface="+mn-ea"/>
              </a:rPr>
              <a:t>对有可能产生线程安全问题的代码块加锁。（同步代码块）</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但是加锁会影响性能。</a:t>
            </a:r>
            <a:r>
              <a:rPr lang="en-US" altLang="zh-CN" b="1">
                <a:solidFill>
                  <a:schemeClr val="bg1"/>
                </a:solidFill>
                <a:sym typeface="+mn-ea"/>
              </a:rPr>
              <a:t>		</a:t>
            </a:r>
            <a:endParaRPr lang="en-US" altLang="zh-CN" b="1">
              <a:solidFill>
                <a:schemeClr val="bg1"/>
              </a:solidFill>
              <a:sym typeface="+mn-ea"/>
            </a:endParaRPr>
          </a:p>
          <a:p>
            <a:endParaRPr lang="en-US" altLang="zh-CN" b="1">
              <a:solidFill>
                <a:schemeClr val="bg1"/>
              </a:solidFill>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550" y="2447290"/>
            <a:ext cx="12027535" cy="922020"/>
          </a:xfrm>
          <a:prstGeom prst="rect">
            <a:avLst/>
          </a:prstGeom>
          <a:noFill/>
        </p:spPr>
        <p:txBody>
          <a:bodyPr wrap="square" rtlCol="0">
            <a:spAutoFit/>
          </a:bodyPr>
          <a:p>
            <a:pPr algn="ctr"/>
            <a:r>
              <a:rPr lang="zh-CN" altLang="en-US" sz="5400" b="1">
                <a:solidFill>
                  <a:schemeClr val="bg1"/>
                </a:solidFill>
                <a:sym typeface="+mn-ea"/>
              </a:rPr>
              <a:t>服务器端编程之</a:t>
            </a:r>
            <a:r>
              <a:rPr lang="en-US" altLang="zh-CN" sz="5400" b="1">
                <a:solidFill>
                  <a:schemeClr val="accent1"/>
                </a:solidFill>
                <a:effectLst>
                  <a:outerShdw blurRad="38100" dist="25400" dir="5400000" algn="ctr" rotWithShape="0">
                    <a:srgbClr val="6E747A">
                      <a:alpha val="43000"/>
                    </a:srgbClr>
                  </a:outerShdw>
                </a:effectLst>
                <a:sym typeface="+mn-ea"/>
              </a:rPr>
              <a:t>EL</a:t>
            </a:r>
            <a:r>
              <a:rPr lang="zh-CN" altLang="en-US" sz="5400" b="1">
                <a:solidFill>
                  <a:schemeClr val="accent1"/>
                </a:solidFill>
                <a:effectLst>
                  <a:outerShdw blurRad="38100" dist="25400" dir="5400000" algn="ctr" rotWithShape="0">
                    <a:srgbClr val="6E747A">
                      <a:alpha val="43000"/>
                    </a:srgbClr>
                  </a:outerShdw>
                </a:effectLst>
                <a:sym typeface="+mn-ea"/>
              </a:rPr>
              <a:t>、</a:t>
            </a:r>
            <a:r>
              <a:rPr lang="en-US" altLang="zh-CN" sz="5400" b="1">
                <a:solidFill>
                  <a:schemeClr val="accent1"/>
                </a:solidFill>
                <a:effectLst>
                  <a:outerShdw blurRad="38100" dist="25400" dir="5400000" algn="ctr" rotWithShape="0">
                    <a:srgbClr val="6E747A">
                      <a:alpha val="43000"/>
                    </a:srgbClr>
                  </a:outerShdw>
                </a:effectLst>
                <a:sym typeface="+mn-ea"/>
              </a:rPr>
              <a:t>JSTL</a:t>
            </a:r>
            <a:endParaRPr lang="en-US" altLang="zh-CN" sz="5400" b="1">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739255"/>
          </a:xfrm>
          <a:prstGeom prst="rect">
            <a:avLst/>
          </a:prstGeom>
          <a:noFill/>
        </p:spPr>
        <p:txBody>
          <a:bodyPr wrap="square" rtlCol="0">
            <a:spAutoFit/>
          </a:bodyPr>
          <a:p>
            <a:r>
              <a:rPr lang="en-US" altLang="zh-CN" b="1">
                <a:solidFill>
                  <a:schemeClr val="bg1"/>
                </a:solidFill>
                <a:sym typeface="+mn-ea"/>
              </a:rPr>
              <a:t>jsp</a:t>
            </a:r>
            <a:r>
              <a:rPr lang="zh-CN" altLang="en-US" b="1">
                <a:solidFill>
                  <a:schemeClr val="bg1"/>
                </a:solidFill>
                <a:sym typeface="+mn-ea"/>
              </a:rPr>
              <a:t>标签和</a:t>
            </a:r>
            <a:r>
              <a:rPr lang="en-US" altLang="zh-CN" b="1">
                <a:solidFill>
                  <a:schemeClr val="bg1"/>
                </a:solidFill>
                <a:sym typeface="+mn-ea"/>
              </a:rPr>
              <a:t>el</a:t>
            </a:r>
            <a:r>
              <a:rPr lang="zh-CN" altLang="en-US" b="1">
                <a:solidFill>
                  <a:schemeClr val="bg1"/>
                </a:solidFill>
                <a:sym typeface="+mn-ea"/>
              </a:rPr>
              <a:t>表达式：</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、什么是</a:t>
            </a:r>
            <a:r>
              <a:rPr lang="en-US" altLang="zh-CN" b="1">
                <a:solidFill>
                  <a:schemeClr val="bg1"/>
                </a:solidFill>
                <a:sym typeface="+mn-ea"/>
              </a:rPr>
              <a:t>jsp</a:t>
            </a:r>
            <a:r>
              <a:rPr lang="zh-CN" altLang="en-US" b="1">
                <a:solidFill>
                  <a:schemeClr val="bg1"/>
                </a:solidFill>
                <a:sym typeface="+mn-ea"/>
              </a:rPr>
              <a:t>标签</a:t>
            </a:r>
            <a:endParaRPr lang="zh-CN" altLang="en-US" b="1">
              <a:solidFill>
                <a:schemeClr val="bg1"/>
              </a:solidFill>
              <a:sym typeface="+mn-ea"/>
            </a:endParaRPr>
          </a:p>
          <a:p>
            <a:r>
              <a:rPr lang="en-US" altLang="zh-CN" b="1">
                <a:solidFill>
                  <a:schemeClr val="bg1"/>
                </a:solidFill>
                <a:sym typeface="+mn-ea"/>
              </a:rPr>
              <a:t>		JSP</a:t>
            </a:r>
            <a:r>
              <a:rPr lang="zh-CN" altLang="en-US" b="1">
                <a:solidFill>
                  <a:schemeClr val="bg1"/>
                </a:solidFill>
                <a:sym typeface="+mn-ea"/>
              </a:rPr>
              <a:t>标签用来替换</a:t>
            </a:r>
            <a:r>
              <a:rPr lang="en-US" altLang="zh-CN" b="1">
                <a:solidFill>
                  <a:schemeClr val="bg1"/>
                </a:solidFill>
                <a:sym typeface="+mn-ea"/>
              </a:rPr>
              <a:t>JSP</a:t>
            </a:r>
            <a:r>
              <a:rPr lang="zh-CN" altLang="en-US" b="1">
                <a:solidFill>
                  <a:schemeClr val="bg1"/>
                </a:solidFill>
                <a:sym typeface="+mn-ea"/>
              </a:rPr>
              <a:t>文件中的</a:t>
            </a:r>
            <a:r>
              <a:rPr lang="en-US" altLang="zh-CN" b="1">
                <a:solidFill>
                  <a:schemeClr val="bg1"/>
                </a:solidFill>
                <a:sym typeface="+mn-ea"/>
              </a:rPr>
              <a:t>java</a:t>
            </a:r>
            <a:r>
              <a:rPr lang="zh-CN" altLang="en-US" b="1">
                <a:solidFill>
                  <a:schemeClr val="bg1"/>
                </a:solidFill>
                <a:sym typeface="+mn-ea"/>
              </a:rPr>
              <a:t>代码，因为直接在</a:t>
            </a:r>
            <a:r>
              <a:rPr lang="en-US" altLang="zh-CN" b="1">
                <a:solidFill>
                  <a:schemeClr val="bg1"/>
                </a:solidFill>
                <a:sym typeface="+mn-ea"/>
              </a:rPr>
              <a:t>jsp</a:t>
            </a:r>
            <a:r>
              <a:rPr lang="zh-CN" altLang="en-US" b="1">
                <a:solidFill>
                  <a:schemeClr val="bg1"/>
                </a:solidFill>
                <a:sym typeface="+mn-ea"/>
              </a:rPr>
              <a:t>文件中写</a:t>
            </a:r>
            <a:r>
              <a:rPr lang="en-US" altLang="zh-CN" b="1">
                <a:solidFill>
                  <a:schemeClr val="bg1"/>
                </a:solidFill>
                <a:sym typeface="+mn-ea"/>
              </a:rPr>
              <a:t>Java</a:t>
            </a:r>
            <a:r>
              <a:rPr lang="zh-CN" altLang="en-US" b="1">
                <a:solidFill>
                  <a:schemeClr val="bg1"/>
                </a:solidFill>
                <a:sym typeface="+mn-ea"/>
              </a:rPr>
              <a:t>代码，不方便</a:t>
            </a:r>
            <a:r>
              <a:rPr lang="en-US" altLang="zh-CN" b="1">
                <a:solidFill>
                  <a:schemeClr val="bg1"/>
                </a:solidFill>
                <a:sym typeface="+mn-ea"/>
              </a:rPr>
              <a:t>jsp</a:t>
            </a:r>
            <a:r>
              <a:rPr lang="zh-CN" altLang="en-US" b="1">
                <a:solidFill>
                  <a:schemeClr val="bg1"/>
                </a:solidFill>
                <a:sym typeface="+mn-ea"/>
              </a:rPr>
              <a:t>文件的维护</a:t>
            </a:r>
            <a:r>
              <a:rPr lang="en-US" altLang="zh-CN" b="1">
                <a:solidFill>
                  <a:schemeClr val="bg1"/>
                </a:solidFill>
                <a:sym typeface="+mn-ea"/>
              </a:rPr>
              <a:t>(</a:t>
            </a:r>
            <a:r>
              <a:rPr lang="zh-CN" altLang="en-US" b="1">
                <a:solidFill>
                  <a:schemeClr val="bg1"/>
                </a:solidFill>
                <a:sym typeface="+mn-ea"/>
              </a:rPr>
              <a:t>比</a:t>
            </a:r>
            <a:r>
              <a:rPr lang="en-US" altLang="zh-CN" b="1">
                <a:solidFill>
                  <a:schemeClr val="bg1"/>
                </a:solidFill>
                <a:sym typeface="+mn-ea"/>
              </a:rPr>
              <a:t>		</a:t>
            </a:r>
            <a:r>
              <a:rPr lang="zh-CN" altLang="en-US" b="1">
                <a:solidFill>
                  <a:schemeClr val="bg1"/>
                </a:solidFill>
                <a:sym typeface="+mn-ea"/>
              </a:rPr>
              <a:t>如：</a:t>
            </a:r>
            <a:r>
              <a:rPr lang="en-US" altLang="zh-CN" b="1">
                <a:solidFill>
                  <a:schemeClr val="bg1"/>
                </a:solidFill>
                <a:sym typeface="+mn-ea"/>
              </a:rPr>
              <a:t>jsp</a:t>
            </a:r>
            <a:r>
              <a:rPr lang="zh-CN" altLang="en-US" b="1">
                <a:solidFill>
                  <a:schemeClr val="bg1"/>
                </a:solidFill>
                <a:sym typeface="+mn-ea"/>
              </a:rPr>
              <a:t>文件交给美工去修改就很不方便</a:t>
            </a:r>
            <a:r>
              <a:rPr lang="en-US" altLang="zh-CN" b="1">
                <a:solidFill>
                  <a:schemeClr val="bg1"/>
                </a:solidFill>
                <a:sym typeface="+mn-ea"/>
              </a:rPr>
              <a:t>)</a:t>
            </a:r>
            <a:r>
              <a:rPr lang="zh-CN" altLang="en-US" b="1">
                <a:solidFill>
                  <a:schemeClr val="bg1"/>
                </a:solidFill>
                <a:sym typeface="+mn-ea"/>
              </a:rPr>
              <a:t>，所以，</a:t>
            </a:r>
            <a:r>
              <a:rPr lang="en-US" altLang="zh-CN" b="1">
                <a:solidFill>
                  <a:schemeClr val="bg1"/>
                </a:solidFill>
                <a:sym typeface="+mn-ea"/>
              </a:rPr>
              <a:t>sun</a:t>
            </a:r>
            <a:r>
              <a:rPr lang="zh-CN" altLang="en-US" b="1">
                <a:solidFill>
                  <a:schemeClr val="bg1"/>
                </a:solidFill>
                <a:sym typeface="+mn-ea"/>
              </a:rPr>
              <a:t>就制定了</a:t>
            </a:r>
            <a:r>
              <a:rPr lang="en-US" altLang="zh-CN" b="1">
                <a:solidFill>
                  <a:schemeClr val="bg1"/>
                </a:solidFill>
                <a:sym typeface="+mn-ea"/>
              </a:rPr>
              <a:t>jsp</a:t>
            </a:r>
            <a:r>
              <a:rPr lang="zh-CN" altLang="en-US" b="1">
                <a:solidFill>
                  <a:schemeClr val="bg1"/>
                </a:solidFill>
                <a:sym typeface="+mn-ea"/>
              </a:rPr>
              <a:t>标签技术规范。</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、使用</a:t>
            </a:r>
            <a:r>
              <a:rPr lang="en-US" altLang="zh-CN" b="1">
                <a:solidFill>
                  <a:schemeClr val="bg1"/>
                </a:solidFill>
                <a:sym typeface="+mn-ea"/>
              </a:rPr>
              <a:t>jsp</a:t>
            </a:r>
            <a:r>
              <a:rPr lang="zh-CN" altLang="en-US" b="1">
                <a:solidFill>
                  <a:schemeClr val="bg1"/>
                </a:solidFill>
                <a:sym typeface="+mn-ea"/>
              </a:rPr>
              <a:t>标签好处：</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jsp</a:t>
            </a:r>
            <a:r>
              <a:rPr lang="zh-CN" altLang="en-US" b="1">
                <a:solidFill>
                  <a:schemeClr val="bg1"/>
                </a:solidFill>
                <a:sym typeface="+mn-ea"/>
              </a:rPr>
              <a:t>文件很好维护</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）方便代码的复用（可以将一些常用的代码封装成一个</a:t>
            </a:r>
            <a:r>
              <a:rPr lang="en-US" altLang="zh-CN" b="1">
                <a:solidFill>
                  <a:schemeClr val="bg1"/>
                </a:solidFill>
                <a:sym typeface="+mn-ea"/>
              </a:rPr>
              <a:t>jsp</a:t>
            </a:r>
            <a:r>
              <a:rPr lang="zh-CN" altLang="en-US" b="1">
                <a:solidFill>
                  <a:schemeClr val="bg1"/>
                </a:solidFill>
                <a:sym typeface="+mn-ea"/>
              </a:rPr>
              <a:t>标签）</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、什么是</a:t>
            </a:r>
            <a:r>
              <a:rPr lang="en-US" altLang="zh-CN" b="1">
                <a:solidFill>
                  <a:schemeClr val="bg1"/>
                </a:solidFill>
                <a:sym typeface="+mn-ea"/>
              </a:rPr>
              <a:t>el</a:t>
            </a:r>
            <a:r>
              <a:rPr lang="zh-CN" altLang="en-US" b="1">
                <a:solidFill>
                  <a:schemeClr val="bg1"/>
                </a:solidFill>
                <a:sym typeface="+mn-ea"/>
              </a:rPr>
              <a:t>表达式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是一套简单的运算规则，用于给</a:t>
            </a:r>
            <a:r>
              <a:rPr lang="en-US" altLang="zh-CN" b="1">
                <a:solidFill>
                  <a:schemeClr val="bg1"/>
                </a:solidFill>
                <a:sym typeface="+mn-ea"/>
              </a:rPr>
              <a:t>jsp</a:t>
            </a:r>
            <a:r>
              <a:rPr lang="zh-CN" altLang="en-US" b="1">
                <a:solidFill>
                  <a:schemeClr val="bg1"/>
                </a:solidFill>
                <a:sym typeface="+mn-ea"/>
              </a:rPr>
              <a:t>标签的属性赋值，也可以直接输出。</a:t>
            </a:r>
            <a:endParaRPr lang="zh-CN" altLang="en-US"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a:t>
            </a:r>
            <a:r>
              <a:rPr lang="en-US" altLang="zh-CN" b="1">
                <a:solidFill>
                  <a:schemeClr val="bg1"/>
                </a:solidFill>
                <a:sym typeface="+mn-ea"/>
              </a:rPr>
              <a:t>el</a:t>
            </a:r>
            <a:r>
              <a:rPr lang="zh-CN" altLang="en-US" b="1">
                <a:solidFill>
                  <a:schemeClr val="bg1"/>
                </a:solidFill>
                <a:sym typeface="+mn-ea"/>
              </a:rPr>
              <a:t>表达式的使用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）访问</a:t>
            </a:r>
            <a:r>
              <a:rPr lang="en-US" altLang="zh-CN" b="1">
                <a:solidFill>
                  <a:schemeClr val="bg1"/>
                </a:solidFill>
                <a:sym typeface="+mn-ea"/>
              </a:rPr>
              <a:t>bean</a:t>
            </a:r>
            <a:r>
              <a:rPr lang="zh-CN" altLang="en-US" b="1">
                <a:solidFill>
                  <a:schemeClr val="bg1"/>
                </a:solidFill>
                <a:sym typeface="+mn-ea"/>
              </a:rPr>
              <a:t>的属性</a:t>
            </a:r>
            <a:endParaRPr lang="zh-CN" altLang="en-US" b="1">
              <a:solidFill>
                <a:schemeClr val="bg1"/>
              </a:solidFill>
              <a:sym typeface="+mn-ea"/>
            </a:endParaRPr>
          </a:p>
          <a:p>
            <a:r>
              <a:rPr lang="en-US" altLang="zh-CN" b="1">
                <a:solidFill>
                  <a:schemeClr val="bg1"/>
                </a:solidFill>
                <a:sym typeface="+mn-ea"/>
              </a:rPr>
              <a:t>			javabean</a:t>
            </a:r>
            <a:r>
              <a:rPr lang="zh-CN" altLang="en-US" b="1">
                <a:solidFill>
                  <a:schemeClr val="bg1"/>
                </a:solidFill>
                <a:sym typeface="+mn-ea"/>
              </a:rPr>
              <a:t>：符合一定规范编写的</a:t>
            </a:r>
            <a:r>
              <a:rPr lang="en-US" altLang="zh-CN" b="1">
                <a:solidFill>
                  <a:schemeClr val="bg1"/>
                </a:solidFill>
                <a:sym typeface="+mn-ea"/>
              </a:rPr>
              <a:t>java</a:t>
            </a:r>
            <a:r>
              <a:rPr lang="zh-CN" altLang="en-US" b="1">
                <a:solidFill>
                  <a:schemeClr val="bg1"/>
                </a:solidFill>
                <a:sym typeface="+mn-ea"/>
              </a:rPr>
              <a:t>类</a:t>
            </a:r>
            <a:r>
              <a:rPr lang="en-US" altLang="zh-CN" b="1">
                <a:solidFill>
                  <a:schemeClr val="bg1"/>
                </a:solidFill>
                <a:sym typeface="+mn-ea"/>
              </a:rPr>
              <a:t>--&gt;①</a:t>
            </a:r>
            <a:r>
              <a:rPr lang="zh-CN" altLang="en-US" b="1">
                <a:solidFill>
                  <a:schemeClr val="bg1"/>
                </a:solidFill>
                <a:sym typeface="+mn-ea"/>
              </a:rPr>
              <a:t>有一个</a:t>
            </a:r>
            <a:r>
              <a:rPr lang="en-US" altLang="zh-CN" b="1">
                <a:solidFill>
                  <a:schemeClr val="bg1"/>
                </a:solidFill>
                <a:sym typeface="+mn-ea"/>
              </a:rPr>
              <a:t>public</a:t>
            </a:r>
            <a:r>
              <a:rPr lang="zh-CN" altLang="en-US" b="1">
                <a:solidFill>
                  <a:schemeClr val="bg1"/>
                </a:solidFill>
                <a:sym typeface="+mn-ea"/>
              </a:rPr>
              <a:t>默认构造器</a:t>
            </a:r>
            <a:r>
              <a:rPr lang="en-US" altLang="zh-CN" b="1">
                <a:solidFill>
                  <a:schemeClr val="bg1"/>
                </a:solidFill>
                <a:sym typeface="+mn-ea"/>
              </a:rPr>
              <a:t>②</a:t>
            </a:r>
            <a:r>
              <a:rPr lang="zh-CN" altLang="en-US" b="1">
                <a:solidFill>
                  <a:schemeClr val="bg1"/>
                </a:solidFill>
                <a:sym typeface="+mn-ea"/>
              </a:rPr>
              <a:t>有</a:t>
            </a:r>
            <a:r>
              <a:rPr lang="en-US" altLang="zh-CN" b="1">
                <a:solidFill>
                  <a:schemeClr val="bg1"/>
                </a:solidFill>
                <a:sym typeface="+mn-ea"/>
              </a:rPr>
              <a:t>private</a:t>
            </a:r>
            <a:r>
              <a:rPr lang="zh-CN" altLang="en-US" b="1">
                <a:solidFill>
                  <a:schemeClr val="bg1"/>
                </a:solidFill>
                <a:sym typeface="+mn-ea"/>
              </a:rPr>
              <a:t>属性，并</a:t>
            </a:r>
            <a:r>
              <a:rPr lang="en-US" altLang="zh-CN" b="1">
                <a:solidFill>
                  <a:schemeClr val="bg1"/>
                </a:solidFill>
                <a:sym typeface="+mn-ea"/>
              </a:rPr>
              <a:t>			</a:t>
            </a:r>
            <a:r>
              <a:rPr lang="zh-CN" altLang="en-US" b="1">
                <a:solidFill>
                  <a:schemeClr val="bg1"/>
                </a:solidFill>
                <a:sym typeface="+mn-ea"/>
              </a:rPr>
              <a:t>有对应的</a:t>
            </a:r>
            <a:r>
              <a:rPr lang="en-US" altLang="zh-CN" b="1">
                <a:solidFill>
                  <a:schemeClr val="bg1"/>
                </a:solidFill>
                <a:sym typeface="+mn-ea"/>
              </a:rPr>
              <a:t>getter</a:t>
            </a:r>
            <a:r>
              <a:rPr lang="zh-CN" altLang="en-US" b="1">
                <a:solidFill>
                  <a:schemeClr val="bg1"/>
                </a:solidFill>
                <a:sym typeface="+mn-ea"/>
              </a:rPr>
              <a:t>，</a:t>
            </a:r>
            <a:r>
              <a:rPr lang="en-US" altLang="zh-CN" b="1">
                <a:solidFill>
                  <a:schemeClr val="bg1"/>
                </a:solidFill>
                <a:sym typeface="+mn-ea"/>
              </a:rPr>
              <a:t>setter</a:t>
            </a:r>
            <a:r>
              <a:rPr lang="zh-CN" altLang="en-US" b="1">
                <a:solidFill>
                  <a:schemeClr val="bg1"/>
                </a:solidFill>
                <a:sym typeface="+mn-ea"/>
              </a:rPr>
              <a:t>方法</a:t>
            </a:r>
            <a:r>
              <a:rPr lang="en-US" altLang="zh-CN" b="1">
                <a:solidFill>
                  <a:schemeClr val="bg1"/>
                </a:solidFill>
                <a:sym typeface="+mn-ea"/>
              </a:rPr>
              <a:t>③</a:t>
            </a:r>
            <a:r>
              <a:rPr lang="zh-CN" altLang="en-US" b="1">
                <a:solidFill>
                  <a:schemeClr val="bg1"/>
                </a:solidFill>
                <a:sym typeface="+mn-ea"/>
              </a:rPr>
              <a:t>需要序列化（实现</a:t>
            </a:r>
            <a:r>
              <a:rPr lang="en-US" altLang="zh-CN" b="1">
                <a:solidFill>
                  <a:schemeClr val="bg1"/>
                </a:solidFill>
                <a:sym typeface="+mn-ea"/>
              </a:rPr>
              <a:t>serializable</a:t>
            </a:r>
            <a:r>
              <a:rPr lang="zh-CN" altLang="en-US" b="1">
                <a:solidFill>
                  <a:schemeClr val="bg1"/>
                </a:solidFill>
                <a:sym typeface="+mn-ea"/>
              </a:rPr>
              <a:t>接口）</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方式一、</a:t>
            </a:r>
            <a:r>
              <a:rPr lang="en-US" altLang="zh-CN" b="1">
                <a:solidFill>
                  <a:schemeClr val="accent1"/>
                </a:solidFill>
                <a:effectLst>
                  <a:outerShdw blurRad="38100" dist="25400" dir="5400000" algn="ctr" rotWithShape="0">
                    <a:srgbClr val="6E747A">
                      <a:alpha val="43000"/>
                    </a:srgbClr>
                  </a:outerShdw>
                </a:effectLst>
                <a:sym typeface="+mn-ea"/>
              </a:rPr>
              <a:t>${user.name}</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a.</a:t>
            </a:r>
            <a:r>
              <a:rPr lang="zh-CN" altLang="en-US" b="1">
                <a:solidFill>
                  <a:schemeClr val="bg1"/>
                </a:solidFill>
                <a:sym typeface="+mn-ea"/>
              </a:rPr>
              <a:t>如何执行：容器</a:t>
            </a:r>
            <a:r>
              <a:rPr lang="zh-CN" altLang="en-US" b="1">
                <a:solidFill>
                  <a:schemeClr val="accent1"/>
                </a:solidFill>
                <a:effectLst>
                  <a:outerShdw blurRad="38100" dist="25400" dir="5400000" algn="ctr" rotWithShape="0">
                    <a:srgbClr val="6E747A">
                      <a:alpha val="43000"/>
                    </a:srgbClr>
                  </a:outerShdw>
                </a:effectLst>
                <a:sym typeface="+mn-ea"/>
              </a:rPr>
              <a:t>会</a:t>
            </a:r>
            <a:r>
              <a:rPr lang="zh-CN" altLang="en-US" b="1" u="sng">
                <a:solidFill>
                  <a:srgbClr val="C00000"/>
                </a:solidFill>
                <a:effectLst>
                  <a:outerShdw blurRad="38100" dist="25400" dir="5400000" algn="ctr" rotWithShape="0">
                    <a:srgbClr val="6E747A">
                      <a:alpha val="43000"/>
                    </a:srgbClr>
                  </a:outerShdw>
                </a:effectLst>
                <a:sym typeface="+mn-ea"/>
              </a:rPr>
              <a:t>依次</a:t>
            </a:r>
            <a:r>
              <a:rPr lang="zh-CN" altLang="en-US" b="1">
                <a:solidFill>
                  <a:schemeClr val="accent1"/>
                </a:solidFill>
                <a:effectLst>
                  <a:outerShdw blurRad="38100" dist="25400" dir="5400000" algn="ctr" rotWithShape="0">
                    <a:srgbClr val="6E747A">
                      <a:alpha val="43000"/>
                    </a:srgbClr>
                  </a:outerShdw>
                </a:effectLst>
                <a:sym typeface="+mn-ea"/>
              </a:rPr>
              <a:t>从</a:t>
            </a:r>
            <a:r>
              <a:rPr lang="en-US" altLang="zh-CN" b="1">
                <a:solidFill>
                  <a:schemeClr val="accent1"/>
                </a:solidFill>
                <a:effectLst>
                  <a:outerShdw blurRad="38100" dist="25400" dir="5400000" algn="ctr" rotWithShape="0">
                    <a:srgbClr val="6E747A">
                      <a:alpha val="43000"/>
                    </a:srgbClr>
                  </a:outerShdw>
                </a:effectLst>
                <a:sym typeface="+mn-ea"/>
              </a:rPr>
              <a:t>pageContext</a:t>
            </a:r>
            <a:r>
              <a:rPr lang="zh-CN" altLang="en-US" b="1">
                <a:solidFill>
                  <a:schemeClr val="accent1"/>
                </a:solidFill>
                <a:effectLst>
                  <a:outerShdw blurRad="38100" dist="25400" dir="5400000" algn="ctr" rotWithShape="0">
                    <a:srgbClr val="6E747A">
                      <a:alpha val="43000"/>
                    </a:srgbClr>
                  </a:outerShdw>
                </a:effectLst>
                <a:sym typeface="+mn-ea"/>
              </a:rPr>
              <a:t>，</a:t>
            </a:r>
            <a:r>
              <a:rPr lang="en-US" altLang="zh-CN" b="1">
                <a:solidFill>
                  <a:schemeClr val="accent1"/>
                </a:solidFill>
                <a:effectLst>
                  <a:outerShdw blurRad="38100" dist="25400" dir="5400000" algn="ctr" rotWithShape="0">
                    <a:srgbClr val="6E747A">
                      <a:alpha val="43000"/>
                    </a:srgbClr>
                  </a:outerShdw>
                </a:effectLst>
                <a:sym typeface="+mn-ea"/>
              </a:rPr>
              <a:t>request</a:t>
            </a:r>
            <a:r>
              <a:rPr lang="zh-CN" altLang="en-US" b="1">
                <a:solidFill>
                  <a:schemeClr val="accent1"/>
                </a:solidFill>
                <a:effectLst>
                  <a:outerShdw blurRad="38100" dist="25400" dir="5400000" algn="ctr" rotWithShape="0">
                    <a:srgbClr val="6E747A">
                      <a:alpha val="43000"/>
                    </a:srgbClr>
                  </a:outerShdw>
                </a:effectLst>
                <a:sym typeface="+mn-ea"/>
              </a:rPr>
              <a:t>，</a:t>
            </a:r>
            <a:r>
              <a:rPr lang="en-US" altLang="zh-CN" b="1">
                <a:solidFill>
                  <a:schemeClr val="accent1"/>
                </a:solidFill>
                <a:effectLst>
                  <a:outerShdw blurRad="38100" dist="25400" dir="5400000" algn="ctr" rotWithShape="0">
                    <a:srgbClr val="6E747A">
                      <a:alpha val="43000"/>
                    </a:srgbClr>
                  </a:outerShdw>
                </a:effectLst>
                <a:sym typeface="+mn-ea"/>
              </a:rPr>
              <a:t>session</a:t>
            </a:r>
            <a:r>
              <a:rPr lang="zh-CN" altLang="en-US" b="1">
                <a:solidFill>
                  <a:schemeClr val="accent1"/>
                </a:solidFill>
                <a:effectLst>
                  <a:outerShdw blurRad="38100" dist="25400" dir="5400000" algn="ctr" rotWithShape="0">
                    <a:srgbClr val="6E747A">
                      <a:alpha val="43000"/>
                    </a:srgbClr>
                  </a:outerShdw>
                </a:effectLst>
                <a:sym typeface="+mn-ea"/>
              </a:rPr>
              <a:t>，</a:t>
            </a:r>
            <a:r>
              <a:rPr lang="en-US" altLang="zh-CN" b="1">
                <a:solidFill>
                  <a:schemeClr val="accent1"/>
                </a:solidFill>
                <a:effectLst>
                  <a:outerShdw blurRad="38100" dist="25400" dir="5400000" algn="ctr" rotWithShape="0">
                    <a:srgbClr val="6E747A">
                      <a:alpha val="43000"/>
                    </a:srgbClr>
                  </a:outerShdw>
                </a:effectLst>
                <a:sym typeface="+mn-ea"/>
              </a:rPr>
              <a:t>application</a:t>
            </a:r>
            <a:r>
              <a:rPr lang="zh-CN" altLang="en-US" b="1">
                <a:solidFill>
                  <a:schemeClr val="bg1"/>
                </a:solidFill>
                <a:sym typeface="+mn-ea"/>
              </a:rPr>
              <a:t>中查找</a:t>
            </a:r>
            <a:r>
              <a:rPr lang="en-US" altLang="zh-CN" b="1">
                <a:solidFill>
                  <a:schemeClr val="bg1"/>
                </a:solidFill>
                <a:sym typeface="+mn-ea"/>
              </a:rPr>
              <a:t>			    (getAttribute)</a:t>
            </a:r>
            <a:r>
              <a:rPr lang="zh-CN" altLang="en-US" b="1">
                <a:solidFill>
                  <a:schemeClr val="bg1"/>
                </a:solidFill>
                <a:sym typeface="+mn-ea"/>
              </a:rPr>
              <a:t>绑定名称为</a:t>
            </a:r>
            <a:r>
              <a:rPr lang="en-US" altLang="zh-CN" b="1">
                <a:solidFill>
                  <a:schemeClr val="bg1"/>
                </a:solidFill>
                <a:sym typeface="+mn-ea"/>
              </a:rPr>
              <a:t>“user”</a:t>
            </a:r>
            <a:r>
              <a:rPr lang="zh-CN" altLang="en-US" b="1">
                <a:solidFill>
                  <a:schemeClr val="bg1"/>
                </a:solidFill>
                <a:sym typeface="+mn-ea"/>
              </a:rPr>
              <a:t>的对象，找到该对象后，会调用该对象的</a:t>
            </a:r>
            <a:r>
              <a:rPr lang="en-US" altLang="zh-CN" b="1">
                <a:solidFill>
                  <a:schemeClr val="bg1"/>
                </a:solidFill>
                <a:sym typeface="+mn-ea"/>
              </a:rPr>
              <a:t>“getName”</a:t>
            </a:r>
            <a:r>
              <a:rPr lang="zh-CN" altLang="en-US" b="1">
                <a:solidFill>
                  <a:schemeClr val="bg1"/>
                </a:solidFill>
                <a:sym typeface="+mn-ea"/>
              </a:rPr>
              <a:t>方</a:t>
            </a:r>
            <a:r>
              <a:rPr lang="en-US" altLang="zh-CN" b="1">
                <a:solidFill>
                  <a:schemeClr val="bg1"/>
                </a:solidFill>
                <a:sym typeface="+mn-ea"/>
              </a:rPr>
              <a:t>			    </a:t>
            </a:r>
            <a:r>
              <a:rPr lang="zh-CN" altLang="en-US" b="1">
                <a:solidFill>
                  <a:schemeClr val="bg1"/>
                </a:solidFill>
                <a:sym typeface="+mn-ea"/>
              </a:rPr>
              <a:t>法，最后输出。</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a:t>
            </a:r>
            <a:r>
              <a:rPr lang="en-US" altLang="zh-CN" b="1">
                <a:solidFill>
                  <a:schemeClr val="bg1"/>
                </a:solidFill>
                <a:sym typeface="+mn-ea"/>
              </a:rPr>
              <a:t>①</a:t>
            </a:r>
            <a:r>
              <a:rPr lang="zh-CN" altLang="en-US" b="1">
                <a:solidFill>
                  <a:schemeClr val="bg1"/>
                </a:solidFill>
                <a:sym typeface="+mn-ea"/>
              </a:rPr>
              <a:t>会将</a:t>
            </a:r>
            <a:r>
              <a:rPr lang="en-US" altLang="zh-CN" b="1">
                <a:solidFill>
                  <a:schemeClr val="bg1"/>
                </a:solidFill>
                <a:sym typeface="+mn-ea"/>
              </a:rPr>
              <a:t>null</a:t>
            </a:r>
            <a:r>
              <a:rPr lang="zh-CN" altLang="en-US" b="1">
                <a:solidFill>
                  <a:schemeClr val="bg1"/>
                </a:solidFill>
                <a:sym typeface="+mn-ea"/>
              </a:rPr>
              <a:t>转换成</a:t>
            </a:r>
            <a:r>
              <a:rPr lang="en-US" altLang="zh-CN" b="1">
                <a:solidFill>
                  <a:schemeClr val="bg1"/>
                </a:solidFill>
                <a:sym typeface="+mn-ea"/>
              </a:rPr>
              <a:t>””</a:t>
            </a:r>
            <a:r>
              <a:rPr lang="zh-CN" altLang="en-US" b="1">
                <a:solidFill>
                  <a:schemeClr val="bg1"/>
                </a:solidFill>
                <a:sym typeface="+mn-ea"/>
              </a:rPr>
              <a:t>空字符串输出。</a:t>
            </a:r>
            <a:r>
              <a:rPr lang="en-US" altLang="zh-CN" b="1">
                <a:solidFill>
                  <a:schemeClr val="bg1"/>
                </a:solidFill>
                <a:sym typeface="+mn-ea"/>
              </a:rPr>
              <a:t>②</a:t>
            </a:r>
            <a:r>
              <a:rPr lang="zh-CN" altLang="en-US" b="1">
                <a:solidFill>
                  <a:schemeClr val="bg1"/>
                </a:solidFill>
                <a:sym typeface="+mn-ea"/>
              </a:rPr>
              <a:t>找不到对象也会输出</a:t>
            </a:r>
            <a:r>
              <a:rPr lang="en-US" altLang="zh-CN" b="1">
                <a:solidFill>
                  <a:schemeClr val="bg1"/>
                </a:solidFill>
                <a:sym typeface="+mn-ea"/>
              </a:rPr>
              <a:t>””</a:t>
            </a:r>
            <a:r>
              <a:rPr lang="zh-CN" altLang="en-US" b="1">
                <a:solidFill>
                  <a:schemeClr val="bg1"/>
                </a:solidFill>
                <a:sym typeface="+mn-ea"/>
              </a:rPr>
              <a:t>空字符串。</a:t>
            </a:r>
            <a:endParaRPr lang="zh-CN" altLang="en-US" b="1">
              <a:solidFill>
                <a:schemeClr val="bg1"/>
              </a:solidFill>
              <a:sym typeface="+mn-ea"/>
            </a:endParaRPr>
          </a:p>
          <a:p>
            <a:r>
              <a:rPr lang="en-US" altLang="zh-CN" b="1">
                <a:solidFill>
                  <a:schemeClr val="bg1"/>
                </a:solidFill>
                <a:sym typeface="+mn-ea"/>
              </a:rPr>
              <a:t>			    ③</a:t>
            </a:r>
            <a:r>
              <a:rPr lang="zh-CN" altLang="en-US" b="1">
                <a:solidFill>
                  <a:schemeClr val="bg1"/>
                </a:solidFill>
                <a:sym typeface="+mn-ea"/>
              </a:rPr>
              <a:t>如果要指定查找范围，可以使用</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pageScope,requestScope,sessionScope,application</a:t>
            </a:r>
            <a:endPar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a:solidFill>
                  <a:schemeClr val="bg1"/>
                </a:solidFill>
                <a:sym typeface="+mn-ea"/>
              </a:rPr>
              <a:t>			    </a:t>
            </a:r>
            <a:r>
              <a:rPr lang="zh-CN" altLang="en-US" b="1">
                <a:solidFill>
                  <a:schemeClr val="bg1"/>
                </a:solidFill>
                <a:sym typeface="+mn-ea"/>
              </a:rPr>
              <a:t>来指定查找范围</a:t>
            </a:r>
            <a:r>
              <a:rPr lang="en-US" altLang="zh-CN" b="1">
                <a:solidFill>
                  <a:schemeClr val="bg1"/>
                </a:solidFill>
                <a:sym typeface="+mn-ea"/>
              </a:rPr>
              <a:t>(</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只要是绑定名都可以使用这些来指定</a:t>
            </a:r>
            <a:r>
              <a:rPr lang="en-US" altLang="zh-CN" b="1">
                <a:solidFill>
                  <a:schemeClr val="bg1"/>
                </a:solidFill>
                <a:sym typeface="+mn-ea"/>
              </a:rPr>
              <a:t>)</a:t>
            </a:r>
            <a:r>
              <a:rPr lang="zh-CN" altLang="en-US" b="1">
                <a:solidFill>
                  <a:schemeClr val="bg1"/>
                </a:solidFill>
                <a:sym typeface="+mn-ea"/>
              </a:rPr>
              <a:t>。如：</a:t>
            </a:r>
            <a:r>
              <a:rPr lang="en-US" altLang="zh-CN" b="1">
                <a:solidFill>
                  <a:schemeClr val="bg1"/>
                </a:solidFill>
                <a:sym typeface="+mn-ea"/>
              </a:rPr>
              <a:t>${sessionScope.user.name}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方式二、</a:t>
            </a:r>
            <a:r>
              <a:rPr lang="en-US" altLang="zh-CN" b="1">
                <a:solidFill>
                  <a:schemeClr val="accent1"/>
                </a:solidFill>
                <a:effectLst>
                  <a:outerShdw blurRad="38100" dist="25400" dir="5400000" algn="ctr" rotWithShape="0">
                    <a:srgbClr val="6E747A">
                      <a:alpha val="43000"/>
                    </a:srgbClr>
                  </a:outerShdw>
                </a:effectLst>
                <a:sym typeface="+mn-ea"/>
              </a:rPr>
              <a:t>${user[“name”]}</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sym typeface="+mn-ea"/>
              </a:rPr>
              <a:t>[ ]里面可以出现绑定名。比如：</a:t>
            </a:r>
            <a:r>
              <a:rPr lang="en-US" altLang="zh-CN" b="1">
                <a:solidFill>
                  <a:schemeClr val="bg1"/>
                </a:solidFill>
                <a:sym typeface="+mn-ea"/>
              </a:rPr>
              <a:t>request.setAttribute(“str”,”name”);</a:t>
            </a:r>
            <a:r>
              <a:rPr lang="en-US" altLang="zh-CN" b="1">
                <a:solidFill>
                  <a:schemeClr val="bg1"/>
                </a:solidFill>
                <a:effectLst>
                  <a:outerShdw blurRad="38100" dist="25400" dir="5400000" algn="ctr" rotWithShape="0">
                    <a:srgbClr val="6E747A">
                      <a:alpha val="43000"/>
                    </a:srgbClr>
                  </a:outerShdw>
                </a:effectLst>
                <a:sym typeface="+mn-ea"/>
              </a:rPr>
              <a:t>	${user[str]}</a:t>
            </a:r>
            <a:endParaRPr lang="en-US" altLang="zh-CN"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 ]</a:t>
            </a:r>
            <a:r>
              <a:rPr lang="zh-CN" altLang="en-US" b="1">
                <a:solidFill>
                  <a:schemeClr val="bg1"/>
                </a:solidFill>
                <a:effectLst>
                  <a:outerShdw blurRad="38100" dist="25400" dir="5400000" algn="ctr" rotWithShape="0">
                    <a:srgbClr val="6E747A">
                      <a:alpha val="43000"/>
                    </a:srgbClr>
                  </a:outerShdw>
                </a:effectLst>
                <a:sym typeface="+mn-ea"/>
              </a:rPr>
              <a:t>里面可以出现</a:t>
            </a:r>
            <a:r>
              <a:rPr lang="zh-CN" altLang="en-US" b="1">
                <a:solidFill>
                  <a:srgbClr val="FF0000"/>
                </a:solidFill>
                <a:effectLst>
                  <a:outerShdw blurRad="38100" dist="25400" dir="5400000" algn="ctr" rotWithShape="0">
                    <a:srgbClr val="6E747A">
                      <a:alpha val="43000"/>
                    </a:srgbClr>
                  </a:outerShdw>
                </a:effectLst>
                <a:sym typeface="+mn-ea"/>
              </a:rPr>
              <a:t>从</a:t>
            </a:r>
            <a:r>
              <a:rPr lang="en-US" altLang="zh-CN" b="1">
                <a:solidFill>
                  <a:srgbClr val="FF0000"/>
                </a:solidFill>
                <a:effectLst>
                  <a:outerShdw blurRad="38100" dist="25400" dir="5400000" algn="ctr" rotWithShape="0">
                    <a:srgbClr val="6E747A">
                      <a:alpha val="43000"/>
                    </a:srgbClr>
                  </a:outerShdw>
                </a:effectLst>
                <a:sym typeface="+mn-ea"/>
              </a:rPr>
              <a:t>0</a:t>
            </a:r>
            <a:r>
              <a:rPr lang="zh-CN" altLang="en-US" b="1">
                <a:solidFill>
                  <a:srgbClr val="FF0000"/>
                </a:solidFill>
                <a:effectLst>
                  <a:outerShdw blurRad="38100" dist="25400" dir="5400000" algn="ctr" rotWithShape="0">
                    <a:srgbClr val="6E747A">
                      <a:alpha val="43000"/>
                    </a:srgbClr>
                  </a:outerShdw>
                </a:effectLst>
                <a:sym typeface="+mn-ea"/>
              </a:rPr>
              <a:t>开始</a:t>
            </a:r>
            <a:r>
              <a:rPr lang="zh-CN" altLang="en-US" b="1">
                <a:solidFill>
                  <a:schemeClr val="bg1"/>
                </a:solidFill>
                <a:effectLst>
                  <a:outerShdw blurRad="38100" dist="25400" dir="5400000" algn="ctr" rotWithShape="0">
                    <a:srgbClr val="6E747A">
                      <a:alpha val="43000"/>
                    </a:srgbClr>
                  </a:outerShdw>
                </a:effectLst>
                <a:sym typeface="+mn-ea"/>
              </a:rPr>
              <a:t>的下标，用于访问数组中的某个元素。</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如：</a:t>
            </a:r>
            <a:r>
              <a:rPr lang="zh-CN" altLang="en-US" b="1">
                <a:solidFill>
                  <a:schemeClr val="accent1"/>
                </a:solidFill>
                <a:effectLst>
                  <a:outerShdw blurRad="38100" dist="25400" dir="5400000" algn="ctr" rotWithShape="0">
                    <a:srgbClr val="6E747A">
                      <a:alpha val="43000"/>
                    </a:srgbClr>
                  </a:outerShdw>
                </a:effectLst>
                <a:sym typeface="+mn-ea"/>
              </a:rPr>
              <a:t>${user.interests[0]}</a:t>
            </a:r>
            <a:endParaRPr lang="zh-CN" altLang="en-US" b="1">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65" y="-19685"/>
            <a:ext cx="12189460" cy="7785735"/>
          </a:xfrm>
          <a:prstGeom prst="rect">
            <a:avLst/>
          </a:prstGeom>
          <a:noFill/>
        </p:spPr>
        <p:txBody>
          <a:bodyPr wrap="square" rtlCol="0">
            <a:spAutoFit/>
          </a:bodyPr>
          <a:p>
            <a:r>
              <a:rPr lang="en-US" altLang="zh-CN" sz="2000" b="1" dirty="0">
                <a:solidFill>
                  <a:schemeClr val="bg1"/>
                </a:solidFill>
              </a:rPr>
              <a:t>	</a:t>
            </a:r>
            <a:r>
              <a:rPr lang="zh-CN" altLang="en-US" sz="2000" b="1" dirty="0">
                <a:solidFill>
                  <a:schemeClr val="bg1"/>
                </a:solidFill>
              </a:rPr>
              <a:t>（</a:t>
            </a:r>
            <a:r>
              <a:rPr lang="en-US" altLang="zh-CN" sz="2000" b="1" dirty="0">
                <a:solidFill>
                  <a:schemeClr val="bg1"/>
                </a:solidFill>
              </a:rPr>
              <a:t>4</a:t>
            </a:r>
            <a:r>
              <a:rPr lang="zh-CN" altLang="en-US" sz="2000" b="1" dirty="0">
                <a:solidFill>
                  <a:schemeClr val="bg1"/>
                </a:solidFill>
              </a:rPr>
              <a:t>）分区元素：用于为元素分组，常用于页面布局</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块分区元素：</a:t>
            </a:r>
            <a:r>
              <a:rPr lang="en-US" altLang="zh-CN" sz="2000" b="1" dirty="0">
                <a:solidFill>
                  <a:schemeClr val="bg1"/>
                </a:solidFill>
              </a:rPr>
              <a:t>&lt;div&gt;...&lt;/div&gt;</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用于勾勒出页面的布局，便于开发页面</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行内分区元素：</a:t>
            </a:r>
            <a:r>
              <a:rPr lang="zh-CN" altLang="en-US" sz="2000" b="1" dirty="0">
                <a:solidFill>
                  <a:schemeClr val="bg1"/>
                </a:solidFill>
                <a:sym typeface="+mn-ea"/>
              </a:rPr>
              <a:t>设置同一行文字内的不同格式</a:t>
            </a:r>
            <a:endParaRPr lang="zh-CN" altLang="en-US" sz="2000" b="1" dirty="0">
              <a:solidFill>
                <a:schemeClr val="bg1"/>
              </a:solidFill>
              <a:sym typeface="+mn-ea"/>
            </a:endParaRPr>
          </a:p>
          <a:p>
            <a:r>
              <a:rPr lang="en-US" altLang="zh-CN" sz="2000" b="1" dirty="0">
                <a:solidFill>
                  <a:schemeClr val="bg1"/>
                </a:solidFill>
              </a:rPr>
              <a:t>			&lt;span&gt;...&lt;/span&gt;</a:t>
            </a:r>
            <a:endParaRPr lang="en-US" altLang="zh-CN" sz="2000" b="1" dirty="0">
              <a:solidFill>
                <a:schemeClr val="bg1"/>
              </a:solidFill>
            </a:endParaRPr>
          </a:p>
          <a:p>
            <a:endParaRPr lang="en-US" altLang="zh-CN" sz="2000" b="1" dirty="0">
              <a:solidFill>
                <a:schemeClr val="bg1"/>
              </a:solidFill>
            </a:endParaRPr>
          </a:p>
          <a:p>
            <a:r>
              <a:rPr lang="zh-CN" altLang="en-US" sz="2000" b="1" dirty="0">
                <a:solidFill>
                  <a:schemeClr val="bg1"/>
                </a:solidFill>
              </a:rPr>
              <a:t>元素的显示方式：</a:t>
            </a:r>
            <a:r>
              <a:rPr lang="zh-CN" altLang="en-US" sz="2000" b="1" u="sng" dirty="0">
                <a:solidFill>
                  <a:srgbClr val="FF0000"/>
                </a:solidFill>
              </a:rPr>
              <a:t>https://blog.csdn.net/sykent/article/details/7738408（详细列出来）</a:t>
            </a:r>
            <a:endParaRPr lang="zh-CN" altLang="en-US" sz="2000" b="1" u="sng" dirty="0">
              <a:solidFill>
                <a:srgbClr val="FF0000"/>
              </a:solidFill>
            </a:endParaRPr>
          </a:p>
          <a:p>
            <a:r>
              <a:rPr lang="en-US" altLang="zh-CN" sz="2000" b="1" dirty="0">
                <a:solidFill>
                  <a:schemeClr val="bg1"/>
                </a:solidFill>
              </a:rPr>
              <a:t>	-</a:t>
            </a:r>
            <a:r>
              <a:rPr lang="zh-CN" altLang="en-US" sz="2000" b="1" dirty="0">
                <a:solidFill>
                  <a:schemeClr val="bg1"/>
                </a:solidFill>
              </a:rPr>
              <a:t>块级元素：</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默认情况下，块级元素会独占一行，即元素前后都会自动换行</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会影响页面布局，默认垂直分布，占据一个矩形区域</a:t>
            </a:r>
            <a:endParaRPr lang="zh-CN" altLang="en-US" sz="2000" b="1" dirty="0">
              <a:solidFill>
                <a:schemeClr val="bg1"/>
              </a:solidFill>
            </a:endParaRPr>
          </a:p>
          <a:p>
            <a:pPr algn="l"/>
            <a:r>
              <a:rPr lang="en-US" altLang="zh-CN" sz="2000" b="1" dirty="0">
                <a:solidFill>
                  <a:schemeClr val="bg1"/>
                </a:solidFill>
              </a:rPr>
              <a:t>		</a:t>
            </a:r>
            <a:r>
              <a:rPr lang="zh-CN" altLang="en-US" sz="2000" b="1" dirty="0">
                <a:solidFill>
                  <a:schemeClr val="bg1"/>
                </a:solidFill>
              </a:rPr>
              <a:t>如</a:t>
            </a:r>
            <a:r>
              <a:rPr lang="en-US" altLang="zh-CN" sz="2000" b="1" dirty="0">
                <a:solidFill>
                  <a:schemeClr val="bg1"/>
                </a:solidFill>
              </a:rPr>
              <a:t>&lt;p&gt; </a:t>
            </a:r>
            <a:r>
              <a:rPr lang="zh-CN" altLang="en-US" sz="2000" b="1" dirty="0">
                <a:solidFill>
                  <a:schemeClr val="bg1"/>
                </a:solidFill>
              </a:rPr>
              <a:t>、</a:t>
            </a:r>
            <a:r>
              <a:rPr lang="en-US" altLang="zh-CN" sz="2000" b="1" dirty="0">
                <a:solidFill>
                  <a:schemeClr val="bg1"/>
                </a:solidFill>
              </a:rPr>
              <a:t>&lt;div&gt; </a:t>
            </a:r>
            <a:r>
              <a:rPr lang="zh-CN" altLang="en-US" sz="2000" b="1" dirty="0">
                <a:solidFill>
                  <a:schemeClr val="bg1"/>
                </a:solidFill>
              </a:rPr>
              <a:t>、</a:t>
            </a:r>
            <a:r>
              <a:rPr lang="en-US" altLang="zh-CN" sz="2000" b="1" dirty="0">
                <a:solidFill>
                  <a:schemeClr val="bg1"/>
                </a:solidFill>
              </a:rPr>
              <a:t>&lt;h&gt;</a:t>
            </a:r>
            <a:r>
              <a:rPr lang="zh-CN" altLang="en-US" sz="2000" b="1" dirty="0">
                <a:solidFill>
                  <a:schemeClr val="bg1"/>
                </a:solidFill>
              </a:rPr>
              <a:t>、</a:t>
            </a:r>
            <a:r>
              <a:rPr lang="en-US" altLang="zh-CN" sz="2000" b="1" dirty="0">
                <a:solidFill>
                  <a:schemeClr val="bg1"/>
                </a:solidFill>
              </a:rPr>
              <a:t>&lt;ul&gt;</a:t>
            </a:r>
            <a:r>
              <a:rPr lang="zh-CN" altLang="en-US" sz="2000" b="1" dirty="0">
                <a:solidFill>
                  <a:schemeClr val="bg1"/>
                </a:solidFill>
              </a:rPr>
              <a:t>、</a:t>
            </a:r>
            <a:r>
              <a:rPr lang="en-US" altLang="zh-CN" sz="2000" b="1" dirty="0">
                <a:solidFill>
                  <a:schemeClr val="bg1"/>
                </a:solidFill>
              </a:rPr>
              <a:t>&lt;ol&gt;</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行内元素：</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不会换行，可以和其它行内元素位于一行</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不会影响页面布局，横向布局</a:t>
            </a:r>
            <a:endParaRPr lang="zh-CN" altLang="en-US" sz="2000" b="1" dirty="0">
              <a:solidFill>
                <a:schemeClr val="bg1"/>
              </a:solidFill>
            </a:endParaRPr>
          </a:p>
          <a:p>
            <a:r>
              <a:rPr lang="en-US" altLang="zh-CN" sz="2000" b="1" dirty="0">
                <a:solidFill>
                  <a:schemeClr val="bg1"/>
                </a:solidFill>
              </a:rPr>
              <a:t>		</a:t>
            </a:r>
            <a:r>
              <a:rPr lang="zh-CN" altLang="en-US" sz="2000" b="1" dirty="0">
                <a:solidFill>
                  <a:schemeClr val="bg1"/>
                </a:solidFill>
              </a:rPr>
              <a:t>如：</a:t>
            </a:r>
            <a:r>
              <a:rPr lang="en-US" altLang="zh-CN" sz="2000" b="1" dirty="0">
                <a:solidFill>
                  <a:schemeClr val="bg1"/>
                </a:solidFill>
              </a:rPr>
              <a:t>&lt;span&gt;</a:t>
            </a:r>
            <a:r>
              <a:rPr lang="zh-CN" altLang="en-US" sz="2000" b="1" dirty="0">
                <a:solidFill>
                  <a:schemeClr val="bg1"/>
                </a:solidFill>
              </a:rPr>
              <a:t>、</a:t>
            </a:r>
            <a:r>
              <a:rPr lang="en-US" altLang="zh-CN" sz="2000" b="1" dirty="0">
                <a:solidFill>
                  <a:schemeClr val="bg1"/>
                </a:solidFill>
              </a:rPr>
              <a:t>&lt;a&gt;</a:t>
            </a:r>
            <a:endParaRPr lang="en-US" altLang="zh-CN" sz="2000" b="1" dirty="0">
              <a:solidFill>
                <a:schemeClr val="bg1"/>
              </a:solidFill>
            </a:endParaRPr>
          </a:p>
          <a:p>
            <a:r>
              <a:rPr lang="zh-CN" altLang="en-US" sz="2000" b="1" dirty="0">
                <a:solidFill>
                  <a:schemeClr val="bg1"/>
                </a:solidFill>
              </a:rPr>
              <a:t>行内元素：</a:t>
            </a:r>
            <a:endParaRPr lang="zh-CN" altLang="en-US" sz="2000" b="1" dirty="0">
              <a:solidFill>
                <a:schemeClr val="bg1"/>
              </a:solidFill>
            </a:endParaRPr>
          </a:p>
          <a:p>
            <a:r>
              <a:rPr lang="en-US" altLang="zh-CN" sz="2000" b="1" dirty="0">
                <a:solidFill>
                  <a:schemeClr val="bg1"/>
                </a:solidFill>
              </a:rPr>
              <a:t>	-&lt;span&gt;</a:t>
            </a:r>
            <a:r>
              <a:rPr lang="zh-CN" altLang="en-US" sz="2000" b="1" dirty="0">
                <a:solidFill>
                  <a:schemeClr val="bg1"/>
                </a:solidFill>
              </a:rPr>
              <a:t>元素是内联元素，可用作文本的容器</a:t>
            </a:r>
            <a:r>
              <a:rPr lang="en-US" altLang="zh-CN" sz="2000" b="1" dirty="0">
                <a:solidFill>
                  <a:schemeClr val="bg1"/>
                </a:solidFill>
              </a:rPr>
              <a:t>,</a:t>
            </a:r>
            <a:r>
              <a:rPr lang="zh-CN" altLang="en-US" sz="2000" b="1" dirty="0">
                <a:solidFill>
                  <a:schemeClr val="bg1"/>
                </a:solidFill>
              </a:rPr>
              <a:t>用来修饰一段文字中的某几个字</a:t>
            </a:r>
            <a:r>
              <a:rPr lang="en-US" altLang="zh-CN" sz="2000" b="1" dirty="0">
                <a:solidFill>
                  <a:schemeClr val="bg1"/>
                </a:solidFill>
              </a:rPr>
              <a:t>	</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例子：</a:t>
            </a:r>
            <a:r>
              <a:rPr lang="en-US" altLang="zh-CN" sz="2000" b="1" dirty="0">
                <a:solidFill>
                  <a:schemeClr val="bg1"/>
                </a:solidFill>
              </a:rPr>
              <a:t>&lt;p&gt;</a:t>
            </a:r>
            <a:r>
              <a:rPr lang="zh-CN" altLang="en-US" sz="2000" b="1" dirty="0">
                <a:solidFill>
                  <a:schemeClr val="bg1"/>
                </a:solidFill>
              </a:rPr>
              <a:t>青岛</a:t>
            </a:r>
            <a:r>
              <a:rPr lang="en-US" altLang="zh-CN" sz="2000" b="1" dirty="0">
                <a:solidFill>
                  <a:schemeClr val="bg1"/>
                </a:solidFill>
              </a:rPr>
              <a:t>&lt;span style=”color:red”&gt;</a:t>
            </a:r>
            <a:r>
              <a:rPr lang="zh-CN" altLang="en-US" sz="2000" b="1" dirty="0">
                <a:solidFill>
                  <a:schemeClr val="bg1"/>
                </a:solidFill>
              </a:rPr>
              <a:t>胶州</a:t>
            </a:r>
            <a:r>
              <a:rPr lang="en-US" altLang="zh-CN" sz="2000" b="1" dirty="0">
                <a:solidFill>
                  <a:schemeClr val="bg1"/>
                </a:solidFill>
              </a:rPr>
              <a:t>&lt;/span&gt;&lt;/p&gt;</a:t>
            </a:r>
            <a:endParaRPr lang="en-US" altLang="zh-CN" sz="2000" b="1" dirty="0">
              <a:solidFill>
                <a:schemeClr val="bg1"/>
              </a:solidFill>
            </a:endParaRPr>
          </a:p>
          <a:p>
            <a:r>
              <a:rPr lang="en-US" altLang="zh-CN" sz="2000" b="1" dirty="0">
                <a:solidFill>
                  <a:schemeClr val="bg1"/>
                </a:solidFill>
              </a:rPr>
              <a:t>	-&lt;i&gt;</a:t>
            </a:r>
            <a:r>
              <a:rPr lang="zh-CN" altLang="en-US" sz="2000" b="1" dirty="0">
                <a:solidFill>
                  <a:schemeClr val="bg1"/>
                </a:solidFill>
              </a:rPr>
              <a:t>元素和</a:t>
            </a:r>
            <a:r>
              <a:rPr lang="en-US" altLang="zh-CN" sz="2000" b="1" dirty="0">
                <a:solidFill>
                  <a:schemeClr val="bg1"/>
                </a:solidFill>
              </a:rPr>
              <a:t>&lt;em&gt;</a:t>
            </a:r>
            <a:r>
              <a:rPr lang="zh-CN" altLang="en-US" sz="2000" b="1" dirty="0">
                <a:solidFill>
                  <a:schemeClr val="bg1"/>
                </a:solidFill>
              </a:rPr>
              <a:t>都可以定义斜体字。</a:t>
            </a:r>
            <a:endParaRPr lang="zh-CN" altLang="en-US" sz="2000" b="1" dirty="0">
              <a:solidFill>
                <a:schemeClr val="bg1"/>
              </a:solidFill>
            </a:endParaRPr>
          </a:p>
          <a:p>
            <a:r>
              <a:rPr lang="en-US" altLang="zh-CN" sz="2000" b="1" dirty="0">
                <a:solidFill>
                  <a:schemeClr val="bg1"/>
                </a:solidFill>
              </a:rPr>
              <a:t>	-&lt;b&gt;</a:t>
            </a:r>
            <a:r>
              <a:rPr lang="zh-CN" altLang="en-US" sz="2000" b="1" dirty="0">
                <a:solidFill>
                  <a:schemeClr val="bg1"/>
                </a:solidFill>
              </a:rPr>
              <a:t>元素和</a:t>
            </a:r>
            <a:r>
              <a:rPr lang="en-US" altLang="zh-CN" sz="2000" b="1" dirty="0">
                <a:solidFill>
                  <a:schemeClr val="bg1"/>
                </a:solidFill>
              </a:rPr>
              <a:t>&lt;strong&gt;</a:t>
            </a:r>
            <a:r>
              <a:rPr lang="zh-CN" altLang="en-US" sz="2000" b="1" dirty="0">
                <a:solidFill>
                  <a:schemeClr val="bg1"/>
                </a:solidFill>
              </a:rPr>
              <a:t>都可以加粗文字。</a:t>
            </a:r>
            <a:r>
              <a:rPr lang="en-US" altLang="zh-CN" sz="2000" b="1" dirty="0">
                <a:solidFill>
                  <a:schemeClr val="bg1"/>
                </a:solidFill>
              </a:rPr>
              <a:t>&lt;b&gt;</a:t>
            </a:r>
            <a:r>
              <a:rPr lang="zh-CN" altLang="en-US" sz="2000" b="1" dirty="0">
                <a:solidFill>
                  <a:schemeClr val="bg1"/>
                </a:solidFill>
              </a:rPr>
              <a:t>只是加粗文字无其他意义，</a:t>
            </a:r>
            <a:r>
              <a:rPr lang="en-US" altLang="zh-CN" sz="2000" b="1" dirty="0">
                <a:solidFill>
                  <a:schemeClr val="bg1"/>
                </a:solidFill>
              </a:rPr>
              <a:t>&lt;strong&gt;</a:t>
            </a:r>
            <a:r>
              <a:rPr lang="zh-CN" altLang="en-US" sz="2000" b="1" dirty="0">
                <a:solidFill>
                  <a:schemeClr val="bg1"/>
                </a:solidFill>
              </a:rPr>
              <a:t>是为了着重强</a:t>
            </a:r>
            <a:r>
              <a:rPr lang="en-US" altLang="zh-CN" sz="2000" b="1" dirty="0">
                <a:solidFill>
                  <a:schemeClr val="bg1"/>
                </a:solidFill>
              </a:rPr>
              <a:t>	    	</a:t>
            </a:r>
            <a:r>
              <a:rPr lang="zh-CN" altLang="en-US" sz="2000" b="1" dirty="0">
                <a:solidFill>
                  <a:schemeClr val="bg1"/>
                </a:solidFill>
              </a:rPr>
              <a:t>调文字的重要性而加粗文字。</a:t>
            </a:r>
            <a:endParaRPr lang="zh-CN" altLang="en-US" sz="2000" b="1" dirty="0">
              <a:solidFill>
                <a:schemeClr val="bg1"/>
              </a:solidFill>
            </a:endParaRPr>
          </a:p>
          <a:p>
            <a:r>
              <a:rPr lang="en-US" altLang="zh-CN" sz="2000" b="1" dirty="0">
                <a:solidFill>
                  <a:schemeClr val="bg1"/>
                </a:solidFill>
              </a:rPr>
              <a:t>	-&lt;del&gt;</a:t>
            </a:r>
            <a:r>
              <a:rPr lang="zh-CN" altLang="en-US" sz="2000" b="1" dirty="0">
                <a:solidFill>
                  <a:schemeClr val="bg1"/>
                </a:solidFill>
              </a:rPr>
              <a:t>元素定义删除线文字，</a:t>
            </a:r>
            <a:r>
              <a:rPr lang="en-US" altLang="zh-CN" sz="2000" b="1" dirty="0">
                <a:solidFill>
                  <a:schemeClr val="bg1"/>
                </a:solidFill>
              </a:rPr>
              <a:t>&lt;u&gt;</a:t>
            </a:r>
            <a:r>
              <a:rPr lang="zh-CN" altLang="en-US" sz="2000" b="1" dirty="0">
                <a:solidFill>
                  <a:schemeClr val="bg1"/>
                </a:solidFill>
              </a:rPr>
              <a:t>定义下划线文字。</a:t>
            </a:r>
            <a:endParaRPr lang="zh-CN" altLang="en-US" sz="2000" b="1" dirty="0">
              <a:solidFill>
                <a:schemeClr val="bg1"/>
              </a:solidFill>
            </a:endParaRPr>
          </a:p>
          <a:p>
            <a:endParaRPr lang="zh-CN" altLang="en-US" sz="2000" b="1" dirty="0">
              <a:solidFill>
                <a:schemeClr val="bg1"/>
              </a:solidFill>
            </a:endParaRPr>
          </a:p>
          <a:p>
            <a:r>
              <a:rPr lang="en-US" altLang="zh-CN" sz="2000" b="1" dirty="0">
                <a:solidFill>
                  <a:schemeClr val="bg1"/>
                </a:solidFill>
              </a:rPr>
              <a:t>		</a:t>
            </a:r>
            <a:endParaRPr lang="en-US" altLang="zh-CN" sz="2000" b="1" dirty="0">
              <a:solidFill>
                <a:schemeClr val="bg1"/>
              </a:solidFill>
            </a:endParaRPr>
          </a:p>
          <a:p>
            <a:endParaRPr lang="en-US" altLang="zh-CN" sz="2000" b="1" dirty="0">
              <a:solidFill>
                <a:schemeClr val="bg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739255"/>
          </a:xfrm>
          <a:prstGeom prst="rect">
            <a:avLst/>
          </a:prstGeom>
          <a:noFill/>
        </p:spPr>
        <p:txBody>
          <a:bodyPr wrap="square" rtlCol="0">
            <a:spAutoFit/>
          </a:bodyPr>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）进行一些简单的运算，运算的结果可以给</a:t>
            </a:r>
            <a:r>
              <a:rPr lang="en-US" altLang="zh-CN" b="1">
                <a:solidFill>
                  <a:schemeClr val="bg1"/>
                </a:solidFill>
                <a:sym typeface="+mn-ea"/>
              </a:rPr>
              <a:t>jsp</a:t>
            </a:r>
            <a:r>
              <a:rPr lang="zh-CN" altLang="en-US" b="1">
                <a:solidFill>
                  <a:schemeClr val="bg1"/>
                </a:solidFill>
                <a:sym typeface="+mn-ea"/>
              </a:rPr>
              <a:t>标签的属性赋值，也可以直接输出。</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算术运算：</a:t>
            </a:r>
            <a:r>
              <a:rPr lang="en-US" altLang="zh-CN" b="1">
                <a:solidFill>
                  <a:schemeClr val="bg1"/>
                </a:solidFill>
                <a:sym typeface="+mn-ea"/>
              </a:rPr>
              <a:t>+ - * / %	</a:t>
            </a:r>
            <a:r>
              <a:rPr lang="zh-CN" altLang="en-US" b="1">
                <a:solidFill>
                  <a:schemeClr val="bg1"/>
                </a:solidFill>
                <a:sym typeface="+mn-ea"/>
              </a:rPr>
              <a:t>：</a:t>
            </a:r>
            <a:r>
              <a:rPr lang="en-US" altLang="zh-CN" b="1">
                <a:solidFill>
                  <a:schemeClr val="bg1"/>
                </a:solidFill>
                <a:sym typeface="+mn-ea"/>
              </a:rPr>
              <a:t>${1+1}.....(</a:t>
            </a:r>
            <a:r>
              <a:rPr lang="zh-CN" altLang="en-US" b="1">
                <a:solidFill>
                  <a:schemeClr val="bg1"/>
                </a:solidFill>
                <a:sym typeface="+mn-ea"/>
              </a:rPr>
              <a:t>只能进行数字的算术运算</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关系运算：</a:t>
            </a:r>
            <a:r>
              <a:rPr lang="en-US" altLang="zh-CN" b="1">
                <a:solidFill>
                  <a:schemeClr val="bg1"/>
                </a:solidFill>
                <a:sym typeface="+mn-ea"/>
              </a:rPr>
              <a:t>&gt; &gt;= &lt; &lt;= == !=	</a:t>
            </a:r>
            <a:r>
              <a:rPr lang="zh-CN" altLang="en-US" b="1">
                <a:solidFill>
                  <a:schemeClr val="bg1"/>
                </a:solidFill>
                <a:sym typeface="+mn-ea"/>
              </a:rPr>
              <a:t>：</a:t>
            </a:r>
            <a:r>
              <a:rPr lang="en-US" altLang="zh-CN" b="1">
                <a:solidFill>
                  <a:schemeClr val="bg1"/>
                </a:solidFill>
                <a:sym typeface="+mn-ea"/>
              </a:rPr>
              <a:t>${10&gt;12}......</a:t>
            </a:r>
            <a:r>
              <a:rPr lang="zh-CN" altLang="en-US" b="1">
                <a:solidFill>
                  <a:schemeClr val="bg1"/>
                </a:solidFill>
                <a:sym typeface="+mn-ea"/>
              </a:rPr>
              <a:t>（还可以进行字符串的判断）</a:t>
            </a:r>
            <a:endParaRPr lang="zh-CN" altLang="en-US"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逻辑运算：</a:t>
            </a:r>
            <a:r>
              <a:rPr lang="en-US" altLang="zh-CN" b="1">
                <a:solidFill>
                  <a:schemeClr val="bg1"/>
                </a:solidFill>
                <a:sym typeface="+mn-ea"/>
              </a:rPr>
              <a:t>&amp;&amp; || </a:t>
            </a:r>
            <a:r>
              <a:rPr lang="zh-CN" altLang="en-US" b="1">
                <a:solidFill>
                  <a:schemeClr val="bg1"/>
                </a:solidFill>
                <a:sym typeface="+mn-ea"/>
              </a:rPr>
              <a:t>！</a:t>
            </a:r>
            <a:r>
              <a:rPr lang="en-US" altLang="zh-CN" b="1">
                <a:solidFill>
                  <a:schemeClr val="bg1"/>
                </a:solidFill>
                <a:sym typeface="+mn-ea"/>
              </a:rPr>
              <a:t>	</a:t>
            </a:r>
            <a:r>
              <a:rPr lang="zh-CN" altLang="en-US" b="1">
                <a:solidFill>
                  <a:schemeClr val="bg1"/>
                </a:solidFill>
                <a:sym typeface="+mn-ea"/>
              </a:rPr>
              <a:t>：${2&gt;1&amp;&amp;3&gt;5}</a:t>
            </a:r>
            <a:endParaRPr lang="zh-CN" altLang="en-US" b="1">
              <a:solidFill>
                <a:schemeClr val="bg1"/>
              </a:solidFill>
              <a:sym typeface="+mn-ea"/>
            </a:endParaRPr>
          </a:p>
          <a:p>
            <a:r>
              <a:rPr lang="en-US" altLang="zh-CN" b="1">
                <a:solidFill>
                  <a:schemeClr val="bg1"/>
                </a:solidFill>
                <a:sym typeface="+mn-ea"/>
              </a:rPr>
              <a:t>			d.empty</a:t>
            </a:r>
            <a:r>
              <a:rPr lang="zh-CN" altLang="en-US" b="1">
                <a:solidFill>
                  <a:schemeClr val="bg1"/>
                </a:solidFill>
                <a:sym typeface="+mn-ea"/>
              </a:rPr>
              <a:t>运算：判断集合是否为空或者是否为一个空字符串</a:t>
            </a:r>
            <a:endParaRPr lang="zh-CN" altLang="en-US" b="1">
              <a:solidFill>
                <a:schemeClr val="bg1"/>
              </a:solidFill>
              <a:sym typeface="+mn-ea"/>
            </a:endParaRPr>
          </a:p>
          <a:p>
            <a:r>
              <a:rPr lang="en-US" altLang="zh-CN" b="1">
                <a:solidFill>
                  <a:schemeClr val="bg1"/>
                </a:solidFill>
                <a:sym typeface="+mn-ea"/>
              </a:rPr>
              <a:t>				${empty list}	${empty str}	:list</a:t>
            </a:r>
            <a:r>
              <a:rPr lang="zh-CN" altLang="en-US" b="1">
                <a:solidFill>
                  <a:schemeClr val="bg1"/>
                </a:solidFill>
                <a:sym typeface="+mn-ea"/>
              </a:rPr>
              <a:t>和</a:t>
            </a:r>
            <a:r>
              <a:rPr lang="en-US" altLang="zh-CN" b="1">
                <a:solidFill>
                  <a:schemeClr val="bg1"/>
                </a:solidFill>
                <a:sym typeface="+mn-ea"/>
              </a:rPr>
              <a:t>str</a:t>
            </a:r>
            <a:r>
              <a:rPr lang="zh-CN" altLang="en-US" b="1">
                <a:solidFill>
                  <a:schemeClr val="bg1"/>
                </a:solidFill>
                <a:sym typeface="+mn-ea"/>
              </a:rPr>
              <a:t>都是绑定在隐含对象中的数据</a:t>
            </a:r>
            <a:endParaRPr lang="zh-CN" altLang="en-US" b="1">
              <a:solidFill>
                <a:schemeClr val="bg1"/>
              </a:solidFill>
              <a:sym typeface="+mn-ea"/>
            </a:endParaRPr>
          </a:p>
          <a:p>
            <a:r>
              <a:rPr lang="en-US" altLang="zh-CN" b="1">
                <a:solidFill>
                  <a:schemeClr val="bg1"/>
                </a:solidFill>
                <a:sym typeface="+mn-ea"/>
              </a:rPr>
              <a:t>				${empty null} = true    ${empty aaa}--&gt;</a:t>
            </a:r>
            <a:r>
              <a:rPr lang="zh-CN" altLang="en-US" b="1">
                <a:solidFill>
                  <a:schemeClr val="bg1"/>
                </a:solidFill>
                <a:sym typeface="+mn-ea"/>
              </a:rPr>
              <a:t>找不到的数据也是</a:t>
            </a:r>
            <a:r>
              <a:rPr lang="en-US" altLang="zh-CN" b="1">
                <a:solidFill>
                  <a:schemeClr val="bg1"/>
                </a:solidFill>
                <a:sym typeface="+mn-ea"/>
              </a:rPr>
              <a:t>true</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）读取请求参数值</a:t>
            </a:r>
            <a:endParaRPr lang="zh-CN" altLang="en-US" b="1">
              <a:solidFill>
                <a:schemeClr val="bg1"/>
              </a:solidFill>
              <a:sym typeface="+mn-ea"/>
            </a:endParaRPr>
          </a:p>
          <a:p>
            <a:r>
              <a:rPr lang="en-US" altLang="zh-CN" b="1">
                <a:solidFill>
                  <a:schemeClr val="bg1">
                    <a:lumMod val="85000"/>
                  </a:schemeClr>
                </a:solidFill>
                <a:sym typeface="+mn-ea"/>
              </a:rPr>
              <a:t>			</a:t>
            </a:r>
            <a:r>
              <a:rPr lang="zh-CN" altLang="en-US" b="1">
                <a:solidFill>
                  <a:schemeClr val="bg1">
                    <a:lumMod val="85000"/>
                  </a:schemeClr>
                </a:solidFill>
                <a:sym typeface="+mn-ea"/>
              </a:rPr>
              <a:t>比如：</a:t>
            </a:r>
            <a:r>
              <a:rPr lang="en-US" altLang="zh-CN" b="1">
                <a:solidFill>
                  <a:schemeClr val="bg1">
                    <a:lumMod val="85000"/>
                  </a:schemeClr>
                </a:solidFill>
                <a:sym typeface="+mn-ea"/>
              </a:rPr>
              <a:t>http://localhost:8080/Web09/a8.jsp?username=zhangdi&amp;city=c1&amp;city=c3 </a:t>
            </a:r>
            <a:endParaRPr lang="en-US" altLang="zh-CN" b="1">
              <a:solidFill>
                <a:schemeClr val="bg1">
                  <a:lumMod val="85000"/>
                </a:schemeClr>
              </a:solidFill>
              <a:sym typeface="+mn-ea"/>
            </a:endParaRPr>
          </a:p>
          <a:p>
            <a:r>
              <a:rPr lang="en-US" altLang="zh-CN" b="1">
                <a:solidFill>
                  <a:schemeClr val="bg1"/>
                </a:solidFill>
                <a:sym typeface="+mn-ea"/>
              </a:rPr>
              <a:t>			a.${param.username} </a:t>
            </a:r>
            <a:r>
              <a:rPr lang="zh-CN" altLang="en-US" b="1">
                <a:solidFill>
                  <a:schemeClr val="bg1"/>
                </a:solidFill>
                <a:sym typeface="+mn-ea"/>
              </a:rPr>
              <a:t>等价于 </a:t>
            </a:r>
            <a:r>
              <a:rPr lang="en-US" altLang="zh-CN" b="1">
                <a:solidFill>
                  <a:schemeClr val="bg1"/>
                </a:solidFill>
                <a:sym typeface="+mn-ea"/>
              </a:rPr>
              <a:t>request.getParameter(“username”);</a:t>
            </a:r>
            <a:endParaRPr lang="en-US" altLang="zh-CN" b="1">
              <a:solidFill>
                <a:schemeClr val="bg1"/>
              </a:solidFill>
              <a:sym typeface="+mn-ea"/>
            </a:endParaRPr>
          </a:p>
          <a:p>
            <a:r>
              <a:rPr lang="en-US" altLang="zh-CN" b="1">
                <a:solidFill>
                  <a:schemeClr val="bg1"/>
                </a:solidFill>
                <a:sym typeface="+mn-ea"/>
              </a:rPr>
              <a:t>			b.${paramValues.city} </a:t>
            </a:r>
            <a:r>
              <a:rPr lang="zh-CN" altLang="en-US" b="1">
                <a:solidFill>
                  <a:schemeClr val="bg1"/>
                </a:solidFill>
                <a:sym typeface="+mn-ea"/>
              </a:rPr>
              <a:t>等价于 </a:t>
            </a:r>
            <a:r>
              <a:rPr lang="en-US" altLang="zh-CN" b="1">
                <a:solidFill>
                  <a:schemeClr val="bg1"/>
                </a:solidFill>
                <a:sym typeface="+mn-ea"/>
              </a:rPr>
              <a:t>request.getParameterValues(“city”);</a:t>
            </a:r>
            <a:endParaRPr lang="en-US" altLang="zh-CN"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a:t>
            </a:r>
            <a:r>
              <a:rPr lang="en-US" altLang="zh-CN" b="1">
                <a:solidFill>
                  <a:schemeClr val="bg1"/>
                </a:solidFill>
                <a:sym typeface="+mn-ea"/>
              </a:rPr>
              <a:t>jstl</a:t>
            </a:r>
            <a:r>
              <a:rPr lang="zh-CN" altLang="en-US" b="1">
                <a:solidFill>
                  <a:schemeClr val="bg1"/>
                </a:solidFill>
                <a:sym typeface="+mn-ea"/>
              </a:rPr>
              <a:t>（</a:t>
            </a:r>
            <a:r>
              <a:rPr lang="en-US" altLang="zh-CN" b="1">
                <a:solidFill>
                  <a:schemeClr val="bg1"/>
                </a:solidFill>
                <a:sym typeface="+mn-ea"/>
              </a:rPr>
              <a:t>JSP</a:t>
            </a:r>
            <a:r>
              <a:rPr lang="zh-CN" altLang="en-US" b="1">
                <a:solidFill>
                  <a:schemeClr val="bg1"/>
                </a:solidFill>
                <a:sym typeface="+mn-ea"/>
              </a:rPr>
              <a:t>标准标签库）</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jstl</a:t>
            </a:r>
            <a:r>
              <a:rPr lang="zh-CN" altLang="en-US" b="1">
                <a:solidFill>
                  <a:schemeClr val="bg1"/>
                </a:solidFill>
                <a:sym typeface="+mn-ea"/>
              </a:rPr>
              <a:t>是什么？</a:t>
            </a:r>
            <a:endParaRPr lang="zh-CN" altLang="en-US" b="1">
              <a:solidFill>
                <a:schemeClr val="bg1"/>
              </a:solidFill>
              <a:sym typeface="+mn-ea"/>
            </a:endParaRPr>
          </a:p>
          <a:p>
            <a:r>
              <a:rPr lang="en-US" altLang="zh-CN" b="1">
                <a:solidFill>
                  <a:schemeClr val="bg1"/>
                </a:solidFill>
                <a:sym typeface="+mn-ea"/>
              </a:rPr>
              <a:t>			apache</a:t>
            </a:r>
            <a:r>
              <a:rPr lang="zh-CN" altLang="en-US" b="1">
                <a:solidFill>
                  <a:schemeClr val="bg1"/>
                </a:solidFill>
                <a:sym typeface="+mn-ea"/>
              </a:rPr>
              <a:t>开发的一套</a:t>
            </a:r>
            <a:r>
              <a:rPr lang="en-US" altLang="zh-CN" b="1">
                <a:solidFill>
                  <a:schemeClr val="bg1"/>
                </a:solidFill>
                <a:sym typeface="+mn-ea"/>
              </a:rPr>
              <a:t>jsp</a:t>
            </a:r>
            <a:r>
              <a:rPr lang="zh-CN" altLang="en-US" b="1">
                <a:solidFill>
                  <a:schemeClr val="bg1"/>
                </a:solidFill>
                <a:sym typeface="+mn-ea"/>
              </a:rPr>
              <a:t>标签，后来捐献给了</a:t>
            </a:r>
            <a:r>
              <a:rPr lang="en-US" altLang="zh-CN" b="1">
                <a:solidFill>
                  <a:schemeClr val="bg1"/>
                </a:solidFill>
                <a:sym typeface="+mn-ea"/>
              </a:rPr>
              <a:t>sun</a:t>
            </a:r>
            <a:r>
              <a:rPr lang="zh-CN" altLang="en-US" b="1">
                <a:solidFill>
                  <a:schemeClr val="bg1"/>
                </a:solidFill>
                <a:sym typeface="+mn-ea"/>
              </a:rPr>
              <a:t>，</a:t>
            </a:r>
            <a:r>
              <a:rPr lang="en-US" altLang="zh-CN" b="1">
                <a:solidFill>
                  <a:schemeClr val="bg1"/>
                </a:solidFill>
                <a:sym typeface="+mn-ea"/>
              </a:rPr>
              <a:t>sun</a:t>
            </a:r>
            <a:r>
              <a:rPr lang="zh-CN" altLang="en-US" b="1">
                <a:solidFill>
                  <a:schemeClr val="bg1"/>
                </a:solidFill>
                <a:sym typeface="+mn-ea"/>
              </a:rPr>
              <a:t>将其命名为</a:t>
            </a:r>
            <a:r>
              <a:rPr lang="en-US" altLang="zh-CN" b="1">
                <a:solidFill>
                  <a:schemeClr val="bg1"/>
                </a:solidFill>
                <a:sym typeface="+mn-ea"/>
              </a:rPr>
              <a:t>jstl</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）如何使用</a:t>
            </a:r>
            <a:r>
              <a:rPr lang="en-US" altLang="zh-CN" b="1">
                <a:solidFill>
                  <a:schemeClr val="bg1"/>
                </a:solidFill>
                <a:sym typeface="+mn-ea"/>
              </a:rPr>
              <a:t>jstl</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、将</a:t>
            </a:r>
            <a:r>
              <a:rPr lang="en-US" altLang="zh-CN" b="1">
                <a:solidFill>
                  <a:schemeClr val="bg1"/>
                </a:solidFill>
                <a:sym typeface="+mn-ea"/>
              </a:rPr>
              <a:t>jstl</a:t>
            </a:r>
            <a:r>
              <a:rPr lang="zh-CN" altLang="en-US" b="1">
                <a:solidFill>
                  <a:schemeClr val="bg1"/>
                </a:solidFill>
                <a:sym typeface="+mn-ea"/>
              </a:rPr>
              <a:t>相关的</a:t>
            </a:r>
            <a:r>
              <a:rPr lang="en-US" altLang="zh-CN" b="1">
                <a:solidFill>
                  <a:schemeClr val="bg1"/>
                </a:solidFill>
                <a:sym typeface="+mn-ea"/>
              </a:rPr>
              <a:t>jar</a:t>
            </a:r>
            <a:r>
              <a:rPr lang="zh-CN" altLang="en-US" b="1">
                <a:solidFill>
                  <a:schemeClr val="bg1"/>
                </a:solidFill>
                <a:sym typeface="+mn-ea"/>
              </a:rPr>
              <a:t>文件拷贝到</a:t>
            </a:r>
            <a:r>
              <a:rPr lang="en-US" altLang="zh-CN" b="1">
                <a:solidFill>
                  <a:schemeClr val="bg1"/>
                </a:solidFill>
                <a:sym typeface="+mn-ea"/>
              </a:rPr>
              <a:t>WEB-INF\lib</a:t>
            </a:r>
            <a:r>
              <a:rPr lang="zh-CN" altLang="en-US" b="1">
                <a:solidFill>
                  <a:schemeClr val="bg1"/>
                </a:solidFill>
                <a:sym typeface="+mn-ea"/>
              </a:rPr>
              <a:t>下。</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a:t>
            </a:r>
            <a:r>
              <a:rPr lang="en-US" altLang="zh-CN" b="1">
                <a:solidFill>
                  <a:schemeClr val="bg1"/>
                </a:solidFill>
                <a:sym typeface="+mn-ea"/>
              </a:rPr>
              <a:t>javaee5</a:t>
            </a:r>
            <a:r>
              <a:rPr lang="zh-CN" altLang="en-US" b="1">
                <a:solidFill>
                  <a:schemeClr val="bg1"/>
                </a:solidFill>
                <a:sym typeface="+mn-ea"/>
              </a:rPr>
              <a:t>以上的都包含了</a:t>
            </a:r>
            <a:r>
              <a:rPr lang="en-US" altLang="zh-CN" b="1">
                <a:solidFill>
                  <a:schemeClr val="bg1"/>
                </a:solidFill>
                <a:sym typeface="+mn-ea"/>
              </a:rPr>
              <a:t>jstl</a:t>
            </a:r>
            <a:r>
              <a:rPr lang="zh-CN" altLang="en-US" b="1">
                <a:solidFill>
                  <a:schemeClr val="bg1"/>
                </a:solidFill>
                <a:sym typeface="+mn-ea"/>
              </a:rPr>
              <a:t>包，不用再导入！！</a:t>
            </a:r>
            <a:endParaRPr lang="zh-CN" altLang="en-US"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、使用</a:t>
            </a:r>
            <a:r>
              <a:rPr lang="en-US" altLang="zh-CN" b="1">
                <a:solidFill>
                  <a:schemeClr val="bg1"/>
                </a:solidFill>
                <a:sym typeface="+mn-ea"/>
              </a:rPr>
              <a:t>jsp</a:t>
            </a:r>
            <a:r>
              <a:rPr lang="zh-CN" altLang="en-US" b="1">
                <a:solidFill>
                  <a:schemeClr val="bg1"/>
                </a:solidFill>
                <a:sym typeface="+mn-ea"/>
              </a:rPr>
              <a:t>中的</a:t>
            </a:r>
            <a:r>
              <a:rPr lang="en-US" altLang="zh-CN" b="1">
                <a:solidFill>
                  <a:schemeClr val="bg1"/>
                </a:solidFill>
                <a:sym typeface="+mn-ea"/>
              </a:rPr>
              <a:t>taglib</a:t>
            </a:r>
            <a:r>
              <a:rPr lang="zh-CN" altLang="en-US" b="1">
                <a:solidFill>
                  <a:schemeClr val="bg1"/>
                </a:solidFill>
                <a:sym typeface="+mn-ea"/>
              </a:rPr>
              <a:t>指令导入相应的标签。</a:t>
            </a:r>
            <a:endParaRPr lang="zh-CN" altLang="en-US" b="1">
              <a:solidFill>
                <a:schemeClr val="bg1"/>
              </a:solidFill>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&lt;%@taglib uri=”http://www.baidu.com” prefix=”c”%&gt;</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uri</a:t>
            </a:r>
            <a:r>
              <a:rPr lang="zh-CN" altLang="en-US" b="1">
                <a:solidFill>
                  <a:schemeClr val="accent1"/>
                </a:solidFill>
                <a:effectLst>
                  <a:outerShdw blurRad="38100" dist="25400" dir="5400000" algn="ctr" rotWithShape="0">
                    <a:srgbClr val="6E747A">
                      <a:alpha val="43000"/>
                    </a:srgbClr>
                  </a:outerShdw>
                </a:effectLst>
                <a:sym typeface="+mn-ea"/>
              </a:rPr>
              <a:t>是一个命名空间，</a:t>
            </a:r>
            <a:r>
              <a:rPr lang="en-US" altLang="zh-CN" b="1">
                <a:solidFill>
                  <a:schemeClr val="accent1"/>
                </a:solidFill>
                <a:effectLst>
                  <a:outerShdw blurRad="38100" dist="25400" dir="5400000" algn="ctr" rotWithShape="0">
                    <a:srgbClr val="6E747A">
                      <a:alpha val="43000"/>
                    </a:srgbClr>
                  </a:outerShdw>
                </a:effectLst>
                <a:sym typeface="+mn-ea"/>
              </a:rPr>
              <a:t>prefix</a:t>
            </a:r>
            <a:r>
              <a:rPr lang="zh-CN" altLang="en-US" b="1">
                <a:solidFill>
                  <a:schemeClr val="accent1"/>
                </a:solidFill>
                <a:effectLst>
                  <a:outerShdw blurRad="38100" dist="25400" dir="5400000" algn="ctr" rotWithShape="0">
                    <a:srgbClr val="6E747A">
                      <a:alpha val="43000"/>
                    </a:srgbClr>
                  </a:outerShdw>
                </a:effectLst>
                <a:sym typeface="+mn-ea"/>
              </a:rPr>
              <a:t>是命名空间的前缀（别名）。</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a:t>
            </a:r>
            <a:r>
              <a:rPr lang="zh-CN" altLang="en-US" b="1">
                <a:solidFill>
                  <a:schemeClr val="bg1"/>
                </a:solidFill>
                <a:sym typeface="+mn-ea"/>
              </a:rPr>
              <a:t>命名空间（</a:t>
            </a:r>
            <a:r>
              <a:rPr lang="en-US" altLang="zh-CN" b="1">
                <a:solidFill>
                  <a:schemeClr val="bg1"/>
                </a:solidFill>
                <a:sym typeface="+mn-ea"/>
              </a:rPr>
              <a:t>namespace</a:t>
            </a:r>
            <a:r>
              <a:rPr lang="zh-CN" altLang="en-US" b="1">
                <a:solidFill>
                  <a:schemeClr val="bg1"/>
                </a:solidFill>
                <a:sym typeface="+mn-ea"/>
              </a:rPr>
              <a:t>）：为了区分同名元素而设置的一个字符串。</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a:t>
            </a:r>
            <a:r>
              <a:rPr lang="en-US" altLang="zh-CN" b="1">
                <a:solidFill>
                  <a:schemeClr val="bg1"/>
                </a:solidFill>
                <a:sym typeface="+mn-ea"/>
              </a:rPr>
              <a:t>jstl</a:t>
            </a:r>
            <a:r>
              <a:rPr lang="zh-CN" altLang="en-US" b="1">
                <a:solidFill>
                  <a:schemeClr val="bg1"/>
                </a:solidFill>
                <a:sym typeface="+mn-ea"/>
              </a:rPr>
              <a:t>几个核心的标签</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a:t>
            </a:r>
            <a:r>
              <a:rPr lang="en-US" altLang="zh-CN" b="1">
                <a:solidFill>
                  <a:schemeClr val="accent1"/>
                </a:solidFill>
                <a:effectLst>
                  <a:outerShdw blurRad="38100" dist="25400" dir="5400000" algn="ctr" rotWithShape="0">
                    <a:srgbClr val="6E747A">
                      <a:alpha val="43000"/>
                    </a:srgbClr>
                  </a:outerShdw>
                </a:effectLst>
                <a:sym typeface="+mn-ea"/>
              </a:rPr>
              <a:t>if</a:t>
            </a:r>
            <a:r>
              <a:rPr lang="zh-CN" altLang="en-US" b="1">
                <a:solidFill>
                  <a:schemeClr val="accent1"/>
                </a:solidFill>
                <a:effectLst>
                  <a:outerShdw blurRad="38100" dist="25400" dir="5400000" algn="ctr" rotWithShape="0">
                    <a:srgbClr val="6E747A">
                      <a:alpha val="43000"/>
                    </a:srgbClr>
                  </a:outerShdw>
                </a:effectLst>
                <a:sym typeface="+mn-ea"/>
              </a:rPr>
              <a:t>：</a:t>
            </a:r>
            <a:r>
              <a:rPr lang="en-US" altLang="zh-CN" b="1">
                <a:solidFill>
                  <a:schemeClr val="accent1"/>
                </a:solidFill>
                <a:effectLst>
                  <a:outerShdw blurRad="38100" dist="25400" dir="5400000" algn="ctr" rotWithShape="0">
                    <a:srgbClr val="6E747A">
                      <a:alpha val="43000"/>
                    </a:srgbClr>
                  </a:outerShdw>
                </a:effectLst>
                <a:sym typeface="+mn-ea"/>
              </a:rPr>
              <a:t>&lt;c:if test=””&gt;</a:t>
            </a:r>
            <a:r>
              <a:rPr lang="zh-CN" altLang="en-US" b="1">
                <a:solidFill>
                  <a:schemeClr val="accent1"/>
                </a:solidFill>
                <a:effectLst>
                  <a:outerShdw blurRad="38100" dist="25400" dir="5400000" algn="ctr" rotWithShape="0">
                    <a:srgbClr val="6E747A">
                      <a:alpha val="43000"/>
                    </a:srgbClr>
                  </a:outerShdw>
                </a:effectLst>
                <a:sym typeface="+mn-ea"/>
              </a:rPr>
              <a:t>标签体</a:t>
            </a:r>
            <a:r>
              <a:rPr lang="en-US" altLang="zh-CN" b="1">
                <a:solidFill>
                  <a:schemeClr val="accent1"/>
                </a:solidFill>
                <a:effectLst>
                  <a:outerShdw blurRad="38100" dist="25400" dir="5400000" algn="ctr" rotWithShape="0">
                    <a:srgbClr val="6E747A">
                      <a:alpha val="43000"/>
                    </a:srgbClr>
                  </a:outerShdw>
                </a:effectLst>
                <a:sym typeface="+mn-ea"/>
              </a:rPr>
              <a:t>&lt;/c:if&gt;	</a:t>
            </a:r>
            <a:r>
              <a:rPr lang="zh-CN" altLang="en-US" b="1">
                <a:solidFill>
                  <a:schemeClr val="accent1"/>
                </a:solidFill>
                <a:effectLst>
                  <a:outerShdw blurRad="38100" dist="25400" dir="5400000" algn="ctr" rotWithShape="0">
                    <a:srgbClr val="6E747A">
                      <a:alpha val="43000"/>
                    </a:srgbClr>
                  </a:outerShdw>
                </a:effectLst>
                <a:sym typeface="+mn-ea"/>
              </a:rPr>
              <a:t>：</a:t>
            </a:r>
            <a:r>
              <a:rPr lang="zh-CN" altLang="en-US" b="1">
                <a:solidFill>
                  <a:schemeClr val="bg1"/>
                </a:solidFill>
                <a:sym typeface="+mn-ea"/>
              </a:rPr>
              <a:t>当</a:t>
            </a:r>
            <a:r>
              <a:rPr lang="en-US" altLang="zh-CN" b="1">
                <a:solidFill>
                  <a:schemeClr val="bg1"/>
                </a:solidFill>
                <a:sym typeface="+mn-ea"/>
              </a:rPr>
              <a:t>test</a:t>
            </a:r>
            <a:r>
              <a:rPr lang="zh-CN" altLang="en-US" b="1">
                <a:solidFill>
                  <a:schemeClr val="bg1"/>
                </a:solidFill>
                <a:sym typeface="+mn-ea"/>
              </a:rPr>
              <a:t>属性值为</a:t>
            </a:r>
            <a:r>
              <a:rPr lang="en-US" altLang="zh-CN" b="1">
                <a:solidFill>
                  <a:schemeClr val="bg1"/>
                </a:solidFill>
                <a:sym typeface="+mn-ea"/>
              </a:rPr>
              <a:t>true</a:t>
            </a:r>
            <a:r>
              <a:rPr lang="zh-CN" altLang="en-US" b="1">
                <a:solidFill>
                  <a:schemeClr val="bg1"/>
                </a:solidFill>
                <a:sym typeface="+mn-ea"/>
              </a:rPr>
              <a:t>时，容器会执行标签体的内容。</a:t>
            </a:r>
            <a:endParaRPr lang="zh-CN" altLang="en-US" b="1">
              <a:solidFill>
                <a:schemeClr val="bg1"/>
              </a:solidFill>
              <a:sym typeface="+mn-ea"/>
            </a:endParaRPr>
          </a:p>
          <a:p>
            <a:r>
              <a:rPr lang="en-US" altLang="zh-CN" b="1">
                <a:solidFill>
                  <a:schemeClr val="bg1"/>
                </a:solidFill>
                <a:sym typeface="+mn-ea"/>
              </a:rPr>
              <a:t>			test</a:t>
            </a:r>
            <a:r>
              <a:rPr lang="zh-CN" altLang="en-US" b="1">
                <a:solidFill>
                  <a:schemeClr val="bg1"/>
                </a:solidFill>
                <a:sym typeface="+mn-ea"/>
              </a:rPr>
              <a:t>属性可以使用</a:t>
            </a:r>
            <a:r>
              <a:rPr lang="en-US" altLang="zh-CN" b="1">
                <a:solidFill>
                  <a:schemeClr val="bg1"/>
                </a:solidFill>
                <a:sym typeface="+mn-ea"/>
              </a:rPr>
              <a:t>el</a:t>
            </a:r>
            <a:r>
              <a:rPr lang="zh-CN" altLang="en-US" b="1">
                <a:solidFill>
                  <a:schemeClr val="bg1"/>
                </a:solidFill>
                <a:sym typeface="+mn-ea"/>
              </a:rPr>
              <a:t>表达式来计算。 </a:t>
            </a:r>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80645"/>
            <a:ext cx="12027535" cy="7293610"/>
          </a:xfrm>
          <a:prstGeom prst="rect">
            <a:avLst/>
          </a:prstGeom>
          <a:noFill/>
        </p:spPr>
        <p:txBody>
          <a:bodyPr wrap="square" rtlCol="0">
            <a:spAutoFit/>
          </a:bodyPr>
          <a:p>
            <a:r>
              <a:rPr lang="en-US" altLang="zh-CN" b="1">
                <a:solidFill>
                  <a:schemeClr val="bg1"/>
                </a:solidFill>
                <a:sym typeface="+mn-ea"/>
              </a:rPr>
              <a:t>			</a:t>
            </a:r>
            <a:r>
              <a:rPr lang="zh-CN" altLang="en-US" b="1">
                <a:solidFill>
                  <a:schemeClr val="bg1"/>
                </a:solidFill>
                <a:sym typeface="+mn-ea"/>
              </a:rPr>
              <a:t>比如：&lt;c:if test="${user.sex == '男'}"&gt;大男子汉！！&lt;/c:if&gt;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附加：</a:t>
            </a:r>
            <a:r>
              <a:rPr lang="en-US" altLang="zh-CN" b="1">
                <a:solidFill>
                  <a:schemeClr val="bg1"/>
                </a:solidFill>
                <a:sym typeface="+mn-ea"/>
              </a:rPr>
              <a:t>&lt;c:if test=”${user.sex='m'}” var=”” scope=””&gt;</a:t>
            </a:r>
            <a:r>
              <a:rPr lang="zh-CN" altLang="en-US" b="1">
                <a:solidFill>
                  <a:schemeClr val="bg1"/>
                </a:solidFill>
                <a:sym typeface="+mn-ea"/>
              </a:rPr>
              <a:t>标签体</a:t>
            </a:r>
            <a:r>
              <a:rPr lang="en-US" altLang="zh-CN" b="1">
                <a:solidFill>
                  <a:schemeClr val="bg1"/>
                </a:solidFill>
                <a:sym typeface="+mn-ea"/>
              </a:rPr>
              <a:t>&lt;/c:if&gt;</a:t>
            </a:r>
            <a:endParaRPr lang="en-US" altLang="zh-CN" b="1">
              <a:solidFill>
                <a:schemeClr val="bg1"/>
              </a:solidFill>
              <a:sym typeface="+mn-ea"/>
            </a:endParaRPr>
          </a:p>
          <a:p>
            <a:r>
              <a:rPr lang="en-US" altLang="zh-CN" b="1">
                <a:solidFill>
                  <a:schemeClr val="bg1"/>
                </a:solidFill>
                <a:sym typeface="+mn-ea"/>
              </a:rPr>
              <a:t>			var</a:t>
            </a:r>
            <a:r>
              <a:rPr lang="zh-CN" altLang="en-US" b="1">
                <a:solidFill>
                  <a:schemeClr val="bg1"/>
                </a:solidFill>
                <a:sym typeface="+mn-ea"/>
              </a:rPr>
              <a:t>属性：指定一个绑定名称</a:t>
            </a:r>
            <a:r>
              <a:rPr lang="en-US" altLang="zh-CN" b="1">
                <a:solidFill>
                  <a:schemeClr val="bg1"/>
                </a:solidFill>
                <a:sym typeface="+mn-ea"/>
              </a:rPr>
              <a:t>	scope</a:t>
            </a:r>
            <a:r>
              <a:rPr lang="zh-CN" altLang="en-US" b="1">
                <a:solidFill>
                  <a:schemeClr val="bg1"/>
                </a:solidFill>
                <a:sym typeface="+mn-ea"/>
              </a:rPr>
              <a:t>属性：指定一个绑定的范围，值可以是</a:t>
            </a:r>
            <a:r>
              <a:rPr lang="en-US" altLang="zh-CN" b="1">
                <a:solidFill>
                  <a:schemeClr val="bg1"/>
                </a:solidFill>
                <a:sym typeface="+mn-ea"/>
              </a:rPr>
              <a:t>(request,</a:t>
            </a:r>
            <a:endParaRPr lang="en-US" altLang="zh-CN" b="1">
              <a:solidFill>
                <a:schemeClr val="bg1"/>
              </a:solidFill>
              <a:sym typeface="+mn-ea"/>
            </a:endParaRPr>
          </a:p>
          <a:p>
            <a:r>
              <a:rPr lang="en-US" altLang="zh-CN" b="1">
                <a:solidFill>
                  <a:schemeClr val="bg1"/>
                </a:solidFill>
                <a:sym typeface="+mn-ea"/>
              </a:rPr>
              <a:t>			session,page,application)	</a:t>
            </a:r>
            <a:r>
              <a:rPr lang="zh-CN" altLang="en-US" b="1">
                <a:solidFill>
                  <a:schemeClr val="bg1"/>
                </a:solidFill>
                <a:sym typeface="+mn-ea"/>
              </a:rPr>
              <a:t>比如：</a:t>
            </a:r>
            <a:endParaRPr lang="zh-CN" altLang="en-US" b="1">
              <a:solidFill>
                <a:schemeClr val="bg1"/>
              </a:solidFill>
              <a:sym typeface="+mn-ea"/>
            </a:endParaRPr>
          </a:p>
          <a:p>
            <a:r>
              <a:rPr lang="en-US" altLang="zh-CN" b="1">
                <a:solidFill>
                  <a:schemeClr val="bg1"/>
                </a:solidFill>
                <a:sym typeface="+mn-ea"/>
              </a:rPr>
              <a:t>			&lt;c:if test="${user.sex == 'm'}" var="flag" scope="request"&gt;大男子汉！！&lt;/c:if&gt;</a:t>
            </a:r>
            <a:endParaRPr lang="en-US" altLang="zh-CN" b="1">
              <a:solidFill>
                <a:schemeClr val="bg1"/>
              </a:solidFill>
              <a:sym typeface="+mn-ea"/>
            </a:endParaRPr>
          </a:p>
          <a:p>
            <a:r>
              <a:rPr lang="en-US" altLang="zh-CN" b="1">
                <a:solidFill>
                  <a:schemeClr val="bg1"/>
                </a:solidFill>
                <a:sym typeface="+mn-ea"/>
              </a:rPr>
              <a:t>			 var="flag" scope="request"  在这个标签里表示的是，request.setAttribute("flag","el表			达式的值")向隐含对象天绑定了一个数据，scope="session"...等都可以</a:t>
            </a:r>
            <a:r>
              <a:rPr lang="zh-CN" altLang="en-US" b="1">
                <a:solidFill>
                  <a:schemeClr val="bg1"/>
                </a:solidFill>
                <a:sym typeface="+mn-ea"/>
              </a:rPr>
              <a:t>。</a:t>
            </a:r>
            <a:endParaRPr lang="zh-CN" altLang="en-US" b="1">
              <a:solidFill>
                <a:schemeClr val="bg1"/>
              </a:solidFill>
              <a:sym typeface="+mn-ea"/>
            </a:endParaRPr>
          </a:p>
          <a:p>
            <a:endParaRPr lang="en-US" altLang="zh-CN"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choose</a:t>
            </a:r>
            <a:r>
              <a:rPr lang="zh-CN" altLang="en-US" b="1">
                <a:solidFill>
                  <a:schemeClr val="bg1"/>
                </a:solidFill>
                <a:sym typeface="+mn-ea"/>
              </a:rPr>
              <a:t>：相当于</a:t>
            </a:r>
            <a:r>
              <a:rPr lang="en-US" altLang="zh-CN" b="1">
                <a:solidFill>
                  <a:schemeClr val="bg1"/>
                </a:solidFill>
                <a:sym typeface="+mn-ea"/>
              </a:rPr>
              <a:t>java</a:t>
            </a:r>
            <a:r>
              <a:rPr lang="zh-CN" altLang="en-US" b="1">
                <a:solidFill>
                  <a:schemeClr val="bg1"/>
                </a:solidFill>
                <a:sym typeface="+mn-ea"/>
              </a:rPr>
              <a:t>中的</a:t>
            </a:r>
            <a:r>
              <a:rPr lang="en-US" altLang="zh-CN" b="1">
                <a:solidFill>
                  <a:schemeClr val="bg1"/>
                </a:solidFill>
                <a:sym typeface="+mn-ea"/>
              </a:rPr>
              <a:t>switch-case</a:t>
            </a:r>
            <a:r>
              <a:rPr lang="zh-CN" altLang="en-US" b="1">
                <a:solidFill>
                  <a:schemeClr val="bg1"/>
                </a:solidFill>
                <a:sym typeface="+mn-ea"/>
              </a:rPr>
              <a:t>语句</a:t>
            </a:r>
            <a:endParaRPr lang="zh-CN" altLang="en-US" b="1">
              <a:solidFill>
                <a:schemeClr val="bg1"/>
              </a:solidFill>
              <a:sym typeface="+mn-ea"/>
            </a:endParaRPr>
          </a:p>
          <a:p>
            <a:r>
              <a:rPr lang="en-US" altLang="zh-CN" b="1">
                <a:solidFill>
                  <a:schemeClr val="bg1"/>
                </a:solidFill>
                <a:sym typeface="+mn-ea"/>
              </a:rPr>
              <a:t>			&lt;c:choose&gt;</a:t>
            </a:r>
            <a:endParaRPr lang="en-US" altLang="zh-CN" b="1">
              <a:solidFill>
                <a:schemeClr val="bg1"/>
              </a:solidFill>
              <a:sym typeface="+mn-ea"/>
            </a:endParaRPr>
          </a:p>
          <a:p>
            <a:r>
              <a:rPr lang="en-US" altLang="zh-CN" b="1">
                <a:solidFill>
                  <a:schemeClr val="bg1"/>
                </a:solidFill>
                <a:sym typeface="+mn-ea"/>
              </a:rPr>
              <a:t>				&lt;c:when test=””&gt; &lt;/c:when&gt;</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&lt;c:otherwise&gt;&lt;/c:otherwise&gt;</a:t>
            </a:r>
            <a:endParaRPr lang="en-US" altLang="zh-CN" b="1">
              <a:solidFill>
                <a:schemeClr val="bg1"/>
              </a:solidFill>
              <a:sym typeface="+mn-ea"/>
            </a:endParaRPr>
          </a:p>
          <a:p>
            <a:r>
              <a:rPr lang="en-US" altLang="zh-CN" b="1">
                <a:solidFill>
                  <a:schemeClr val="bg1"/>
                </a:solidFill>
                <a:sym typeface="+mn-ea"/>
              </a:rPr>
              <a:t>			&lt;/c:choose&gt;</a:t>
            </a:r>
            <a:endParaRPr lang="en-US" altLang="zh-CN" b="1">
              <a:solidFill>
                <a:schemeClr val="bg1"/>
              </a:solidFill>
              <a:sym typeface="+mn-ea"/>
            </a:endParaRPr>
          </a:p>
          <a:p>
            <a:r>
              <a:rPr lang="en-US" altLang="zh-CN" b="1">
                <a:solidFill>
                  <a:schemeClr val="bg1"/>
                </a:solidFill>
                <a:sym typeface="+mn-ea"/>
              </a:rPr>
              <a:t>			when</a:t>
            </a:r>
            <a:r>
              <a:rPr lang="zh-CN" altLang="en-US" b="1">
                <a:solidFill>
                  <a:schemeClr val="bg1"/>
                </a:solidFill>
                <a:sym typeface="+mn-ea"/>
              </a:rPr>
              <a:t>可以出现一次或者多次，相当于</a:t>
            </a:r>
            <a:r>
              <a:rPr lang="en-US" altLang="zh-CN" b="1">
                <a:solidFill>
                  <a:schemeClr val="bg1"/>
                </a:solidFill>
                <a:sym typeface="+mn-ea"/>
              </a:rPr>
              <a:t>case</a:t>
            </a:r>
            <a:r>
              <a:rPr lang="zh-CN" altLang="en-US" b="1">
                <a:solidFill>
                  <a:schemeClr val="bg1"/>
                </a:solidFill>
                <a:sym typeface="+mn-ea"/>
              </a:rPr>
              <a:t>，当</a:t>
            </a:r>
            <a:r>
              <a:rPr lang="en-US" altLang="zh-CN" b="1">
                <a:solidFill>
                  <a:schemeClr val="bg1"/>
                </a:solidFill>
                <a:sym typeface="+mn-ea"/>
              </a:rPr>
              <a:t>test</a:t>
            </a:r>
            <a:r>
              <a:rPr lang="zh-CN" altLang="en-US" b="1">
                <a:solidFill>
                  <a:schemeClr val="bg1"/>
                </a:solidFill>
                <a:sym typeface="+mn-ea"/>
              </a:rPr>
              <a:t>为</a:t>
            </a:r>
            <a:r>
              <a:rPr lang="en-US" altLang="zh-CN" b="1">
                <a:solidFill>
                  <a:schemeClr val="bg1"/>
                </a:solidFill>
                <a:sym typeface="+mn-ea"/>
              </a:rPr>
              <a:t>true</a:t>
            </a:r>
            <a:r>
              <a:rPr lang="zh-CN" altLang="en-US" b="1">
                <a:solidFill>
                  <a:schemeClr val="bg1"/>
                </a:solidFill>
                <a:sym typeface="+mn-ea"/>
              </a:rPr>
              <a:t>时，执行该分支</a:t>
            </a:r>
            <a:endParaRPr lang="zh-CN" altLang="en-US" b="1">
              <a:solidFill>
                <a:schemeClr val="bg1"/>
              </a:solidFill>
              <a:sym typeface="+mn-ea"/>
            </a:endParaRPr>
          </a:p>
          <a:p>
            <a:r>
              <a:rPr lang="en-US" altLang="zh-CN" b="1">
                <a:solidFill>
                  <a:schemeClr val="bg1"/>
                </a:solidFill>
                <a:sym typeface="+mn-ea"/>
              </a:rPr>
              <a:t>			otherwise</a:t>
            </a:r>
            <a:r>
              <a:rPr lang="zh-CN" altLang="en-US" b="1">
                <a:solidFill>
                  <a:schemeClr val="bg1"/>
                </a:solidFill>
                <a:sym typeface="+mn-ea"/>
              </a:rPr>
              <a:t>可以出现</a:t>
            </a:r>
            <a:r>
              <a:rPr lang="en-US" altLang="zh-CN" b="1">
                <a:solidFill>
                  <a:schemeClr val="bg1"/>
                </a:solidFill>
                <a:sym typeface="+mn-ea"/>
              </a:rPr>
              <a:t>0</a:t>
            </a:r>
            <a:r>
              <a:rPr lang="zh-CN" altLang="en-US" b="1">
                <a:solidFill>
                  <a:schemeClr val="bg1"/>
                </a:solidFill>
                <a:sym typeface="+mn-ea"/>
              </a:rPr>
              <a:t>次或者一次，相当于</a:t>
            </a:r>
            <a:r>
              <a:rPr lang="en-US" altLang="zh-CN" b="1">
                <a:solidFill>
                  <a:schemeClr val="bg1"/>
                </a:solidFill>
                <a:sym typeface="+mn-ea"/>
              </a:rPr>
              <a:t>default</a:t>
            </a:r>
            <a:r>
              <a:rPr lang="zh-CN" altLang="en-US" b="1">
                <a:solidFill>
                  <a:schemeClr val="bg1"/>
                </a:solidFill>
                <a:sym typeface="+mn-ea"/>
              </a:rPr>
              <a:t>，表示例外。</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a:t>
            </a:r>
            <a:r>
              <a:rPr lang="en-US" altLang="zh-CN" b="1">
                <a:solidFill>
                  <a:schemeClr val="bg1"/>
                </a:solidFill>
                <a:sym typeface="+mn-ea"/>
              </a:rPr>
              <a:t>forEach</a:t>
            </a:r>
            <a:endParaRPr lang="en-US" altLang="zh-CN" b="1">
              <a:solidFill>
                <a:schemeClr val="bg1"/>
              </a:solidFill>
              <a:sym typeface="+mn-ea"/>
            </a:endParaRPr>
          </a:p>
          <a:p>
            <a:r>
              <a:rPr lang="en-US" altLang="zh-CN" b="1">
                <a:solidFill>
                  <a:schemeClr val="bg1"/>
                </a:solidFill>
                <a:sym typeface="+mn-ea"/>
              </a:rPr>
              <a:t>			&lt;c:forEach items=”${user}” var=”us” varStatus=”s”&gt; &lt;/c:forEach&gt;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用来遍历集合或者数组。</a:t>
            </a:r>
            <a:endParaRPr lang="zh-CN" altLang="en-US" b="1">
              <a:solidFill>
                <a:schemeClr val="bg1"/>
              </a:solidFill>
              <a:sym typeface="+mn-ea"/>
            </a:endParaRPr>
          </a:p>
          <a:p>
            <a:r>
              <a:rPr lang="en-US" altLang="zh-CN" b="1">
                <a:solidFill>
                  <a:schemeClr val="bg1"/>
                </a:solidFill>
                <a:sym typeface="+mn-ea"/>
              </a:rPr>
              <a:t>			items</a:t>
            </a:r>
            <a:r>
              <a:rPr lang="zh-CN" altLang="en-US" b="1">
                <a:solidFill>
                  <a:schemeClr val="bg1"/>
                </a:solidFill>
                <a:sym typeface="+mn-ea"/>
              </a:rPr>
              <a:t>属性用来指定要遍历的集合或者数组，可以使用</a:t>
            </a:r>
            <a:r>
              <a:rPr lang="en-US" altLang="zh-CN" b="1">
                <a:solidFill>
                  <a:schemeClr val="bg1"/>
                </a:solidFill>
                <a:sym typeface="+mn-ea"/>
              </a:rPr>
              <a:t>el</a:t>
            </a:r>
            <a:r>
              <a:rPr lang="zh-CN" altLang="en-US" b="1">
                <a:solidFill>
                  <a:schemeClr val="bg1"/>
                </a:solidFill>
                <a:sym typeface="+mn-ea"/>
              </a:rPr>
              <a:t>表达式。</a:t>
            </a:r>
            <a:endParaRPr lang="zh-CN" altLang="en-US" b="1">
              <a:solidFill>
                <a:schemeClr val="bg1"/>
              </a:solidFill>
              <a:sym typeface="+mn-ea"/>
            </a:endParaRPr>
          </a:p>
          <a:p>
            <a:r>
              <a:rPr lang="en-US" altLang="zh-CN" b="1">
                <a:solidFill>
                  <a:schemeClr val="bg1"/>
                </a:solidFill>
                <a:sym typeface="+mn-ea"/>
              </a:rPr>
              <a:t>			var</a:t>
            </a:r>
            <a:r>
              <a:rPr lang="zh-CN" altLang="en-US" b="1">
                <a:solidFill>
                  <a:schemeClr val="bg1"/>
                </a:solidFill>
                <a:sym typeface="+mn-ea"/>
              </a:rPr>
              <a:t>属性：用来指定一个绑定名称，绑定范围固定是</a:t>
            </a:r>
            <a:r>
              <a:rPr lang="en-US" altLang="zh-CN" b="1">
                <a:solidFill>
                  <a:schemeClr val="bg1"/>
                </a:solidFill>
                <a:sym typeface="+mn-ea"/>
              </a:rPr>
              <a:t>pageContext</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注：每次从集合或者数组中取一个元素，然后将其绑定到</a:t>
            </a:r>
            <a:r>
              <a:rPr lang="en-US" altLang="zh-CN" b="1">
                <a:solidFill>
                  <a:schemeClr val="bg1"/>
                </a:solidFill>
                <a:sym typeface="+mn-ea"/>
              </a:rPr>
              <a:t>pageContext</a:t>
            </a:r>
            <a:r>
              <a:rPr lang="zh-CN" altLang="en-US" b="1">
                <a:solidFill>
                  <a:schemeClr val="bg1"/>
                </a:solidFill>
                <a:sym typeface="+mn-ea"/>
              </a:rPr>
              <a:t>上，绑定名为</a:t>
            </a:r>
            <a:r>
              <a:rPr lang="en-US" altLang="zh-CN" b="1">
                <a:solidFill>
                  <a:schemeClr val="bg1"/>
                </a:solidFill>
                <a:sym typeface="+mn-ea"/>
              </a:rPr>
              <a:t>var</a:t>
            </a:r>
            <a:r>
              <a:rPr lang="zh-CN" altLang="en-US" b="1">
                <a:solidFill>
                  <a:schemeClr val="bg1"/>
                </a:solidFill>
                <a:sym typeface="+mn-ea"/>
              </a:rPr>
              <a:t>指</a:t>
            </a:r>
            <a:r>
              <a:rPr lang="en-US" altLang="zh-CN" b="1">
                <a:solidFill>
                  <a:schemeClr val="bg1"/>
                </a:solidFill>
                <a:sym typeface="+mn-ea"/>
              </a:rPr>
              <a:t>			</a:t>
            </a:r>
            <a:r>
              <a:rPr lang="zh-CN" altLang="en-US" b="1">
                <a:solidFill>
                  <a:schemeClr val="bg1"/>
                </a:solidFill>
                <a:sym typeface="+mn-ea"/>
              </a:rPr>
              <a:t>定。</a:t>
            </a:r>
            <a:r>
              <a:rPr lang="en-US" altLang="zh-CN" b="1">
                <a:solidFill>
                  <a:schemeClr val="bg1"/>
                </a:solidFill>
                <a:sym typeface="+mn-ea"/>
              </a:rPr>
              <a:t>${us.name}</a:t>
            </a:r>
            <a:r>
              <a:rPr lang="zh-CN" altLang="en-US" b="1">
                <a:solidFill>
                  <a:schemeClr val="bg1"/>
                </a:solidFill>
                <a:sym typeface="+mn-ea"/>
              </a:rPr>
              <a:t>、</a:t>
            </a:r>
            <a:r>
              <a:rPr lang="en-US" altLang="zh-CN" b="1">
                <a:solidFill>
                  <a:schemeClr val="bg1"/>
                </a:solidFill>
                <a:sym typeface="+mn-ea"/>
              </a:rPr>
              <a:t>${us.age}</a:t>
            </a:r>
            <a:endParaRPr lang="en-US" altLang="zh-CN" b="1">
              <a:solidFill>
                <a:schemeClr val="bg1"/>
              </a:solidFill>
              <a:sym typeface="+mn-ea"/>
            </a:endParaRPr>
          </a:p>
          <a:p>
            <a:r>
              <a:rPr lang="en-US" altLang="zh-CN" b="1">
                <a:solidFill>
                  <a:schemeClr val="bg1"/>
                </a:solidFill>
                <a:sym typeface="+mn-ea"/>
              </a:rPr>
              <a:t>			varStatus</a:t>
            </a:r>
            <a:r>
              <a:rPr lang="zh-CN" altLang="en-US" b="1">
                <a:solidFill>
                  <a:schemeClr val="bg1"/>
                </a:solidFill>
                <a:sym typeface="+mn-ea"/>
              </a:rPr>
              <a:t>属性：绑定值是一个对象，该对象提供了一些方法，用来获取当前遍历的状态。</a:t>
            </a:r>
            <a:endParaRPr lang="zh-CN" altLang="en-US" b="1">
              <a:solidFill>
                <a:schemeClr val="bg1"/>
              </a:solidFill>
              <a:sym typeface="+mn-ea"/>
            </a:endParaRPr>
          </a:p>
          <a:p>
            <a:r>
              <a:rPr lang="en-US" altLang="zh-CN" b="1">
                <a:solidFill>
                  <a:schemeClr val="bg1"/>
                </a:solidFill>
                <a:sym typeface="+mn-ea"/>
              </a:rPr>
              <a:t>				getIndex()</a:t>
            </a:r>
            <a:r>
              <a:rPr lang="zh-CN" altLang="en-US" b="1">
                <a:solidFill>
                  <a:schemeClr val="bg1"/>
                </a:solidFill>
                <a:sym typeface="+mn-ea"/>
              </a:rPr>
              <a:t>：获取当前被遍历的元素的下标</a:t>
            </a:r>
            <a:r>
              <a:rPr lang="en-US" altLang="zh-CN" b="1">
                <a:solidFill>
                  <a:schemeClr val="bg1"/>
                </a:solidFill>
                <a:sym typeface="+mn-ea"/>
              </a:rPr>
              <a:t>(</a:t>
            </a:r>
            <a:r>
              <a:rPr lang="zh-CN" altLang="en-US" b="1">
                <a:solidFill>
                  <a:schemeClr val="bg1"/>
                </a:solidFill>
                <a:sym typeface="+mn-ea"/>
              </a:rPr>
              <a:t>从</a:t>
            </a:r>
            <a:r>
              <a:rPr lang="en-US" altLang="zh-CN" b="1">
                <a:solidFill>
                  <a:schemeClr val="bg1"/>
                </a:solidFill>
                <a:sym typeface="+mn-ea"/>
              </a:rPr>
              <a:t>0</a:t>
            </a:r>
            <a:r>
              <a:rPr lang="zh-CN" altLang="en-US" b="1">
                <a:solidFill>
                  <a:schemeClr val="bg1"/>
                </a:solidFill>
                <a:sym typeface="+mn-ea"/>
              </a:rPr>
              <a:t>开始</a:t>
            </a:r>
            <a:r>
              <a:rPr lang="en-US" altLang="zh-CN" b="1">
                <a:solidFill>
                  <a:schemeClr val="bg1"/>
                </a:solidFill>
                <a:sym typeface="+mn-ea"/>
              </a:rPr>
              <a:t>)	${s.index}</a:t>
            </a:r>
            <a:endParaRPr lang="en-US" altLang="zh-CN" b="1">
              <a:solidFill>
                <a:schemeClr val="bg1"/>
              </a:solidFill>
              <a:sym typeface="+mn-ea"/>
            </a:endParaRPr>
          </a:p>
          <a:p>
            <a:r>
              <a:rPr lang="en-US" altLang="zh-CN" b="1">
                <a:solidFill>
                  <a:schemeClr val="bg1"/>
                </a:solidFill>
                <a:sym typeface="+mn-ea"/>
              </a:rPr>
              <a:t>				getCount()</a:t>
            </a:r>
            <a:r>
              <a:rPr lang="zh-CN" altLang="en-US" b="1">
                <a:solidFill>
                  <a:schemeClr val="bg1"/>
                </a:solidFill>
                <a:sym typeface="+mn-ea"/>
              </a:rPr>
              <a:t>：获得当前是第几次遍历</a:t>
            </a:r>
            <a:r>
              <a:rPr lang="en-US" altLang="zh-CN" b="1">
                <a:solidFill>
                  <a:schemeClr val="bg1"/>
                </a:solidFill>
                <a:sym typeface="+mn-ea"/>
              </a:rPr>
              <a:t>(</a:t>
            </a:r>
            <a:r>
              <a:rPr lang="zh-CN" altLang="en-US" b="1">
                <a:solidFill>
                  <a:schemeClr val="bg1"/>
                </a:solidFill>
                <a:sym typeface="+mn-ea"/>
              </a:rPr>
              <a:t>从</a:t>
            </a:r>
            <a:r>
              <a:rPr lang="en-US" altLang="zh-CN" b="1">
                <a:solidFill>
                  <a:schemeClr val="bg1"/>
                </a:solidFill>
                <a:sym typeface="+mn-ea"/>
              </a:rPr>
              <a:t>1</a:t>
            </a:r>
            <a:r>
              <a:rPr lang="zh-CN" altLang="en-US" b="1">
                <a:solidFill>
                  <a:schemeClr val="bg1"/>
                </a:solidFill>
                <a:sym typeface="+mn-ea"/>
              </a:rPr>
              <a:t>开始</a:t>
            </a:r>
            <a:r>
              <a:rPr lang="en-US" altLang="zh-CN" b="1">
                <a:solidFill>
                  <a:schemeClr val="bg1"/>
                </a:solidFill>
                <a:sym typeface="+mn-ea"/>
              </a:rPr>
              <a:t>)	${s.conut}</a:t>
            </a:r>
            <a:endParaRPr lang="en-US" altLang="zh-CN" b="1">
              <a:solidFill>
                <a:schemeClr val="bg1"/>
              </a:solidFill>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46990"/>
            <a:ext cx="12027535" cy="2861310"/>
          </a:xfrm>
          <a:prstGeom prst="rect">
            <a:avLst/>
          </a:prstGeom>
          <a:noFill/>
        </p:spPr>
        <p:txBody>
          <a:bodyPr wrap="square" rtlCol="0">
            <a:spAutoFit/>
          </a:bodyPr>
          <a:p>
            <a:r>
              <a:rPr lang="en-US" altLang="zh-CN" b="1">
                <a:solidFill>
                  <a:schemeClr val="bg1"/>
                </a:solidFill>
                <a:sym typeface="+mn-ea"/>
              </a:rPr>
              <a:t>		6</a:t>
            </a:r>
            <a:r>
              <a:rPr lang="zh-CN" altLang="en-US" b="1">
                <a:solidFill>
                  <a:schemeClr val="bg1"/>
                </a:solidFill>
                <a:sym typeface="+mn-ea"/>
              </a:rPr>
              <a:t>、自定义标签</a:t>
            </a:r>
            <a:r>
              <a:rPr lang="en-US" altLang="zh-CN" b="1">
                <a:solidFill>
                  <a:schemeClr val="bg1"/>
                </a:solidFill>
                <a:sym typeface="+mn-ea"/>
              </a:rPr>
              <a:t>	</a:t>
            </a:r>
            <a:r>
              <a:rPr lang="zh-CN" altLang="en-US" b="1">
                <a:solidFill>
                  <a:schemeClr val="bg1"/>
                </a:solidFill>
                <a:sym typeface="+mn-ea"/>
              </a:rPr>
              <a:t>简单标签技术</a:t>
            </a:r>
            <a:r>
              <a:rPr lang="en-US" altLang="zh-CN" b="1">
                <a:solidFill>
                  <a:schemeClr val="bg1"/>
                </a:solidFill>
                <a:sym typeface="+mn-ea"/>
              </a:rPr>
              <a:t>(</a:t>
            </a:r>
            <a:r>
              <a:rPr lang="zh-CN" altLang="en-US" b="1">
                <a:solidFill>
                  <a:schemeClr val="bg1"/>
                </a:solidFill>
                <a:sym typeface="+mn-ea"/>
              </a:rPr>
              <a:t>新技术</a:t>
            </a:r>
            <a:r>
              <a:rPr lang="en-US" altLang="zh-CN" b="1">
                <a:solidFill>
                  <a:schemeClr val="bg1"/>
                </a:solidFill>
                <a:sym typeface="+mn-ea"/>
              </a:rPr>
              <a:t>)</a:t>
            </a:r>
            <a:r>
              <a:rPr lang="zh-CN" altLang="en-US" b="1">
                <a:solidFill>
                  <a:schemeClr val="bg1"/>
                </a:solidFill>
                <a:sym typeface="+mn-ea"/>
              </a:rPr>
              <a:t>，复杂标签技术</a:t>
            </a:r>
            <a:r>
              <a:rPr lang="en-US" altLang="zh-CN" b="1">
                <a:solidFill>
                  <a:schemeClr val="bg1"/>
                </a:solidFill>
                <a:sym typeface="+mn-ea"/>
              </a:rPr>
              <a:t>(</a:t>
            </a:r>
            <a:r>
              <a:rPr lang="zh-CN" altLang="en-US" b="1">
                <a:solidFill>
                  <a:schemeClr val="bg1"/>
                </a:solidFill>
                <a:sym typeface="+mn-ea"/>
              </a:rPr>
              <a:t>老技术</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step1</a:t>
            </a:r>
            <a:r>
              <a:rPr lang="zh-CN" altLang="en-US" b="1">
                <a:solidFill>
                  <a:schemeClr val="bg1"/>
                </a:solidFill>
                <a:sym typeface="+mn-ea"/>
              </a:rPr>
              <a:t>、写一个</a:t>
            </a:r>
            <a:r>
              <a:rPr lang="en-US" altLang="zh-CN" b="1">
                <a:solidFill>
                  <a:schemeClr val="bg1"/>
                </a:solidFill>
                <a:sym typeface="+mn-ea"/>
              </a:rPr>
              <a:t>java</a:t>
            </a:r>
            <a:r>
              <a:rPr lang="zh-CN" altLang="en-US" b="1">
                <a:solidFill>
                  <a:schemeClr val="bg1"/>
                </a:solidFill>
                <a:sym typeface="+mn-ea"/>
              </a:rPr>
              <a:t>类，继承</a:t>
            </a:r>
            <a:r>
              <a:rPr lang="en-US" altLang="zh-CN" b="1">
                <a:solidFill>
                  <a:schemeClr val="bg1"/>
                </a:solidFill>
                <a:sym typeface="+mn-ea"/>
              </a:rPr>
              <a:t>SimpleTagSupport</a:t>
            </a:r>
            <a:r>
              <a:rPr lang="zh-CN" altLang="en-US" b="1">
                <a:solidFill>
                  <a:schemeClr val="bg1"/>
                </a:solidFill>
                <a:sym typeface="+mn-ea"/>
              </a:rPr>
              <a:t>类。</a:t>
            </a:r>
            <a:endParaRPr lang="zh-CN" altLang="en-US" b="1">
              <a:solidFill>
                <a:schemeClr val="bg1"/>
              </a:solidFill>
              <a:sym typeface="+mn-ea"/>
            </a:endParaRPr>
          </a:p>
          <a:p>
            <a:r>
              <a:rPr lang="en-US" altLang="zh-CN" b="1">
                <a:solidFill>
                  <a:schemeClr val="bg1"/>
                </a:solidFill>
                <a:sym typeface="+mn-ea"/>
              </a:rPr>
              <a:t>			step2</a:t>
            </a:r>
            <a:r>
              <a:rPr lang="zh-CN" altLang="en-US" b="1">
                <a:solidFill>
                  <a:schemeClr val="bg1"/>
                </a:solidFill>
                <a:sym typeface="+mn-ea"/>
              </a:rPr>
              <a:t>、</a:t>
            </a:r>
            <a:r>
              <a:rPr lang="en-US" altLang="zh-CN" b="1">
                <a:solidFill>
                  <a:schemeClr val="bg1"/>
                </a:solidFill>
                <a:sym typeface="+mn-ea"/>
              </a:rPr>
              <a:t>override doTag</a:t>
            </a:r>
            <a:r>
              <a:rPr lang="zh-CN" altLang="en-US" b="1">
                <a:solidFill>
                  <a:schemeClr val="bg1"/>
                </a:solidFill>
                <a:sym typeface="+mn-ea"/>
              </a:rPr>
              <a:t>方法，在该方法里面编写处理逻辑。</a:t>
            </a:r>
            <a:endParaRPr lang="zh-CN" altLang="en-US" b="1">
              <a:solidFill>
                <a:schemeClr val="bg1"/>
              </a:solidFill>
              <a:sym typeface="+mn-ea"/>
            </a:endParaRPr>
          </a:p>
          <a:p>
            <a:r>
              <a:rPr lang="en-US" altLang="zh-CN" b="1">
                <a:solidFill>
                  <a:schemeClr val="bg1"/>
                </a:solidFill>
                <a:sym typeface="+mn-ea"/>
              </a:rPr>
              <a:t>			step3</a:t>
            </a:r>
            <a:r>
              <a:rPr lang="zh-CN" altLang="en-US" b="1">
                <a:solidFill>
                  <a:schemeClr val="bg1"/>
                </a:solidFill>
                <a:sym typeface="+mn-ea"/>
              </a:rPr>
              <a:t>、描述标签</a:t>
            </a:r>
            <a:r>
              <a:rPr lang="en-US" altLang="zh-CN" b="1">
                <a:solidFill>
                  <a:schemeClr val="bg1"/>
                </a:solidFill>
                <a:sym typeface="+mn-ea"/>
              </a:rPr>
              <a:t>(.tld</a:t>
            </a:r>
            <a:r>
              <a:rPr lang="zh-CN" altLang="en-US" b="1">
                <a:solidFill>
                  <a:schemeClr val="bg1"/>
                </a:solidFill>
                <a:sym typeface="+mn-ea"/>
              </a:rPr>
              <a:t>文件</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a.tld</a:t>
            </a:r>
            <a:r>
              <a:rPr lang="zh-CN" altLang="en-US" b="1">
                <a:solidFill>
                  <a:schemeClr val="bg1"/>
                </a:solidFill>
                <a:sym typeface="+mn-ea"/>
              </a:rPr>
              <a:t>文件要放到</a:t>
            </a:r>
            <a:r>
              <a:rPr lang="en-US" altLang="zh-CN" b="1">
                <a:solidFill>
                  <a:schemeClr val="bg1"/>
                </a:solidFill>
                <a:sym typeface="+mn-ea"/>
              </a:rPr>
              <a:t>WEB-INF\</a:t>
            </a:r>
            <a:r>
              <a:rPr lang="zh-CN" altLang="en-US" b="1">
                <a:solidFill>
                  <a:schemeClr val="bg1"/>
                </a:solidFill>
                <a:sym typeface="+mn-ea"/>
              </a:rPr>
              <a:t>下。</a:t>
            </a:r>
            <a:endParaRPr lang="zh-CN" altLang="en-US" b="1">
              <a:solidFill>
                <a:schemeClr val="bg1"/>
              </a:solidFill>
              <a:sym typeface="+mn-ea"/>
            </a:endParaRPr>
          </a:p>
          <a:p>
            <a:r>
              <a:rPr lang="en-US" altLang="zh-CN" b="1">
                <a:solidFill>
                  <a:schemeClr val="bg1"/>
                </a:solidFill>
                <a:sym typeface="+mn-ea"/>
              </a:rPr>
              <a:t>				b.&lt;body-content&gt;</a:t>
            </a:r>
            <a:r>
              <a:rPr lang="zh-CN" altLang="en-US" b="1">
                <a:solidFill>
                  <a:schemeClr val="bg1"/>
                </a:solidFill>
                <a:sym typeface="+mn-ea"/>
              </a:rPr>
              <a:t>的值可以是：</a:t>
            </a:r>
            <a:endParaRPr lang="zh-CN" altLang="en-US" b="1">
              <a:solidFill>
                <a:schemeClr val="bg1"/>
              </a:solidFill>
              <a:sym typeface="+mn-ea"/>
            </a:endParaRPr>
          </a:p>
          <a:p>
            <a:r>
              <a:rPr lang="en-US" altLang="zh-CN" b="1">
                <a:solidFill>
                  <a:schemeClr val="bg1"/>
                </a:solidFill>
                <a:sym typeface="+mn-ea"/>
              </a:rPr>
              <a:t>					empty</a:t>
            </a:r>
            <a:r>
              <a:rPr lang="zh-CN" altLang="en-US" b="1">
                <a:solidFill>
                  <a:schemeClr val="bg1"/>
                </a:solidFill>
                <a:sym typeface="+mn-ea"/>
              </a:rPr>
              <a:t>：没有标签体</a:t>
            </a:r>
            <a:endParaRPr lang="zh-CN" altLang="en-US" b="1">
              <a:solidFill>
                <a:schemeClr val="bg1"/>
              </a:solidFill>
              <a:sym typeface="+mn-ea"/>
            </a:endParaRPr>
          </a:p>
          <a:p>
            <a:r>
              <a:rPr lang="en-US" altLang="zh-CN" b="1">
                <a:solidFill>
                  <a:schemeClr val="bg1"/>
                </a:solidFill>
                <a:sym typeface="+mn-ea"/>
              </a:rPr>
              <a:t>					scriptless</a:t>
            </a:r>
            <a:r>
              <a:rPr lang="zh-CN" altLang="en-US" b="1">
                <a:solidFill>
                  <a:schemeClr val="bg1"/>
                </a:solidFill>
                <a:sym typeface="+mn-ea"/>
              </a:rPr>
              <a:t>：可以有标签体，但是标签体内不能有java代码</a:t>
            </a:r>
            <a:endParaRPr lang="zh-CN" altLang="en-US" b="1">
              <a:solidFill>
                <a:schemeClr val="bg1"/>
              </a:solidFill>
              <a:sym typeface="+mn-ea"/>
            </a:endParaRPr>
          </a:p>
          <a:p>
            <a:r>
              <a:rPr lang="en-US" altLang="zh-CN" b="1">
                <a:solidFill>
                  <a:schemeClr val="bg1"/>
                </a:solidFill>
                <a:sym typeface="+mn-ea"/>
              </a:rPr>
              <a:t>					JSP</a:t>
            </a:r>
            <a:r>
              <a:rPr lang="zh-CN" altLang="en-US" b="1">
                <a:solidFill>
                  <a:schemeClr val="bg1"/>
                </a:solidFill>
                <a:sym typeface="+mn-ea"/>
              </a:rPr>
              <a:t>：可以有标签体，并且标签体内可以有java代码</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注：只有复杂标签技术支持</a:t>
            </a:r>
            <a:r>
              <a:rPr lang="en-US" altLang="zh-CN" b="1">
                <a:solidFill>
                  <a:schemeClr val="bg1"/>
                </a:solidFill>
                <a:sym typeface="+mn-ea"/>
              </a:rPr>
              <a:t>JSP</a:t>
            </a:r>
            <a:r>
              <a:rPr lang="zh-CN" altLang="en-US" b="1">
                <a:solidFill>
                  <a:schemeClr val="bg1"/>
                </a:solidFill>
                <a:sym typeface="+mn-ea"/>
              </a:rPr>
              <a:t>，简单标签技术只支持前两个。</a:t>
            </a:r>
            <a:endParaRPr lang="zh-CN" altLang="en-US" b="1">
              <a:solidFill>
                <a:schemeClr val="bg1"/>
              </a:solidFill>
              <a:sym typeface="+mn-ea"/>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550" y="2447290"/>
            <a:ext cx="12027535" cy="922020"/>
          </a:xfrm>
          <a:prstGeom prst="rect">
            <a:avLst/>
          </a:prstGeom>
          <a:noFill/>
        </p:spPr>
        <p:txBody>
          <a:bodyPr wrap="square" rtlCol="0">
            <a:spAutoFit/>
          </a:bodyPr>
          <a:p>
            <a:pPr algn="ctr"/>
            <a:r>
              <a:rPr lang="en-US" sz="5400" b="1">
                <a:solidFill>
                  <a:schemeClr val="bg1"/>
                </a:solidFill>
                <a:sym typeface="+mn-ea"/>
              </a:rPr>
              <a:t>SSM</a:t>
            </a:r>
            <a:r>
              <a:rPr lang="zh-CN" altLang="en-US" sz="5400" b="1">
                <a:solidFill>
                  <a:schemeClr val="bg1"/>
                </a:solidFill>
                <a:sym typeface="+mn-ea"/>
              </a:rPr>
              <a:t>框架学习之</a:t>
            </a:r>
            <a:r>
              <a:rPr lang="en-US" altLang="zh-CN" sz="5400" b="1">
                <a:solidFill>
                  <a:schemeClr val="accent1"/>
                </a:solidFill>
                <a:effectLst>
                  <a:outerShdw blurRad="38100" dist="25400" dir="5400000" algn="ctr" rotWithShape="0">
                    <a:srgbClr val="6E747A">
                      <a:alpha val="43000"/>
                    </a:srgbClr>
                  </a:outerShdw>
                </a:effectLst>
                <a:sym typeface="+mn-ea"/>
              </a:rPr>
              <a:t>Spring</a:t>
            </a:r>
            <a:r>
              <a:rPr lang="zh-CN" altLang="en-US" sz="5400" b="1">
                <a:solidFill>
                  <a:schemeClr val="accent1"/>
                </a:solidFill>
                <a:effectLst>
                  <a:outerShdw blurRad="38100" dist="25400" dir="5400000" algn="ctr" rotWithShape="0">
                    <a:srgbClr val="6E747A">
                      <a:alpha val="43000"/>
                    </a:srgbClr>
                  </a:outerShdw>
                </a:effectLst>
                <a:sym typeface="+mn-ea"/>
              </a:rPr>
              <a:t>框架</a:t>
            </a:r>
            <a:endParaRPr lang="zh-CN" altLang="en-US" sz="5400" b="1">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4799965"/>
          </a:xfrm>
          <a:prstGeom prst="rect">
            <a:avLst/>
          </a:prstGeom>
          <a:noFill/>
        </p:spPr>
        <p:txBody>
          <a:bodyPr wrap="square" rtlCol="0">
            <a:spAutoFit/>
          </a:bodyPr>
          <a:p>
            <a:endParaRPr lang="zh-CN" altLang="en-US" b="1">
              <a:solidFill>
                <a:schemeClr val="bg1"/>
              </a:solidFill>
              <a:sym typeface="+mn-ea"/>
            </a:endParaRPr>
          </a:p>
          <a:p>
            <a:r>
              <a:rPr lang="zh-CN" altLang="en-US" b="1">
                <a:solidFill>
                  <a:schemeClr val="bg1"/>
                </a:solidFill>
                <a:sym typeface="+mn-ea"/>
              </a:rPr>
              <a:t>附加知识（</a:t>
            </a:r>
            <a:r>
              <a:rPr lang="en-US" altLang="zh-CN" b="1">
                <a:solidFill>
                  <a:schemeClr val="bg1"/>
                </a:solidFill>
                <a:sym typeface="+mn-ea"/>
              </a:rPr>
              <a:t>Maven</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en-US" altLang="zh-CN" b="1" u="sng">
                <a:solidFill>
                  <a:srgbClr val="FF0000"/>
                </a:solidFill>
                <a:sym typeface="+mn-ea"/>
              </a:rPr>
              <a:t>Maven</a:t>
            </a:r>
            <a:r>
              <a:rPr lang="zh-CN" altLang="en-US" b="1" u="sng">
                <a:solidFill>
                  <a:srgbClr val="FF0000"/>
                </a:solidFill>
                <a:sym typeface="+mn-ea"/>
              </a:rPr>
              <a:t>：https://www.yiibai.com/maven/</a:t>
            </a:r>
            <a:endParaRPr lang="zh-CN" altLang="en-US" b="1" u="sng">
              <a:solidFill>
                <a:srgbClr val="FF0000"/>
              </a:solidFill>
              <a:sym typeface="+mn-ea"/>
            </a:endParaRPr>
          </a:p>
          <a:p>
            <a:endParaRPr lang="zh-CN" altLang="en-US" b="1" u="sng">
              <a:solidFill>
                <a:srgbClr val="FF0000"/>
              </a:solidFill>
              <a:sym typeface="+mn-ea"/>
            </a:endParaRPr>
          </a:p>
          <a:p>
            <a:r>
              <a:rPr lang="en-US" altLang="zh-CN" b="1">
                <a:solidFill>
                  <a:schemeClr val="bg1"/>
                </a:solidFill>
                <a:sym typeface="+mn-ea"/>
              </a:rPr>
              <a:t>Spring</a:t>
            </a:r>
            <a:r>
              <a:rPr lang="zh-CN" altLang="en-US" b="1">
                <a:solidFill>
                  <a:schemeClr val="bg1"/>
                </a:solidFill>
                <a:sym typeface="+mn-ea"/>
              </a:rPr>
              <a:t>是什么：</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、是一个开源框架</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为简化企业级应用开发而生，使用</a:t>
            </a:r>
            <a:r>
              <a:rPr lang="en-US" altLang="zh-CN" b="1">
                <a:solidFill>
                  <a:schemeClr val="bg1"/>
                </a:solidFill>
                <a:sym typeface="+mn-ea"/>
              </a:rPr>
              <a:t>Spring</a:t>
            </a:r>
            <a:r>
              <a:rPr lang="zh-CN" altLang="en-US" b="1">
                <a:solidFill>
                  <a:schemeClr val="bg1"/>
                </a:solidFill>
                <a:sym typeface="+mn-ea"/>
              </a:rPr>
              <a:t>可以使简单的</a:t>
            </a:r>
            <a:r>
              <a:rPr lang="en-US" altLang="zh-CN" b="1">
                <a:solidFill>
                  <a:schemeClr val="bg1"/>
                </a:solidFill>
                <a:sym typeface="+mn-ea"/>
              </a:rPr>
              <a:t>JavaBean</a:t>
            </a:r>
            <a:r>
              <a:rPr lang="zh-CN" altLang="en-US" b="1">
                <a:solidFill>
                  <a:schemeClr val="bg1"/>
                </a:solidFill>
                <a:sym typeface="+mn-ea"/>
              </a:rPr>
              <a:t>实现以前只有</a:t>
            </a:r>
            <a:r>
              <a:rPr lang="en-US" altLang="zh-CN" b="1">
                <a:solidFill>
                  <a:schemeClr val="bg1"/>
                </a:solidFill>
                <a:sym typeface="+mn-ea"/>
              </a:rPr>
              <a:t>EJB</a:t>
            </a:r>
            <a:r>
              <a:rPr lang="zh-CN" altLang="en-US" b="1">
                <a:solidFill>
                  <a:schemeClr val="bg1"/>
                </a:solidFill>
                <a:sym typeface="+mn-ea"/>
              </a:rPr>
              <a:t>才能实现的功能</a:t>
            </a:r>
            <a:endParaRPr lang="zh-CN" altLang="en-US"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是一个</a:t>
            </a:r>
            <a:r>
              <a:rPr lang="en-US" altLang="zh-CN" b="1">
                <a:solidFill>
                  <a:schemeClr val="bg1"/>
                </a:solidFill>
                <a:sym typeface="+mn-ea"/>
              </a:rPr>
              <a:t>IOC</a:t>
            </a:r>
            <a:r>
              <a:rPr lang="zh-CN" altLang="en-US" b="1">
                <a:solidFill>
                  <a:schemeClr val="bg1"/>
                </a:solidFill>
                <a:sym typeface="+mn-ea"/>
              </a:rPr>
              <a:t>（反转控制）</a:t>
            </a:r>
            <a:endParaRPr lang="en-US" altLang="zh-CN" b="1">
              <a:solidFill>
                <a:schemeClr val="bg1"/>
              </a:solidFill>
              <a:sym typeface="+mn-ea"/>
            </a:endParaRPr>
          </a:p>
          <a:p>
            <a:r>
              <a:rPr lang="en-US" altLang="zh-CN" b="1">
                <a:solidFill>
                  <a:schemeClr val="bg1"/>
                </a:solidFill>
                <a:sym typeface="+mn-ea"/>
              </a:rPr>
              <a:t>	4</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是一个</a:t>
            </a:r>
            <a:r>
              <a:rPr lang="en-US" altLang="zh-CN" b="1">
                <a:solidFill>
                  <a:schemeClr val="bg1"/>
                </a:solidFill>
                <a:sym typeface="+mn-ea"/>
              </a:rPr>
              <a:t>AOP</a:t>
            </a:r>
            <a:r>
              <a:rPr lang="zh-CN" altLang="en-US" b="1">
                <a:solidFill>
                  <a:schemeClr val="bg1"/>
                </a:solidFill>
                <a:sym typeface="+mn-ea"/>
              </a:rPr>
              <a:t>容器框架（面向切面）</a:t>
            </a:r>
            <a:endParaRPr lang="zh-CN" altLang="en-US" b="1">
              <a:solidFill>
                <a:schemeClr val="bg1"/>
              </a:solidFill>
              <a:sym typeface="+mn-ea"/>
            </a:endParaRPr>
          </a:p>
          <a:p>
            <a:r>
              <a:rPr lang="en-US" altLang="zh-CN" b="1">
                <a:solidFill>
                  <a:schemeClr val="bg1"/>
                </a:solidFill>
                <a:sym typeface="+mn-ea"/>
              </a:rPr>
              <a:t>	5</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是一个粘合剂（用于粘合各种框架）</a:t>
            </a:r>
            <a:endParaRPr lang="zh-CN" altLang="en-US" b="1">
              <a:solidFill>
                <a:schemeClr val="bg1"/>
              </a:solidFill>
              <a:sym typeface="+mn-ea"/>
            </a:endParaRPr>
          </a:p>
          <a:p>
            <a:r>
              <a:rPr lang="en-US" altLang="zh-CN" b="1">
                <a:solidFill>
                  <a:schemeClr val="bg1"/>
                </a:solidFill>
                <a:sym typeface="+mn-ea"/>
              </a:rPr>
              <a:t>Spring</a:t>
            </a:r>
            <a:r>
              <a:rPr lang="zh-CN" altLang="en-US" b="1">
                <a:solidFill>
                  <a:schemeClr val="bg1"/>
                </a:solidFill>
                <a:sym typeface="+mn-ea"/>
              </a:rPr>
              <a:t>框架的作用，能做什么：</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a:t>
            </a:r>
            <a:r>
              <a:rPr lang="en-US" altLang="zh-CN" b="1">
                <a:solidFill>
                  <a:schemeClr val="bg1"/>
                </a:solidFill>
                <a:sym typeface="+mn-ea"/>
              </a:rPr>
              <a:t>Spring  IOC(</a:t>
            </a:r>
            <a:r>
              <a:rPr lang="zh-CN" altLang="en-US" b="1">
                <a:solidFill>
                  <a:schemeClr val="bg1"/>
                </a:solidFill>
                <a:sym typeface="+mn-ea"/>
              </a:rPr>
              <a:t>控制反转</a:t>
            </a:r>
            <a:r>
              <a:rPr lang="en-US" altLang="zh-CN" b="1">
                <a:solidFill>
                  <a:schemeClr val="bg1"/>
                </a:solidFill>
                <a:sym typeface="+mn-ea"/>
              </a:rPr>
              <a:t>)</a:t>
            </a:r>
            <a:r>
              <a:rPr lang="zh-CN" altLang="en-US" b="1">
                <a:solidFill>
                  <a:schemeClr val="bg1"/>
                </a:solidFill>
                <a:sym typeface="+mn-ea"/>
              </a:rPr>
              <a:t>功能</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a:t>
            </a:r>
            <a:r>
              <a:rPr lang="en-US" altLang="zh-CN" b="1">
                <a:solidFill>
                  <a:schemeClr val="bg1"/>
                </a:solidFill>
                <a:sym typeface="+mn-ea"/>
              </a:rPr>
              <a:t>Spring AOP(</a:t>
            </a:r>
            <a:r>
              <a:rPr lang="zh-CN" altLang="en-US" b="1">
                <a:solidFill>
                  <a:schemeClr val="bg1"/>
                </a:solidFill>
                <a:sym typeface="+mn-ea"/>
              </a:rPr>
              <a:t>面向切面</a:t>
            </a:r>
            <a:r>
              <a:rPr lang="en-US" altLang="zh-CN" b="1">
                <a:solidFill>
                  <a:schemeClr val="bg1"/>
                </a:solidFill>
                <a:sym typeface="+mn-ea"/>
              </a:rPr>
              <a:t>)</a:t>
            </a:r>
            <a:r>
              <a:rPr lang="zh-CN" altLang="en-US" b="1">
                <a:solidFill>
                  <a:schemeClr val="bg1"/>
                </a:solidFill>
                <a:sym typeface="+mn-ea"/>
              </a:rPr>
              <a:t>功能</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（管理组件对象，维护对象关系，目的：降低组件耦合度）</a:t>
            </a:r>
            <a:endParaRPr lang="zh-CN" altLang="en-US"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a:t>
            </a:r>
            <a:r>
              <a:rPr lang="en-US" altLang="zh-CN" b="1">
                <a:solidFill>
                  <a:schemeClr val="bg1"/>
                </a:solidFill>
                <a:sym typeface="+mn-ea"/>
              </a:rPr>
              <a:t>Spring Web MVC</a:t>
            </a:r>
            <a:r>
              <a:rPr lang="zh-CN" altLang="en-US" b="1">
                <a:solidFill>
                  <a:schemeClr val="bg1"/>
                </a:solidFill>
                <a:sym typeface="+mn-ea"/>
              </a:rPr>
              <a:t>功能</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MVC</a:t>
            </a:r>
            <a:r>
              <a:rPr lang="zh-CN" altLang="en-US" b="1">
                <a:solidFill>
                  <a:schemeClr val="bg1"/>
                </a:solidFill>
                <a:sym typeface="+mn-ea"/>
              </a:rPr>
              <a:t>设计，目的：架构一个</a:t>
            </a:r>
            <a:r>
              <a:rPr lang="en-US" altLang="zh-CN" b="1">
                <a:solidFill>
                  <a:schemeClr val="bg1"/>
                </a:solidFill>
                <a:sym typeface="+mn-ea"/>
              </a:rPr>
              <a:t>MVC</a:t>
            </a:r>
            <a:r>
              <a:rPr lang="zh-CN" altLang="en-US" b="1">
                <a:solidFill>
                  <a:schemeClr val="bg1"/>
                </a:solidFill>
                <a:sym typeface="+mn-ea"/>
              </a:rPr>
              <a:t>结构的</a:t>
            </a:r>
            <a:r>
              <a:rPr lang="en-US" altLang="zh-CN" b="1">
                <a:solidFill>
                  <a:schemeClr val="bg1"/>
                </a:solidFill>
                <a:sym typeface="+mn-ea"/>
              </a:rPr>
              <a:t>Web</a:t>
            </a:r>
            <a:r>
              <a:rPr lang="zh-CN" altLang="en-US" b="1">
                <a:solidFill>
                  <a:schemeClr val="bg1"/>
                </a:solidFill>
                <a:sym typeface="+mn-ea"/>
              </a:rPr>
              <a:t>程序）</a:t>
            </a:r>
            <a:endParaRPr lang="zh-CN" altLang="en-US" b="1">
              <a:solidFill>
                <a:schemeClr val="bg1"/>
              </a:solidFill>
              <a:sym typeface="+mn-ea"/>
            </a:endParaRPr>
          </a:p>
          <a:p>
            <a:r>
              <a:rPr lang="en-US" altLang="zh-CN" b="1">
                <a:solidFill>
                  <a:schemeClr val="bg1"/>
                </a:solidFill>
                <a:sym typeface="+mn-ea"/>
              </a:rPr>
              <a:t>	d</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整合其他技术，例如</a:t>
            </a:r>
            <a:r>
              <a:rPr lang="en-US" altLang="zh-CN" b="1">
                <a:solidFill>
                  <a:schemeClr val="bg1"/>
                </a:solidFill>
                <a:sym typeface="+mn-ea"/>
              </a:rPr>
              <a:t>JDBC</a:t>
            </a:r>
            <a:r>
              <a:rPr lang="zh-CN" altLang="en-US" b="1">
                <a:solidFill>
                  <a:schemeClr val="bg1"/>
                </a:solidFill>
                <a:sym typeface="+mn-ea"/>
              </a:rPr>
              <a:t>，</a:t>
            </a:r>
            <a:r>
              <a:rPr lang="en-US" altLang="zh-CN" b="1">
                <a:solidFill>
                  <a:schemeClr val="bg1"/>
                </a:solidFill>
                <a:sym typeface="+mn-ea"/>
              </a:rPr>
              <a:t>MyBatis...</a:t>
            </a:r>
            <a:endParaRPr lang="zh-CN" altLang="en-US" b="1">
              <a:solidFill>
                <a:schemeClr val="bg1"/>
              </a:solidFill>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092825"/>
          </a:xfrm>
          <a:prstGeom prst="rect">
            <a:avLst/>
          </a:prstGeom>
          <a:noFill/>
        </p:spPr>
        <p:txBody>
          <a:bodyPr wrap="square" rtlCol="0">
            <a:spAutoFit/>
          </a:bodyPr>
          <a:p>
            <a:pPr algn="ctr"/>
            <a:r>
              <a:rPr lang="en-US" altLang="zh-CN" sz="2400" b="1">
                <a:solidFill>
                  <a:srgbClr val="EFFE00"/>
                </a:solidFill>
                <a:effectLst>
                  <a:outerShdw blurRad="38100" dist="19050" dir="2700000" algn="tl" rotWithShape="0">
                    <a:schemeClr val="dk1">
                      <a:alpha val="40000"/>
                    </a:schemeClr>
                  </a:outerShdw>
                </a:effectLst>
                <a:sym typeface="+mn-ea"/>
              </a:rPr>
              <a:t>==================Spring IOC======================</a:t>
            </a:r>
            <a:endParaRPr lang="en-US" altLang="zh-CN" sz="2000" b="1">
              <a:solidFill>
                <a:srgbClr val="F4B800"/>
              </a:solidFill>
              <a:effectLst>
                <a:outerShdw blurRad="38100" dist="25400" dir="5400000" algn="ctr" rotWithShape="0">
                  <a:srgbClr val="6E747A">
                    <a:alpha val="43000"/>
                  </a:srgbClr>
                </a:outerShdw>
              </a:effectLst>
              <a:sym typeface="+mn-ea"/>
            </a:endParaRPr>
          </a:p>
          <a:p>
            <a:endParaRPr lang="en-US" altLang="zh-CN" sz="2000" b="1">
              <a:solidFill>
                <a:srgbClr val="F4B800"/>
              </a:solidFill>
              <a:effectLst>
                <a:outerShdw blurRad="38100" dist="25400" dir="5400000" algn="ctr" rotWithShape="0">
                  <a:srgbClr val="6E747A">
                    <a:alpha val="43000"/>
                  </a:srgbClr>
                </a:outerShdw>
              </a:effectLst>
              <a:sym typeface="+mn-ea"/>
            </a:endParaRPr>
          </a:p>
          <a:p>
            <a:endParaRPr lang="en-US" altLang="zh-CN" sz="2000" b="1">
              <a:solidFill>
                <a:srgbClr val="F4B800"/>
              </a:solidFill>
              <a:effectLst>
                <a:outerShdw blurRad="38100" dist="25400" dir="5400000" algn="ctr" rotWithShape="0">
                  <a:srgbClr val="6E747A">
                    <a:alpha val="43000"/>
                  </a:srgbClr>
                </a:outerShdw>
              </a:effectLst>
              <a:sym typeface="+mn-ea"/>
            </a:endParaRPr>
          </a:p>
          <a:p>
            <a:endParaRPr lang="en-US" altLang="zh-CN" sz="2000" b="1">
              <a:solidFill>
                <a:srgbClr val="F4B800"/>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1</a:t>
            </a:r>
            <a:r>
              <a:rPr lang="zh-CN" altLang="en-US" b="1">
                <a:solidFill>
                  <a:schemeClr val="bg1"/>
                </a:solidFill>
                <a:effectLst>
                  <a:outerShdw blurRad="38100" dist="25400" dir="5400000" algn="ctr" rotWithShape="0">
                    <a:srgbClr val="6E747A">
                      <a:alpha val="43000"/>
                    </a:srgbClr>
                  </a:outerShdw>
                </a:effectLst>
                <a:sym typeface="+mn-ea"/>
              </a:rPr>
              <a:t>、</a:t>
            </a:r>
            <a:r>
              <a:rPr lang="en-US" altLang="zh-CN" b="1">
                <a:solidFill>
                  <a:schemeClr val="bg1"/>
                </a:solidFill>
                <a:effectLst>
                  <a:outerShdw blurRad="38100" dist="25400" dir="5400000" algn="ctr" rotWithShape="0">
                    <a:srgbClr val="6E747A">
                      <a:alpha val="43000"/>
                    </a:srgbClr>
                  </a:outerShdw>
                </a:effectLst>
                <a:sym typeface="+mn-ea"/>
              </a:rPr>
              <a:t>Spring IOC </a:t>
            </a:r>
            <a:r>
              <a:rPr lang="zh-CN" altLang="en-US" b="1">
                <a:solidFill>
                  <a:schemeClr val="bg1"/>
                </a:solidFill>
                <a:effectLst>
                  <a:outerShdw blurRad="38100" dist="25400" dir="5400000" algn="ctr" rotWithShape="0">
                    <a:srgbClr val="6E747A">
                      <a:alpha val="43000"/>
                    </a:srgbClr>
                  </a:outerShdw>
                </a:effectLst>
                <a:sym typeface="+mn-ea"/>
              </a:rPr>
              <a:t>的应用</a:t>
            </a:r>
            <a:endParaRPr lang="zh-CN" altLang="en-US" b="1">
              <a:solidFill>
                <a:srgbClr val="F4B800"/>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a</a:t>
            </a:r>
            <a:r>
              <a:rPr lang="zh-CN" altLang="en-US" b="1">
                <a:solidFill>
                  <a:schemeClr val="bg1"/>
                </a:solidFill>
                <a:sym typeface="+mn-ea"/>
              </a:rPr>
              <a:t>、管理对象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创建</a:t>
            </a:r>
            <a:r>
              <a:rPr lang="en-US" altLang="zh-CN" b="1">
                <a:solidFill>
                  <a:schemeClr val="bg1"/>
                </a:solidFill>
                <a:sym typeface="+mn-ea"/>
              </a:rPr>
              <a:t>——</a:t>
            </a:r>
            <a:r>
              <a:rPr lang="zh-CN" altLang="en-US" b="1">
                <a:solidFill>
                  <a:schemeClr val="bg1"/>
                </a:solidFill>
                <a:sym typeface="+mn-ea"/>
              </a:rPr>
              <a:t>初始化</a:t>
            </a:r>
            <a:r>
              <a:rPr lang="en-US" altLang="zh-CN" b="1">
                <a:solidFill>
                  <a:schemeClr val="bg1"/>
                </a:solidFill>
                <a:sym typeface="+mn-ea"/>
              </a:rPr>
              <a:t>——</a:t>
            </a:r>
            <a:r>
              <a:rPr lang="zh-CN" altLang="en-US" b="1">
                <a:solidFill>
                  <a:schemeClr val="bg1"/>
                </a:solidFill>
                <a:sym typeface="+mn-ea"/>
              </a:rPr>
              <a:t>释放资源</a:t>
            </a:r>
            <a:r>
              <a:rPr lang="en-US" altLang="zh-CN" b="1">
                <a:solidFill>
                  <a:schemeClr val="bg1"/>
                </a:solidFill>
                <a:sym typeface="+mn-ea"/>
              </a:rPr>
              <a:t>——</a:t>
            </a:r>
            <a:r>
              <a:rPr lang="zh-CN" altLang="en-US" b="1">
                <a:solidFill>
                  <a:schemeClr val="bg1"/>
                </a:solidFill>
                <a:sym typeface="+mn-ea"/>
              </a:rPr>
              <a:t>销毁</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、维护对象关系</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、搭建</a:t>
            </a:r>
            <a:r>
              <a:rPr lang="en-US" altLang="zh-CN" b="1">
                <a:solidFill>
                  <a:schemeClr val="bg1"/>
                </a:solidFill>
                <a:sym typeface="+mn-ea"/>
              </a:rPr>
              <a:t>SpringIOC</a:t>
            </a:r>
            <a:r>
              <a:rPr lang="zh-CN" altLang="en-US" b="1">
                <a:solidFill>
                  <a:schemeClr val="bg1"/>
                </a:solidFill>
                <a:sym typeface="+mn-ea"/>
              </a:rPr>
              <a:t>开发环境</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引入相关</a:t>
            </a:r>
            <a:r>
              <a:rPr lang="en-US" altLang="zh-CN" b="1">
                <a:solidFill>
                  <a:schemeClr val="bg1"/>
                </a:solidFill>
                <a:sym typeface="+mn-ea"/>
              </a:rPr>
              <a:t>jar</a:t>
            </a:r>
            <a:r>
              <a:rPr lang="zh-CN" altLang="en-US" b="1">
                <a:solidFill>
                  <a:schemeClr val="bg1"/>
                </a:solidFill>
                <a:sym typeface="+mn-ea"/>
              </a:rPr>
              <a:t>包</a:t>
            </a:r>
            <a:r>
              <a:rPr lang="en-US" altLang="zh-CN" b="1">
                <a:solidFill>
                  <a:schemeClr val="bg1"/>
                </a:solidFill>
                <a:sym typeface="+mn-ea"/>
              </a:rPr>
              <a:t>(</a:t>
            </a:r>
            <a:r>
              <a:rPr lang="zh-CN" altLang="en-US" b="1">
                <a:solidFill>
                  <a:schemeClr val="bg1"/>
                </a:solidFill>
                <a:sym typeface="+mn-ea"/>
              </a:rPr>
              <a:t>如使用</a:t>
            </a:r>
            <a:r>
              <a:rPr lang="en-US" altLang="zh-CN" b="1">
                <a:solidFill>
                  <a:schemeClr val="bg1"/>
                </a:solidFill>
                <a:sym typeface="+mn-ea"/>
              </a:rPr>
              <a:t>maven</a:t>
            </a:r>
            <a:r>
              <a:rPr lang="zh-CN" altLang="en-US" b="1">
                <a:solidFill>
                  <a:schemeClr val="bg1"/>
                </a:solidFill>
                <a:sym typeface="+mn-ea"/>
              </a:rPr>
              <a:t>创建项目则不用导入</a:t>
            </a:r>
            <a:r>
              <a:rPr lang="en-US" altLang="zh-CN" b="1">
                <a:solidFill>
                  <a:schemeClr val="bg1"/>
                </a:solidFill>
                <a:sym typeface="+mn-ea"/>
              </a:rPr>
              <a:t>jar</a:t>
            </a:r>
            <a:r>
              <a:rPr lang="zh-CN" altLang="en-US" b="1">
                <a:solidFill>
                  <a:schemeClr val="bg1"/>
                </a:solidFill>
                <a:sym typeface="+mn-ea"/>
              </a:rPr>
              <a:t>包，配置好</a:t>
            </a:r>
            <a:r>
              <a:rPr lang="en-US" altLang="zh-CN" b="1">
                <a:solidFill>
                  <a:schemeClr val="bg1"/>
                </a:solidFill>
                <a:sym typeface="+mn-ea"/>
              </a:rPr>
              <a:t>pom.xml</a:t>
            </a:r>
            <a:r>
              <a:rPr lang="zh-CN" altLang="en-US" b="1">
                <a:solidFill>
                  <a:schemeClr val="bg1"/>
                </a:solidFill>
                <a:sym typeface="+mn-ea"/>
              </a:rPr>
              <a:t>文件就好</a:t>
            </a:r>
            <a:r>
              <a:rPr lang="en-US" altLang="zh-CN"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a:t>
            </a:r>
            <a:r>
              <a:rPr lang="en-US" altLang="zh-CN" b="1">
                <a:solidFill>
                  <a:schemeClr val="bg1"/>
                </a:solidFill>
                <a:sym typeface="+mn-ea"/>
              </a:rPr>
              <a:t>src</a:t>
            </a:r>
            <a:r>
              <a:rPr lang="zh-CN" altLang="en-US" b="1">
                <a:solidFill>
                  <a:schemeClr val="bg1"/>
                </a:solidFill>
                <a:sym typeface="+mn-ea"/>
              </a:rPr>
              <a:t>添加配置文件</a:t>
            </a:r>
            <a:r>
              <a:rPr lang="en-US" altLang="zh-CN" b="1">
                <a:solidFill>
                  <a:schemeClr val="bg1"/>
                </a:solidFill>
                <a:sym typeface="+mn-ea"/>
              </a:rPr>
              <a:t>beans.xml</a:t>
            </a:r>
            <a:r>
              <a:rPr lang="zh-CN" altLang="en-US" b="1">
                <a:solidFill>
                  <a:schemeClr val="bg1"/>
                </a:solidFill>
                <a:sym typeface="+mn-ea"/>
              </a:rPr>
              <a:t>（一个</a:t>
            </a:r>
            <a:r>
              <a:rPr lang="en-US" altLang="zh-CN" b="1">
                <a:solidFill>
                  <a:schemeClr val="bg1"/>
                </a:solidFill>
                <a:sym typeface="+mn-ea"/>
              </a:rPr>
              <a:t>Spring</a:t>
            </a:r>
            <a:r>
              <a:rPr lang="zh-CN" altLang="en-US" b="1">
                <a:solidFill>
                  <a:schemeClr val="bg1"/>
                </a:solidFill>
                <a:sym typeface="+mn-ea"/>
              </a:rPr>
              <a:t>项目需要创建一个或多个</a:t>
            </a:r>
            <a:r>
              <a:rPr lang="en-US" altLang="zh-CN" b="1">
                <a:solidFill>
                  <a:schemeClr val="bg1"/>
                </a:solidFill>
                <a:sym typeface="+mn-ea"/>
              </a:rPr>
              <a:t>Bean</a:t>
            </a:r>
            <a:r>
              <a:rPr lang="zh-CN" altLang="en-US" b="1">
                <a:solidFill>
                  <a:schemeClr val="bg1"/>
                </a:solidFill>
                <a:sym typeface="+mn-ea"/>
              </a:rPr>
              <a:t>配置文件，这些配置文件用于在</a:t>
            </a:r>
            <a:r>
              <a:rPr lang="en-US" altLang="zh-CN" b="1">
                <a:solidFill>
                  <a:schemeClr val="bg1"/>
                </a:solidFill>
                <a:sym typeface="+mn-ea"/>
              </a:rPr>
              <a:t>	    Spring IOC</a:t>
            </a:r>
            <a:r>
              <a:rPr lang="zh-CN" altLang="en-US" b="1">
                <a:solidFill>
                  <a:schemeClr val="bg1"/>
                </a:solidFill>
                <a:sym typeface="+mn-ea"/>
              </a:rPr>
              <a:t>容器里配置</a:t>
            </a:r>
            <a:r>
              <a:rPr lang="en-US" altLang="zh-CN" b="1">
                <a:solidFill>
                  <a:schemeClr val="bg1"/>
                </a:solidFill>
                <a:sym typeface="+mn-ea"/>
              </a:rPr>
              <a:t>bean</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en-US" altLang="zh-CN" b="1">
                <a:solidFill>
                  <a:schemeClr val="accent1"/>
                </a:solidFill>
                <a:effectLst>
                  <a:outerShdw blurRad="38100" dist="25400" dir="5400000" algn="ctr" rotWithShape="0">
                    <a:srgbClr val="6E747A">
                      <a:alpha val="43000"/>
                    </a:srgbClr>
                  </a:outerShdw>
                </a:effectLst>
                <a:sym typeface="+mn-ea"/>
              </a:rPr>
              <a:t>(1)</a:t>
            </a:r>
            <a:r>
              <a:rPr lang="zh-CN" altLang="en-US" b="1">
                <a:solidFill>
                  <a:schemeClr val="accent1"/>
                </a:solidFill>
                <a:effectLst>
                  <a:outerShdw blurRad="38100" dist="25400" dir="5400000" algn="ctr" rotWithShape="0">
                    <a:srgbClr val="6E747A">
                      <a:alpha val="43000"/>
                    </a:srgbClr>
                  </a:outerShdw>
                </a:effectLst>
                <a:sym typeface="+mn-ea"/>
              </a:rPr>
              <a:t>采用</a:t>
            </a:r>
            <a:r>
              <a:rPr lang="en-US" altLang="zh-CN" b="1">
                <a:solidFill>
                  <a:schemeClr val="accent1"/>
                </a:solidFill>
                <a:effectLst>
                  <a:outerShdw blurRad="38100" dist="25400" dir="5400000" algn="ctr" rotWithShape="0">
                    <a:srgbClr val="6E747A">
                      <a:alpha val="43000"/>
                    </a:srgbClr>
                  </a:outerShdw>
                </a:effectLst>
                <a:sym typeface="+mn-ea"/>
              </a:rPr>
              <a:t>new</a:t>
            </a:r>
            <a:r>
              <a:rPr lang="zh-CN" altLang="en-US" b="1">
                <a:solidFill>
                  <a:schemeClr val="accent1"/>
                </a:solidFill>
                <a:effectLst>
                  <a:outerShdw blurRad="38100" dist="25400" dir="5400000" algn="ctr" rotWithShape="0">
                    <a:srgbClr val="6E747A">
                      <a:alpha val="43000"/>
                    </a:srgbClr>
                  </a:outerShdw>
                </a:effectLst>
                <a:sym typeface="+mn-ea"/>
              </a:rPr>
              <a:t>来实例化对象，构造方法</a:t>
            </a:r>
            <a:r>
              <a:rPr lang="en-US" altLang="zh-CN" b="1">
                <a:solidFill>
                  <a:schemeClr val="bg1"/>
                </a:solidFill>
                <a:sym typeface="+mn-ea"/>
              </a:rPr>
              <a:t>——&gt;</a:t>
            </a:r>
            <a:r>
              <a:rPr lang="zh-CN" altLang="en-US" b="1">
                <a:solidFill>
                  <a:schemeClr val="bg1"/>
                </a:solidFill>
                <a:sym typeface="+mn-ea"/>
              </a:rPr>
              <a:t>所用的配置</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配置文件头部配置（</a:t>
            </a:r>
            <a:r>
              <a:rPr lang="zh-CN" altLang="en-US" b="1" u="sng">
                <a:solidFill>
                  <a:srgbClr val="FF0000"/>
                </a:solidFill>
                <a:sym typeface="+mn-ea"/>
              </a:rPr>
              <a:t>https://www.cnblogs.com/gaoen/p/6272468.html</a:t>
            </a:r>
            <a:r>
              <a:rPr lang="zh-CN" altLang="en-US"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&lt;bean id=”c1” class=”</a:t>
            </a:r>
            <a:r>
              <a:rPr lang="zh-CN" altLang="en-US" b="1">
                <a:solidFill>
                  <a:schemeClr val="bg1"/>
                </a:solidFill>
                <a:sym typeface="+mn-ea"/>
              </a:rPr>
              <a:t>包名</a:t>
            </a:r>
            <a:r>
              <a:rPr lang="en-US" altLang="zh-CN" b="1">
                <a:solidFill>
                  <a:schemeClr val="bg1"/>
                </a:solidFill>
                <a:sym typeface="+mn-ea"/>
              </a:rPr>
              <a:t>.</a:t>
            </a:r>
            <a:r>
              <a:rPr lang="zh-CN" altLang="en-US" b="1">
                <a:solidFill>
                  <a:schemeClr val="bg1"/>
                </a:solidFill>
                <a:sym typeface="+mn-ea"/>
              </a:rPr>
              <a:t>类</a:t>
            </a:r>
            <a:r>
              <a:rPr lang="en-US" altLang="zh-CN" b="1">
                <a:solidFill>
                  <a:schemeClr val="bg1"/>
                </a:solidFill>
                <a:sym typeface="+mn-ea"/>
              </a:rPr>
              <a:t>”&gt;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其他的配置</a:t>
            </a:r>
            <a:endParaRPr lang="en-US" altLang="zh-CN" b="1">
              <a:solidFill>
                <a:schemeClr val="bg1"/>
              </a:solidFill>
              <a:sym typeface="+mn-ea"/>
            </a:endParaRPr>
          </a:p>
          <a:p>
            <a:r>
              <a:rPr lang="en-US" altLang="zh-CN" b="1">
                <a:solidFill>
                  <a:schemeClr val="bg1"/>
                </a:solidFill>
                <a:sym typeface="+mn-ea"/>
              </a:rPr>
              <a:t>		&lt;/bean&gt;</a:t>
            </a:r>
            <a:endParaRPr lang="en-US" altLang="zh-CN" b="1">
              <a:solidFill>
                <a:schemeClr val="bg1"/>
              </a:solidFill>
              <a:sym typeface="+mn-ea"/>
            </a:endParaRPr>
          </a:p>
          <a:p>
            <a:r>
              <a:rPr lang="en-US" altLang="zh-CN" b="1">
                <a:solidFill>
                  <a:schemeClr val="bg1"/>
                </a:solidFill>
                <a:sym typeface="+mn-ea"/>
              </a:rPr>
              <a:t>		(</a:t>
            </a:r>
            <a:r>
              <a:rPr b="1" u="sng">
                <a:solidFill>
                  <a:srgbClr val="FF0000"/>
                </a:solidFill>
                <a:sym typeface="+mn-ea"/>
              </a:rPr>
              <a:t>https://blog.csdn.net/Jalon2015/article/details/50598620</a:t>
            </a:r>
            <a:r>
              <a:rPr lang="en-US" altLang="zh-CN" b="1">
                <a:solidFill>
                  <a:schemeClr val="bg1"/>
                </a:solidFill>
                <a:sym typeface="+mn-ea"/>
              </a:rPr>
              <a:t>)</a:t>
            </a:r>
            <a:r>
              <a:rPr lang="zh-CN" altLang="en-US" b="1">
                <a:solidFill>
                  <a:schemeClr val="bg1"/>
                </a:solidFill>
                <a:sym typeface="+mn-ea"/>
              </a:rPr>
              <a:t>配置文件详细解析</a:t>
            </a:r>
            <a:endParaRPr lang="zh-CN" altLang="en-US" b="1">
              <a:solidFill>
                <a:schemeClr val="bg1"/>
              </a:solidFill>
              <a:sym typeface="+mn-ea"/>
            </a:endParaRPr>
          </a:p>
          <a:p>
            <a:r>
              <a:rPr lang="en-US" altLang="zh-CN" b="1">
                <a:solidFill>
                  <a:schemeClr val="bg1"/>
                </a:solidFill>
                <a:sym typeface="+mn-ea"/>
              </a:rPr>
              <a:t>		</a:t>
            </a:r>
            <a:r>
              <a:rPr lang="en-US" altLang="zh-CN" b="1">
                <a:solidFill>
                  <a:schemeClr val="accent1"/>
                </a:solidFill>
                <a:effectLst>
                  <a:outerShdw blurRad="38100" dist="25400" dir="5400000" algn="ctr" rotWithShape="0">
                    <a:srgbClr val="6E747A">
                      <a:alpha val="43000"/>
                    </a:srgbClr>
                  </a:outerShdw>
                </a:effectLst>
                <a:sym typeface="+mn-ea"/>
              </a:rPr>
              <a:t>(2)</a:t>
            </a:r>
            <a:r>
              <a:rPr lang="zh-CN" altLang="en-US" b="1">
                <a:solidFill>
                  <a:schemeClr val="accent1"/>
                </a:solidFill>
                <a:effectLst>
                  <a:outerShdw blurRad="38100" dist="25400" dir="5400000" algn="ctr" rotWithShape="0">
                    <a:srgbClr val="6E747A">
                      <a:alpha val="43000"/>
                    </a:srgbClr>
                  </a:outerShdw>
                </a:effectLst>
                <a:sym typeface="+mn-ea"/>
              </a:rPr>
              <a:t>采用某个类的某方法来获得对象，静态工厂方法</a:t>
            </a:r>
            <a:r>
              <a:rPr lang="en-US" altLang="zh-CN" b="1">
                <a:solidFill>
                  <a:schemeClr val="bg1"/>
                </a:solidFill>
                <a:sym typeface="+mn-ea"/>
              </a:rPr>
              <a:t>——&gt;</a:t>
            </a:r>
            <a:r>
              <a:rPr lang="zh-CN" altLang="en-US" b="1">
                <a:solidFill>
                  <a:schemeClr val="bg1"/>
                </a:solidFill>
                <a:sym typeface="+mn-ea"/>
              </a:rPr>
              <a:t>所用的配置</a:t>
            </a:r>
            <a:endParaRPr lang="zh-CN" altLang="en-US" b="1">
              <a:solidFill>
                <a:schemeClr val="bg1"/>
              </a:solidFill>
              <a:sym typeface="+mn-ea"/>
            </a:endParaRPr>
          </a:p>
          <a:p>
            <a:r>
              <a:rPr lang="en-US" altLang="zh-CN" b="1">
                <a:solidFill>
                  <a:schemeClr val="bg1"/>
                </a:solidFill>
                <a:sym typeface="+mn-ea"/>
              </a:rPr>
              <a:t>		&lt;bean id=”c2” class=”</a:t>
            </a:r>
            <a:r>
              <a:rPr lang="zh-CN" altLang="en-US" b="1">
                <a:solidFill>
                  <a:schemeClr val="bg1"/>
                </a:solidFill>
                <a:sym typeface="+mn-ea"/>
              </a:rPr>
              <a:t>包名</a:t>
            </a:r>
            <a:r>
              <a:rPr lang="en-US" altLang="zh-CN" b="1">
                <a:solidFill>
                  <a:schemeClr val="bg1"/>
                </a:solidFill>
                <a:sym typeface="+mn-ea"/>
              </a:rPr>
              <a:t>.</a:t>
            </a:r>
            <a:r>
              <a:rPr lang="zh-CN" altLang="en-US" b="1">
                <a:solidFill>
                  <a:schemeClr val="bg1"/>
                </a:solidFill>
                <a:sym typeface="+mn-ea"/>
              </a:rPr>
              <a:t>类</a:t>
            </a:r>
            <a:r>
              <a:rPr lang="en-US" altLang="zh-CN" b="1">
                <a:solidFill>
                  <a:schemeClr val="bg1"/>
                </a:solidFill>
                <a:sym typeface="+mn-ea"/>
              </a:rPr>
              <a:t>” factory-method=”</a:t>
            </a:r>
            <a:r>
              <a:rPr lang="zh-CN" altLang="en-US" b="1">
                <a:solidFill>
                  <a:schemeClr val="bg1"/>
                </a:solidFill>
                <a:sym typeface="+mn-ea"/>
              </a:rPr>
              <a:t>方法名</a:t>
            </a:r>
            <a:r>
              <a:rPr lang="en-US" altLang="zh-CN" b="1">
                <a:solidFill>
                  <a:schemeClr val="bg1"/>
                </a:solidFill>
                <a:sym typeface="+mn-ea"/>
              </a:rPr>
              <a:t>”&gt;&lt;/bean&gt;</a:t>
            </a:r>
            <a:endParaRPr lang="zh-CN" altLang="en-US" b="1">
              <a:solidFill>
                <a:schemeClr val="bg1"/>
              </a:solidFill>
              <a:sym typeface="+mn-ea"/>
            </a:endParaRPr>
          </a:p>
          <a:p>
            <a:endParaRPr lang="zh-CN" altLang="en-US" b="1">
              <a:solidFill>
                <a:schemeClr val="bg1"/>
              </a:solidFill>
              <a:sym typeface="+mn-ea"/>
            </a:endParaRPr>
          </a:p>
        </p:txBody>
      </p:sp>
      <p:pic>
        <p:nvPicPr>
          <p:cNvPr id="7" name="图片 6"/>
          <p:cNvPicPr>
            <a:picLocks noChangeAspect="1"/>
          </p:cNvPicPr>
          <p:nvPr/>
        </p:nvPicPr>
        <p:blipFill>
          <a:blip r:embed="rId1"/>
          <a:stretch>
            <a:fillRect/>
          </a:stretch>
        </p:blipFill>
        <p:spPr>
          <a:xfrm>
            <a:off x="7476490" y="488950"/>
            <a:ext cx="4556760" cy="225488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7016115"/>
          </a:xfrm>
          <a:prstGeom prst="rect">
            <a:avLst/>
          </a:prstGeom>
          <a:noFill/>
        </p:spPr>
        <p:txBody>
          <a:bodyPr wrap="square" rtlCol="0">
            <a:spAutoFit/>
          </a:bodyPr>
          <a:p>
            <a:r>
              <a:rPr lang="en-US" altLang="zh-CN" b="1">
                <a:solidFill>
                  <a:schemeClr val="bg1"/>
                </a:solidFill>
                <a:sym typeface="+mn-ea"/>
              </a:rPr>
              <a:t>		</a:t>
            </a:r>
            <a:r>
              <a:rPr lang="en-US" altLang="zh-CN" b="1">
                <a:solidFill>
                  <a:schemeClr val="accent1"/>
                </a:solidFill>
                <a:effectLst>
                  <a:outerShdw blurRad="38100" dist="25400" dir="5400000" algn="ctr" rotWithShape="0">
                    <a:srgbClr val="6E747A">
                      <a:alpha val="43000"/>
                    </a:srgbClr>
                  </a:outerShdw>
                </a:effectLst>
                <a:sym typeface="+mn-ea"/>
              </a:rPr>
              <a:t>(3)</a:t>
            </a:r>
            <a:r>
              <a:rPr lang="zh-CN" altLang="en-US" b="1">
                <a:solidFill>
                  <a:schemeClr val="accent1"/>
                </a:solidFill>
                <a:effectLst>
                  <a:outerShdw blurRad="38100" dist="25400" dir="5400000" algn="ctr" rotWithShape="0">
                    <a:srgbClr val="6E747A">
                      <a:alpha val="43000"/>
                    </a:srgbClr>
                  </a:outerShdw>
                </a:effectLst>
                <a:sym typeface="+mn-ea"/>
              </a:rPr>
              <a:t>采用某个以实例化的对象的某个方法来获取对象，实例工厂方法</a:t>
            </a:r>
            <a:r>
              <a:rPr lang="en-US" altLang="zh-CN" b="1">
                <a:solidFill>
                  <a:schemeClr val="bg1"/>
                </a:solidFill>
                <a:sym typeface="+mn-ea"/>
              </a:rPr>
              <a:t>——&gt;</a:t>
            </a:r>
            <a:r>
              <a:rPr lang="zh-CN" altLang="en-US" b="1">
                <a:solidFill>
                  <a:schemeClr val="bg1"/>
                </a:solidFill>
                <a:sym typeface="+mn-ea"/>
              </a:rPr>
              <a:t>所用的配置</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&lt;bean id=”c3” factory-bean=”c2” factory-method=”</a:t>
            </a:r>
            <a:r>
              <a:rPr lang="zh-CN" altLang="en-US" b="1">
                <a:solidFill>
                  <a:schemeClr val="bg1"/>
                </a:solidFill>
                <a:sym typeface="+mn-ea"/>
              </a:rPr>
              <a:t>方法名</a:t>
            </a:r>
            <a:r>
              <a:rPr lang="en-US" altLang="zh-CN" b="1">
                <a:solidFill>
                  <a:schemeClr val="bg1"/>
                </a:solidFill>
                <a:sym typeface="+mn-ea"/>
              </a:rPr>
              <a:t>”&gt;&lt;/bean&gt;</a:t>
            </a:r>
            <a:endParaRPr lang="en-US" altLang="zh-CN" b="1">
              <a:solidFill>
                <a:schemeClr val="bg1"/>
              </a:solidFill>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(4)</a:t>
            </a:r>
            <a:r>
              <a:rPr lang="zh-CN" altLang="en-US" b="1">
                <a:solidFill>
                  <a:schemeClr val="accent1"/>
                </a:solidFill>
                <a:effectLst>
                  <a:outerShdw blurRad="38100" dist="25400" dir="5400000" algn="ctr" rotWithShape="0">
                    <a:srgbClr val="6E747A">
                      <a:alpha val="43000"/>
                    </a:srgbClr>
                  </a:outerShdw>
                </a:effectLst>
                <a:sym typeface="+mn-ea"/>
              </a:rPr>
              <a:t>通过注解方法来配置</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r>
              <a:rPr lang="en-US" altLang="zh-CN" b="1" u="sng">
                <a:solidFill>
                  <a:srgbClr val="FF0000"/>
                </a:solidFill>
                <a:effectLst>
                  <a:outerShdw blurRad="38100" dist="25400" dir="5400000" algn="ctr" rotWithShape="0">
                    <a:srgbClr val="6E747A">
                      <a:alpha val="43000"/>
                    </a:srgbClr>
                  </a:outerShdw>
                </a:effectLst>
                <a:sym typeface="+mn-ea"/>
              </a:rPr>
              <a:t>https://blog.csdn.net/yerenyuan_pku/article/details/69663779</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a:t>
            </a:r>
            <a:r>
              <a:rPr lang="zh-CN" altLang="en-US" b="1">
                <a:solidFill>
                  <a:schemeClr val="bg1"/>
                </a:solidFill>
                <a:sym typeface="+mn-ea"/>
              </a:rPr>
              <a:t>创建测试</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、创建</a:t>
            </a:r>
            <a:r>
              <a:rPr lang="en-US" altLang="zh-CN" b="1">
                <a:solidFill>
                  <a:schemeClr val="bg1"/>
                </a:solidFill>
                <a:sym typeface="+mn-ea"/>
              </a:rPr>
              <a:t>Spring</a:t>
            </a:r>
            <a:r>
              <a:rPr lang="zh-CN" altLang="en-US" b="1">
                <a:solidFill>
                  <a:schemeClr val="bg1"/>
                </a:solidFill>
                <a:sym typeface="+mn-ea"/>
              </a:rPr>
              <a:t>容器对象</a:t>
            </a:r>
            <a:endParaRPr lang="zh-CN" altLang="en-US" b="1">
              <a:solidFill>
                <a:schemeClr val="bg1"/>
              </a:solidFill>
              <a:sym typeface="+mn-ea"/>
            </a:endParaRPr>
          </a:p>
          <a:p>
            <a:r>
              <a:rPr lang="en-US" altLang="zh-CN" b="1">
                <a:solidFill>
                  <a:schemeClr val="bg1"/>
                </a:solidFill>
                <a:sym typeface="+mn-ea"/>
              </a:rPr>
              <a:t>		ApplicationContext context = new ClassPathXmlApplicationContext("beans.xml");			(2)</a:t>
            </a:r>
            <a:r>
              <a:rPr lang="zh-CN" altLang="en-US" b="1">
                <a:solidFill>
                  <a:schemeClr val="bg1"/>
                </a:solidFill>
                <a:sym typeface="+mn-ea"/>
              </a:rPr>
              <a:t>、从</a:t>
            </a:r>
            <a:r>
              <a:rPr lang="en-US" altLang="zh-CN" b="1">
                <a:solidFill>
                  <a:schemeClr val="bg1"/>
                </a:solidFill>
                <a:sym typeface="+mn-ea"/>
              </a:rPr>
              <a:t>Spring</a:t>
            </a:r>
            <a:r>
              <a:rPr lang="zh-CN" altLang="en-US" b="1">
                <a:solidFill>
                  <a:schemeClr val="bg1"/>
                </a:solidFill>
                <a:sym typeface="+mn-ea"/>
              </a:rPr>
              <a:t>容器获取</a:t>
            </a:r>
            <a:r>
              <a:rPr lang="en-US" altLang="zh-CN" b="1">
                <a:solidFill>
                  <a:schemeClr val="bg1"/>
                </a:solidFill>
                <a:sym typeface="+mn-ea"/>
              </a:rPr>
              <a:t>id</a:t>
            </a:r>
            <a:r>
              <a:rPr lang="zh-CN" altLang="en-US" b="1">
                <a:solidFill>
                  <a:schemeClr val="bg1"/>
                </a:solidFill>
                <a:sym typeface="+mn-ea"/>
              </a:rPr>
              <a:t>为</a:t>
            </a:r>
            <a:r>
              <a:rPr lang="en-US" altLang="zh-CN" b="1">
                <a:solidFill>
                  <a:schemeClr val="bg1"/>
                </a:solidFill>
                <a:sym typeface="+mn-ea"/>
              </a:rPr>
              <a:t>helloWorldService</a:t>
            </a:r>
            <a:r>
              <a:rPr lang="zh-CN" altLang="en-US" b="1">
                <a:solidFill>
                  <a:schemeClr val="bg1"/>
                </a:solidFill>
                <a:sym typeface="+mn-ea"/>
              </a:rPr>
              <a:t>的一个对象</a:t>
            </a:r>
            <a:r>
              <a:rPr lang="en-US" altLang="zh-CN" b="1">
                <a:solidFill>
                  <a:schemeClr val="bg1"/>
                </a:solidFill>
                <a:sym typeface="+mn-ea"/>
              </a:rPr>
              <a:t>(</a:t>
            </a:r>
            <a:r>
              <a:rPr lang="zh-CN" altLang="en-US" b="1">
                <a:solidFill>
                  <a:schemeClr val="bg1"/>
                </a:solidFill>
                <a:sym typeface="+mn-ea"/>
              </a:rPr>
              <a:t>就是一个</a:t>
            </a:r>
            <a:r>
              <a:rPr lang="en-US" altLang="zh-CN" b="1">
                <a:solidFill>
                  <a:schemeClr val="bg1"/>
                </a:solidFill>
                <a:sym typeface="+mn-ea"/>
              </a:rPr>
              <a:t>bean)</a:t>
            </a:r>
            <a:endParaRPr lang="en-US" altLang="zh-CN" b="1">
              <a:solidFill>
                <a:schemeClr val="bg1"/>
              </a:solidFill>
              <a:sym typeface="+mn-ea"/>
            </a:endParaRPr>
          </a:p>
          <a:p>
            <a:r>
              <a:rPr lang="en-US" altLang="zh-CN" b="1">
                <a:solidFill>
                  <a:schemeClr val="bg1"/>
                </a:solidFill>
                <a:sym typeface="+mn-ea"/>
              </a:rPr>
              <a:t>		    对象是由spring容器创建，客户端直接拿来使用，思想叫做IOC(控制</a:t>
            </a:r>
            <a:r>
              <a:rPr lang="zh-CN" altLang="en-US" b="1">
                <a:solidFill>
                  <a:schemeClr val="bg1"/>
                </a:solidFill>
                <a:sym typeface="+mn-ea"/>
              </a:rPr>
              <a:t>反转</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有三种方法获得对象</a:t>
            </a:r>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a:t>
            </a:r>
            <a:r>
              <a:rPr lang="en-US" altLang="zh-CN" b="1">
                <a:solidFill>
                  <a:schemeClr val="bg1"/>
                </a:solidFill>
                <a:sym typeface="+mn-ea"/>
              </a:rPr>
              <a:t>HelloWorld hw= (HelloWorld)context.getBean("helloWorld");</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a:t>
            </a:r>
            <a:r>
              <a:rPr lang="en-US" altLang="zh-CN" b="1">
                <a:solidFill>
                  <a:schemeClr val="bg1"/>
                </a:solidFill>
                <a:sym typeface="+mn-ea"/>
              </a:rPr>
              <a:t>HelloWorld hw = context.getBean(HelloWorld.class);</a:t>
            </a:r>
            <a:endParaRPr lang="en-US" altLang="zh-CN"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a:t>
            </a:r>
            <a:r>
              <a:rPr lang="en-US" altLang="zh-CN" b="1">
                <a:solidFill>
                  <a:schemeClr val="bg1"/>
                </a:solidFill>
                <a:sym typeface="+mn-ea"/>
              </a:rPr>
              <a:t>HelloWorld hw = context.getBean(“HelloWorld”,HelloWorld.class);</a:t>
            </a:r>
            <a:endParaRPr lang="en-US" altLang="zh-CN"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使用</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2</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创建</a:t>
            </a:r>
            <a:r>
              <a:rPr lang="en-US" altLang="zh-CN" b="1">
                <a:solidFill>
                  <a:schemeClr val="bg1"/>
                </a:solidFill>
                <a:sym typeface="+mn-ea"/>
              </a:rPr>
              <a:t>Bean</a:t>
            </a:r>
            <a:r>
              <a:rPr lang="zh-CN" altLang="en-US" b="1">
                <a:solidFill>
                  <a:schemeClr val="bg1"/>
                </a:solidFill>
                <a:sym typeface="+mn-ea"/>
              </a:rPr>
              <a:t>对象的控制</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、控制对象创建方式</a:t>
            </a:r>
            <a:r>
              <a:rPr lang="en-US" altLang="zh-CN" b="1">
                <a:solidFill>
                  <a:schemeClr val="bg1"/>
                </a:solidFill>
                <a:sym typeface="+mn-ea"/>
              </a:rPr>
              <a:t>(</a:t>
            </a:r>
            <a:r>
              <a:rPr lang="zh-CN" altLang="en-US" b="1">
                <a:solidFill>
                  <a:schemeClr val="bg1"/>
                </a:solidFill>
                <a:sym typeface="+mn-ea"/>
              </a:rPr>
              <a:t>使用范围</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a:t>
            </a:r>
            <a:r>
              <a:rPr lang="en-US" altLang="zh-CN" b="1">
                <a:solidFill>
                  <a:schemeClr val="bg1"/>
                </a:solidFill>
                <a:sym typeface="+mn-ea"/>
              </a:rPr>
              <a:t>&lt;bean&gt;</a:t>
            </a:r>
            <a:r>
              <a:rPr lang="zh-CN" altLang="en-US" b="1">
                <a:solidFill>
                  <a:schemeClr val="bg1"/>
                </a:solidFill>
                <a:sym typeface="+mn-ea"/>
              </a:rPr>
              <a:t>元素中使用</a:t>
            </a:r>
            <a:r>
              <a:rPr lang="en-US" altLang="zh-CN" b="1">
                <a:solidFill>
                  <a:schemeClr val="bg1"/>
                </a:solidFill>
                <a:sym typeface="+mn-ea"/>
              </a:rPr>
              <a:t>scope</a:t>
            </a:r>
            <a:r>
              <a:rPr lang="zh-CN" altLang="en-US" b="1">
                <a:solidFill>
                  <a:schemeClr val="bg1"/>
                </a:solidFill>
                <a:sym typeface="+mn-ea"/>
              </a:rPr>
              <a:t>属性控制，</a:t>
            </a:r>
            <a:r>
              <a:rPr lang="en-US" altLang="zh-CN" b="1">
                <a:solidFill>
                  <a:schemeClr val="bg1"/>
                </a:solidFill>
                <a:sym typeface="+mn-ea"/>
              </a:rPr>
              <a:t>scope</a:t>
            </a:r>
            <a:r>
              <a:rPr lang="zh-CN" altLang="en-US" b="1">
                <a:solidFill>
                  <a:schemeClr val="bg1"/>
                </a:solidFill>
                <a:sym typeface="+mn-ea"/>
              </a:rPr>
              <a:t>可以支持</a:t>
            </a:r>
            <a:r>
              <a:rPr lang="en-US" altLang="zh-CN" b="1">
                <a:solidFill>
                  <a:schemeClr val="bg1"/>
                </a:solidFill>
                <a:sym typeface="+mn-ea"/>
              </a:rPr>
              <a:t>singleton</a:t>
            </a:r>
            <a:r>
              <a:rPr lang="zh-CN" altLang="en-US" b="1">
                <a:solidFill>
                  <a:schemeClr val="bg1"/>
                </a:solidFill>
                <a:sym typeface="+mn-ea"/>
              </a:rPr>
              <a:t>或</a:t>
            </a:r>
            <a:r>
              <a:rPr lang="en-US" altLang="zh-CN" b="1">
                <a:solidFill>
                  <a:schemeClr val="bg1"/>
                </a:solidFill>
                <a:sym typeface="+mn-ea"/>
              </a:rPr>
              <a:t>prototype</a:t>
            </a:r>
            <a:r>
              <a:rPr lang="zh-CN" altLang="en-US" b="1">
                <a:solidFill>
                  <a:schemeClr val="bg1"/>
                </a:solidFill>
                <a:sym typeface="+mn-ea"/>
              </a:rPr>
              <a:t>，默认是</a:t>
            </a:r>
            <a:r>
              <a:rPr lang="en-US" altLang="zh-CN" b="1">
                <a:solidFill>
                  <a:schemeClr val="bg1"/>
                </a:solidFill>
                <a:sym typeface="+mn-ea"/>
              </a:rPr>
              <a:t>singleton</a:t>
            </a:r>
            <a:endParaRPr lang="en-US" altLang="zh-CN" b="1">
              <a:solidFill>
                <a:schemeClr val="bg1"/>
              </a:solidFill>
              <a:sym typeface="+mn-ea"/>
            </a:endParaRPr>
          </a:p>
          <a:p>
            <a:r>
              <a:rPr lang="en-US" altLang="zh-CN" b="1">
                <a:solidFill>
                  <a:schemeClr val="bg1"/>
                </a:solidFill>
                <a:sym typeface="+mn-ea"/>
              </a:rPr>
              <a:t>	    &lt;bean scope=”singleton”&gt; </a:t>
            </a:r>
            <a:r>
              <a:rPr lang="zh-CN" altLang="en-US" b="1">
                <a:solidFill>
                  <a:schemeClr val="bg1"/>
                </a:solidFill>
                <a:sym typeface="+mn-ea"/>
              </a:rPr>
              <a:t>该组件在 </a:t>
            </a:r>
            <a:r>
              <a:rPr lang="en-US" altLang="zh-CN" b="1">
                <a:solidFill>
                  <a:schemeClr val="bg1"/>
                </a:solidFill>
                <a:sym typeface="+mn-ea"/>
              </a:rPr>
              <a:t>Spring</a:t>
            </a:r>
            <a:r>
              <a:rPr lang="zh-CN" altLang="en-US" b="1">
                <a:solidFill>
                  <a:schemeClr val="bg1"/>
                </a:solidFill>
                <a:sym typeface="+mn-ea"/>
              </a:rPr>
              <a:t>容器里只有一个对象。</a:t>
            </a:r>
            <a:endParaRPr lang="zh-CN" altLang="en-US" b="1">
              <a:solidFill>
                <a:schemeClr val="bg1"/>
              </a:solidFill>
              <a:sym typeface="+mn-ea"/>
            </a:endParaRPr>
          </a:p>
          <a:p>
            <a:r>
              <a:rPr lang="en-US" altLang="zh-CN" b="1">
                <a:solidFill>
                  <a:schemeClr val="bg1"/>
                </a:solidFill>
                <a:sym typeface="+mn-ea"/>
              </a:rPr>
              <a:t>	    &lt;bean scope=”prototype”&gt;</a:t>
            </a:r>
            <a:r>
              <a:rPr lang="zh-CN" altLang="en-US" b="1">
                <a:solidFill>
                  <a:schemeClr val="bg1"/>
                </a:solidFill>
                <a:sym typeface="+mn-ea"/>
              </a:rPr>
              <a:t>该组件每次</a:t>
            </a:r>
            <a:r>
              <a:rPr lang="en-US" altLang="zh-CN" b="1">
                <a:solidFill>
                  <a:schemeClr val="bg1"/>
                </a:solidFill>
                <a:sym typeface="+mn-ea"/>
              </a:rPr>
              <a:t>getBean(“id”);</a:t>
            </a:r>
            <a:r>
              <a:rPr lang="zh-CN" altLang="en-US" b="1">
                <a:solidFill>
                  <a:schemeClr val="bg1"/>
                </a:solidFill>
                <a:sym typeface="+mn-ea"/>
              </a:rPr>
              <a:t>都返回一个新的对象。</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一般都是用单例</a:t>
            </a:r>
            <a:r>
              <a:rPr lang="en-US" altLang="zh-CN" b="1">
                <a:solidFill>
                  <a:schemeClr val="bg1"/>
                </a:solidFill>
                <a:sym typeface="+mn-ea"/>
              </a:rPr>
              <a:t>singleton</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、指定对象初始化方法</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利用</a:t>
            </a:r>
            <a:r>
              <a:rPr lang="en-US" altLang="zh-CN" b="1">
                <a:solidFill>
                  <a:schemeClr val="bg1"/>
                </a:solidFill>
                <a:sym typeface="+mn-ea"/>
              </a:rPr>
              <a:t>bean</a:t>
            </a:r>
            <a:r>
              <a:rPr lang="zh-CN" altLang="en-US" b="1">
                <a:solidFill>
                  <a:schemeClr val="bg1"/>
                </a:solidFill>
                <a:sym typeface="+mn-ea"/>
              </a:rPr>
              <a:t>元素的</a:t>
            </a:r>
            <a:r>
              <a:rPr lang="en-US" altLang="zh-CN" b="1">
                <a:solidFill>
                  <a:schemeClr val="bg1"/>
                </a:solidFill>
                <a:sym typeface="+mn-ea"/>
              </a:rPr>
              <a:t>init-method</a:t>
            </a:r>
            <a:r>
              <a:rPr lang="zh-CN" altLang="en-US" b="1">
                <a:solidFill>
                  <a:schemeClr val="bg1"/>
                </a:solidFill>
                <a:sym typeface="+mn-ea"/>
              </a:rPr>
              <a:t>指定，当创建对象后自动执行</a:t>
            </a:r>
            <a:r>
              <a:rPr lang="en-US" altLang="zh-CN" b="1">
                <a:solidFill>
                  <a:schemeClr val="bg1"/>
                </a:solidFill>
                <a:sym typeface="+mn-ea"/>
              </a:rPr>
              <a:t>init-method</a:t>
            </a:r>
            <a:r>
              <a:rPr lang="zh-CN" altLang="en-US" b="1">
                <a:solidFill>
                  <a:schemeClr val="bg1"/>
                </a:solidFill>
                <a:sym typeface="+mn-ea"/>
              </a:rPr>
              <a:t>方法</a:t>
            </a:r>
            <a:endParaRPr lang="zh-CN" altLang="en-US" b="1">
              <a:solidFill>
                <a:schemeClr val="bg1"/>
              </a:solidFill>
              <a:sym typeface="+mn-ea"/>
            </a:endParaRPr>
          </a:p>
          <a:p>
            <a:r>
              <a:rPr lang="en-US" altLang="zh-CN" b="1">
                <a:solidFill>
                  <a:schemeClr val="bg1"/>
                </a:solidFill>
                <a:sym typeface="+mn-ea"/>
              </a:rPr>
              <a:t>	    &lt;bean id=”” class=”” init-method=“</a:t>
            </a:r>
            <a:r>
              <a:rPr lang="zh-CN" altLang="en-US" b="1">
                <a:solidFill>
                  <a:schemeClr val="bg1"/>
                </a:solidFill>
                <a:sym typeface="+mn-ea"/>
              </a:rPr>
              <a:t>方法名</a:t>
            </a:r>
            <a:r>
              <a:rPr lang="en-US" altLang="zh-CN" b="1">
                <a:solidFill>
                  <a:schemeClr val="bg1"/>
                </a:solidFill>
                <a:sym typeface="+mn-ea"/>
              </a:rPr>
              <a:t>”&gt;</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78740"/>
            <a:ext cx="12027535" cy="7016115"/>
          </a:xfrm>
          <a:prstGeom prst="rect">
            <a:avLst/>
          </a:prstGeom>
          <a:noFill/>
        </p:spPr>
        <p:txBody>
          <a:bodyPr wrap="square" rtlCol="0">
            <a:spAutoFit/>
          </a:bodyPr>
          <a:p>
            <a:r>
              <a:rPr lang="en-US" altLang="zh-CN" b="1">
                <a:solidFill>
                  <a:schemeClr val="bg1"/>
                </a:solidFill>
                <a:sym typeface="+mn-ea"/>
              </a:rPr>
              <a:t>	c</a:t>
            </a:r>
            <a:r>
              <a:rPr lang="zh-CN" altLang="en-US" b="1">
                <a:solidFill>
                  <a:schemeClr val="bg1"/>
                </a:solidFill>
                <a:sym typeface="+mn-ea"/>
              </a:rPr>
              <a:t>、指定对象销毁方法</a:t>
            </a:r>
            <a:endParaRPr lang="zh-CN" altLang="en-US" b="1">
              <a:solidFill>
                <a:schemeClr val="bg1"/>
              </a:solidFill>
              <a:sym typeface="+mn-ea"/>
            </a:endParaRPr>
          </a:p>
          <a:p>
            <a:r>
              <a:rPr lang="en-US" altLang="zh-CN" b="1">
                <a:solidFill>
                  <a:schemeClr val="bg1"/>
                </a:solidFill>
                <a:sym typeface="+mn-ea"/>
              </a:rPr>
              <a:t>	    &lt;bean destory-method=”</a:t>
            </a:r>
            <a:r>
              <a:rPr lang="zh-CN" altLang="en-US" b="1">
                <a:solidFill>
                  <a:schemeClr val="bg1"/>
                </a:solidFill>
                <a:sym typeface="+mn-ea"/>
              </a:rPr>
              <a:t>方法名</a:t>
            </a:r>
            <a:r>
              <a:rPr lang="en-US" altLang="zh-CN" b="1">
                <a:solidFill>
                  <a:schemeClr val="bg1"/>
                </a:solidFill>
                <a:sym typeface="+mn-ea"/>
              </a:rPr>
              <a:t>”&gt;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条件：</a:t>
            </a:r>
            <a:r>
              <a:rPr lang="en-US" altLang="zh-CN" b="1">
                <a:solidFill>
                  <a:schemeClr val="bg1"/>
                </a:solidFill>
                <a:sym typeface="+mn-ea"/>
              </a:rPr>
              <a:t>(1)</a:t>
            </a:r>
            <a:r>
              <a:rPr lang="zh-CN" altLang="en-US" b="1">
                <a:solidFill>
                  <a:schemeClr val="bg1"/>
                </a:solidFill>
                <a:sym typeface="+mn-ea"/>
              </a:rPr>
              <a:t>组件为单例模式（</a:t>
            </a:r>
            <a:r>
              <a:rPr lang="en-US" altLang="zh-CN" b="1">
                <a:solidFill>
                  <a:schemeClr val="bg1"/>
                </a:solidFill>
                <a:sym typeface="+mn-ea"/>
              </a:rPr>
              <a:t>scope=“singleton”</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调用AbstractApplicationContext容器对象的</a:t>
            </a:r>
            <a:r>
              <a:rPr lang="en-US" altLang="zh-CN" b="1">
                <a:solidFill>
                  <a:schemeClr val="bg1"/>
                </a:solidFill>
                <a:sym typeface="+mn-ea"/>
              </a:rPr>
              <a:t>close()</a:t>
            </a:r>
            <a:r>
              <a:rPr lang="zh-CN" altLang="en-US" b="1">
                <a:solidFill>
                  <a:schemeClr val="bg1"/>
                </a:solidFill>
                <a:sym typeface="+mn-ea"/>
              </a:rPr>
              <a:t>方法</a:t>
            </a:r>
            <a:endParaRPr lang="zh-CN" altLang="en-US" b="1">
              <a:solidFill>
                <a:schemeClr val="bg1"/>
              </a:solidFill>
              <a:sym typeface="+mn-ea"/>
            </a:endParaRPr>
          </a:p>
          <a:p>
            <a:r>
              <a:rPr lang="en-US" altLang="zh-CN" b="1">
                <a:solidFill>
                  <a:schemeClr val="bg1"/>
                </a:solidFill>
                <a:sym typeface="+mn-ea"/>
              </a:rPr>
              <a:t>	d</a:t>
            </a:r>
            <a:r>
              <a:rPr lang="zh-CN" altLang="en-US" b="1">
                <a:solidFill>
                  <a:schemeClr val="bg1"/>
                </a:solidFill>
                <a:sym typeface="+mn-ea"/>
              </a:rPr>
              <a:t>、控制单例对象创建时机</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默认情况下，单例对象是在</a:t>
            </a:r>
            <a:r>
              <a:rPr lang="en-US" altLang="zh-CN" b="1">
                <a:solidFill>
                  <a:schemeClr val="bg1"/>
                </a:solidFill>
                <a:sym typeface="+mn-ea"/>
              </a:rPr>
              <a:t>Spring</a:t>
            </a:r>
            <a:r>
              <a:rPr lang="zh-CN" altLang="en-US" b="1">
                <a:solidFill>
                  <a:schemeClr val="bg1"/>
                </a:solidFill>
                <a:sym typeface="+mn-ea"/>
              </a:rPr>
              <a:t>容器创建时实例化的；可以使用</a:t>
            </a:r>
            <a:r>
              <a:rPr lang="en-US" altLang="zh-CN" b="1">
                <a:solidFill>
                  <a:schemeClr val="bg1"/>
                </a:solidFill>
                <a:sym typeface="+mn-ea"/>
              </a:rPr>
              <a:t>&lt;bean&gt;</a:t>
            </a:r>
            <a:r>
              <a:rPr lang="zh-CN" altLang="en-US" b="1">
                <a:solidFill>
                  <a:schemeClr val="bg1"/>
                </a:solidFill>
                <a:sym typeface="+mn-ea"/>
              </a:rPr>
              <a:t>元素中的</a:t>
            </a:r>
            <a:r>
              <a:rPr lang="en-US" altLang="zh-CN" b="1">
                <a:solidFill>
                  <a:schemeClr val="bg1"/>
                </a:solidFill>
                <a:sym typeface="+mn-ea"/>
              </a:rPr>
              <a:t>lazy-init=“true”</a:t>
            </a:r>
            <a:r>
              <a:rPr lang="zh-CN" altLang="en-US" b="1">
                <a:solidFill>
                  <a:schemeClr val="bg1"/>
                </a:solidFill>
                <a:sym typeface="+mn-ea"/>
              </a:rPr>
              <a:t>属性将</a:t>
            </a:r>
            <a:r>
              <a:rPr lang="en-US" altLang="zh-CN" b="1">
                <a:solidFill>
                  <a:schemeClr val="bg1"/>
                </a:solidFill>
                <a:sym typeface="+mn-ea"/>
              </a:rPr>
              <a:t>	    </a:t>
            </a:r>
            <a:r>
              <a:rPr lang="zh-CN" altLang="en-US" b="1">
                <a:solidFill>
                  <a:schemeClr val="bg1"/>
                </a:solidFill>
                <a:sym typeface="+mn-ea"/>
              </a:rPr>
              <a:t>创建时机推迟到</a:t>
            </a:r>
            <a:r>
              <a:rPr lang="en-US" altLang="zh-CN" b="1">
                <a:solidFill>
                  <a:schemeClr val="bg1"/>
                </a:solidFill>
                <a:sym typeface="+mn-ea"/>
              </a:rPr>
              <a:t>getBean()</a:t>
            </a:r>
            <a:r>
              <a:rPr lang="zh-CN" altLang="en-US" b="1">
                <a:solidFill>
                  <a:schemeClr val="bg1"/>
                </a:solidFill>
                <a:sym typeface="+mn-ea"/>
              </a:rPr>
              <a:t>方法创建时</a:t>
            </a:r>
            <a:r>
              <a:rPr lang="en-US" altLang="zh-CN" b="1">
                <a:solidFill>
                  <a:schemeClr val="bg1"/>
                </a:solidFill>
                <a:sym typeface="+mn-ea"/>
              </a:rPr>
              <a:t>(</a:t>
            </a:r>
            <a:r>
              <a:rPr lang="zh-CN" altLang="en-US" b="1">
                <a:solidFill>
                  <a:schemeClr val="bg1"/>
                </a:solidFill>
                <a:sym typeface="+mn-ea"/>
              </a:rPr>
              <a:t>即要使用该</a:t>
            </a:r>
            <a:r>
              <a:rPr lang="en-US" altLang="zh-CN" b="1">
                <a:solidFill>
                  <a:schemeClr val="bg1"/>
                </a:solidFill>
                <a:sym typeface="+mn-ea"/>
              </a:rPr>
              <a:t>bean</a:t>
            </a:r>
            <a:r>
              <a:rPr lang="zh-CN" altLang="en-US" b="1">
                <a:solidFill>
                  <a:schemeClr val="bg1"/>
                </a:solidFill>
                <a:sym typeface="+mn-ea"/>
              </a:rPr>
              <a:t>时才实例化</a:t>
            </a:r>
            <a:r>
              <a:rPr lang="en-US" altLang="zh-CN" b="1">
                <a:solidFill>
                  <a:schemeClr val="bg1"/>
                </a:solidFill>
                <a:sym typeface="+mn-ea"/>
              </a:rPr>
              <a:t>)</a:t>
            </a:r>
            <a:r>
              <a:rPr lang="zh-CN" altLang="en-US" b="1">
                <a:solidFill>
                  <a:schemeClr val="bg1"/>
                </a:solidFill>
                <a:sym typeface="+mn-ea"/>
              </a:rPr>
              <a:t>。</a:t>
            </a:r>
            <a:endParaRPr lang="zh-CN" altLang="en-US" b="1">
              <a:solidFill>
                <a:schemeClr val="bg1"/>
              </a:solidFill>
              <a:sym typeface="+mn-ea"/>
            </a:endParaRPr>
          </a:p>
          <a:p>
            <a:endParaRPr lang="en-US" altLang="zh-CN" b="1">
              <a:solidFill>
                <a:schemeClr val="bg1"/>
              </a:solidFill>
              <a:sym typeface="+mn-ea"/>
            </a:endParaRPr>
          </a:p>
          <a:p>
            <a:r>
              <a:rPr lang="en-US" altLang="zh-CN" b="1">
                <a:solidFill>
                  <a:schemeClr val="bg1"/>
                </a:solidFill>
                <a:sym typeface="+mn-ea"/>
              </a:rPr>
              <a:t>3</a:t>
            </a:r>
            <a:r>
              <a:rPr lang="zh-CN" altLang="en-US" b="1">
                <a:solidFill>
                  <a:schemeClr val="bg1"/>
                </a:solidFill>
                <a:sym typeface="+mn-ea"/>
              </a:rPr>
              <a:t>、为什么叫</a:t>
            </a:r>
            <a:r>
              <a:rPr lang="en-US" altLang="zh-CN" b="1">
                <a:solidFill>
                  <a:schemeClr val="bg1"/>
                </a:solidFill>
                <a:sym typeface="+mn-ea"/>
              </a:rPr>
              <a:t>IOC</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对象的构架构建是</a:t>
            </a:r>
            <a:r>
              <a:rPr lang="en-US" altLang="zh-CN" b="1">
                <a:solidFill>
                  <a:schemeClr val="bg1"/>
                </a:solidFill>
                <a:sym typeface="+mn-ea"/>
              </a:rPr>
              <a:t>Spring</a:t>
            </a:r>
            <a:r>
              <a:rPr lang="zh-CN" altLang="en-US" b="1">
                <a:solidFill>
                  <a:schemeClr val="bg1"/>
                </a:solidFill>
                <a:sym typeface="+mn-ea"/>
              </a:rPr>
              <a:t>容器，默认是调用类的默认构造函数，如果你编写了自定义的类的构造函数，一定要重新默认构造函数，不然会出错。</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4</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支持的</a:t>
            </a:r>
            <a:r>
              <a:rPr lang="en-US" altLang="zh-CN" b="1">
                <a:solidFill>
                  <a:schemeClr val="bg1"/>
                </a:solidFill>
                <a:sym typeface="+mn-ea"/>
              </a:rPr>
              <a:t>3</a:t>
            </a:r>
            <a:r>
              <a:rPr lang="zh-CN" altLang="en-US" b="1">
                <a:solidFill>
                  <a:schemeClr val="bg1"/>
                </a:solidFill>
                <a:sym typeface="+mn-ea"/>
              </a:rPr>
              <a:t>种依赖注入</a:t>
            </a:r>
            <a:r>
              <a:rPr lang="en-US" altLang="zh-CN" b="1">
                <a:solidFill>
                  <a:schemeClr val="bg1"/>
                </a:solidFill>
                <a:sym typeface="+mn-ea"/>
              </a:rPr>
              <a:t>(Dependency Injection </a:t>
            </a:r>
            <a:r>
              <a:rPr lang="zh-CN" altLang="en-US" b="1">
                <a:solidFill>
                  <a:schemeClr val="bg1"/>
                </a:solidFill>
                <a:sym typeface="+mn-ea"/>
              </a:rPr>
              <a:t>简称</a:t>
            </a:r>
            <a:r>
              <a:rPr lang="en-US" altLang="zh-CN" b="1">
                <a:solidFill>
                  <a:schemeClr val="bg1"/>
                </a:solidFill>
                <a:sym typeface="+mn-ea"/>
              </a:rPr>
              <a:t>DI)</a:t>
            </a:r>
            <a:r>
              <a:rPr lang="zh-CN" altLang="en-US" b="1">
                <a:solidFill>
                  <a:schemeClr val="bg1"/>
                </a:solidFill>
                <a:sym typeface="+mn-ea"/>
              </a:rPr>
              <a:t>的方式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）构造器注入：依赖于构造方法来实现，参数较少时可读性较好，不适合参数过多时。</a:t>
            </a:r>
            <a:endParaRPr lang="zh-CN" altLang="en-US" b="1">
              <a:solidFill>
                <a:schemeClr val="bg1"/>
              </a:solidFill>
              <a:sym typeface="+mn-ea"/>
            </a:endParaRPr>
          </a:p>
          <a:p>
            <a:r>
              <a:rPr lang="en-US" altLang="zh-CN" b="1">
                <a:solidFill>
                  <a:schemeClr val="bg1"/>
                </a:solidFill>
                <a:sym typeface="+mn-ea"/>
              </a:rPr>
              <a:t>		&lt;bean id=”xx” class=”</a:t>
            </a:r>
            <a:r>
              <a:rPr lang="zh-CN" altLang="en-US" b="1">
                <a:solidFill>
                  <a:schemeClr val="bg1"/>
                </a:solidFill>
                <a:sym typeface="+mn-ea"/>
              </a:rPr>
              <a:t>包名</a:t>
            </a:r>
            <a:r>
              <a:rPr lang="en-US" altLang="zh-CN" b="1">
                <a:solidFill>
                  <a:schemeClr val="bg1"/>
                </a:solidFill>
                <a:sym typeface="+mn-ea"/>
              </a:rPr>
              <a:t>.</a:t>
            </a:r>
            <a:r>
              <a:rPr lang="zh-CN" altLang="en-US" b="1">
                <a:solidFill>
                  <a:schemeClr val="bg1"/>
                </a:solidFill>
                <a:sym typeface="+mn-ea"/>
              </a:rPr>
              <a:t>类名</a:t>
            </a:r>
            <a:r>
              <a:rPr lang="en-US" altLang="zh-CN" b="1">
                <a:solidFill>
                  <a:schemeClr val="bg1"/>
                </a:solidFill>
                <a:sym typeface="+mn-ea"/>
              </a:rPr>
              <a:t>”&gt; </a:t>
            </a:r>
            <a:endParaRPr lang="en-US" altLang="zh-CN" b="1">
              <a:solidFill>
                <a:schemeClr val="bg1"/>
              </a:solidFill>
              <a:sym typeface="+mn-ea"/>
            </a:endParaRPr>
          </a:p>
          <a:p>
            <a:r>
              <a:rPr lang="en-US" altLang="zh-CN" b="1">
                <a:solidFill>
                  <a:schemeClr val="bg1"/>
                </a:solidFill>
                <a:sym typeface="+mn-ea"/>
              </a:rPr>
              <a:t>			&lt;constructor-arg index=”0” value=”</a:t>
            </a:r>
            <a:r>
              <a:rPr lang="zh-CN" altLang="en-US" b="1">
                <a:solidFill>
                  <a:schemeClr val="bg1"/>
                </a:solidFill>
                <a:sym typeface="+mn-ea"/>
              </a:rPr>
              <a:t>属性值</a:t>
            </a:r>
            <a:r>
              <a:rPr lang="en-US" altLang="zh-CN" b="1">
                <a:solidFill>
                  <a:schemeClr val="bg1"/>
                </a:solidFill>
                <a:sym typeface="+mn-ea"/>
              </a:rPr>
              <a:t>1”/&gt;</a:t>
            </a:r>
            <a:endParaRPr lang="en-US" altLang="zh-CN" b="1">
              <a:solidFill>
                <a:schemeClr val="bg1"/>
              </a:solidFill>
              <a:sym typeface="+mn-ea"/>
            </a:endParaRPr>
          </a:p>
          <a:p>
            <a:r>
              <a:rPr lang="en-US" altLang="zh-CN" b="1">
                <a:solidFill>
                  <a:schemeClr val="bg1"/>
                </a:solidFill>
                <a:sym typeface="+mn-ea"/>
              </a:rPr>
              <a:t>			&lt;constructor-arg index=”1” value=”</a:t>
            </a:r>
            <a:r>
              <a:rPr lang="zh-CN" altLang="en-US" b="1">
                <a:solidFill>
                  <a:schemeClr val="bg1"/>
                </a:solidFill>
                <a:sym typeface="+mn-ea"/>
              </a:rPr>
              <a:t>属性值</a:t>
            </a:r>
            <a:r>
              <a:rPr lang="en-US" altLang="zh-CN" b="1">
                <a:solidFill>
                  <a:schemeClr val="bg1"/>
                </a:solidFill>
                <a:sym typeface="+mn-ea"/>
              </a:rPr>
              <a:t>2”/&gt;</a:t>
            </a:r>
            <a:endParaRPr lang="en-US" altLang="zh-CN" b="1">
              <a:solidFill>
                <a:schemeClr val="bg1"/>
              </a:solidFill>
              <a:sym typeface="+mn-ea"/>
            </a:endParaRPr>
          </a:p>
          <a:p>
            <a:r>
              <a:rPr lang="en-US" altLang="zh-CN" b="1">
                <a:solidFill>
                  <a:schemeClr val="bg1"/>
                </a:solidFill>
                <a:sym typeface="+mn-ea"/>
              </a:rPr>
              <a:t>		&lt;/bean&gt;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）属性注入</a:t>
            </a:r>
            <a:r>
              <a:rPr lang="en-US" altLang="zh-CN" b="1">
                <a:solidFill>
                  <a:schemeClr val="bg1"/>
                </a:solidFill>
                <a:sym typeface="+mn-ea"/>
              </a:rPr>
              <a:t>/setter</a:t>
            </a:r>
            <a:r>
              <a:rPr lang="zh-CN" altLang="en-US" b="1">
                <a:solidFill>
                  <a:schemeClr val="bg1"/>
                </a:solidFill>
                <a:sym typeface="+mn-ea"/>
              </a:rPr>
              <a:t>注入（最主流的注入方式）：首先要把构造方法声明为无参的</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）非引用注入：非</a:t>
            </a:r>
            <a:r>
              <a:rPr lang="en-US" altLang="zh-CN" b="1">
                <a:solidFill>
                  <a:schemeClr val="bg1"/>
                </a:solidFill>
                <a:sym typeface="+mn-ea"/>
              </a:rPr>
              <a:t>Javabean</a:t>
            </a:r>
            <a:r>
              <a:rPr lang="zh-CN" altLang="en-US" b="1">
                <a:solidFill>
                  <a:schemeClr val="bg1"/>
                </a:solidFill>
                <a:sym typeface="+mn-ea"/>
              </a:rPr>
              <a:t>，注入的是</a:t>
            </a:r>
            <a:r>
              <a:rPr lang="en-US" altLang="zh-CN" b="1">
                <a:solidFill>
                  <a:schemeClr val="bg1"/>
                </a:solidFill>
                <a:sym typeface="+mn-ea"/>
              </a:rPr>
              <a:t>String</a:t>
            </a:r>
            <a:r>
              <a:rPr lang="zh-CN" altLang="en-US" b="1">
                <a:solidFill>
                  <a:schemeClr val="bg1"/>
                </a:solidFill>
                <a:sym typeface="+mn-ea"/>
              </a:rPr>
              <a:t>，</a:t>
            </a:r>
            <a:r>
              <a:rPr lang="en-US" altLang="zh-CN" b="1">
                <a:solidFill>
                  <a:schemeClr val="bg1"/>
                </a:solidFill>
                <a:sym typeface="+mn-ea"/>
              </a:rPr>
              <a:t>int....</a:t>
            </a:r>
            <a:r>
              <a:rPr lang="zh-CN" altLang="en-US" b="1">
                <a:solidFill>
                  <a:schemeClr val="bg1"/>
                </a:solidFill>
                <a:sym typeface="+mn-ea"/>
              </a:rPr>
              <a:t>等等基本类型的值</a:t>
            </a:r>
            <a:endParaRPr lang="en-US" altLang="zh-CN" b="1">
              <a:solidFill>
                <a:schemeClr val="bg1"/>
              </a:solidFill>
              <a:sym typeface="+mn-ea"/>
            </a:endParaRPr>
          </a:p>
          <a:p>
            <a:r>
              <a:rPr lang="en-US" altLang="zh-CN" b="1">
                <a:solidFill>
                  <a:schemeClr val="bg1"/>
                </a:solidFill>
                <a:sym typeface="+mn-ea"/>
              </a:rPr>
              <a:t>		&lt;bean id=”xx” class=”</a:t>
            </a:r>
            <a:r>
              <a:rPr lang="zh-CN" altLang="en-US" b="1">
                <a:solidFill>
                  <a:schemeClr val="bg1"/>
                </a:solidFill>
                <a:sym typeface="+mn-ea"/>
              </a:rPr>
              <a:t>包名</a:t>
            </a:r>
            <a:r>
              <a:rPr lang="en-US" altLang="zh-CN" b="1">
                <a:solidFill>
                  <a:schemeClr val="bg1"/>
                </a:solidFill>
                <a:sym typeface="+mn-ea"/>
              </a:rPr>
              <a:t>.</a:t>
            </a:r>
            <a:r>
              <a:rPr lang="zh-CN" altLang="en-US" b="1">
                <a:solidFill>
                  <a:schemeClr val="bg1"/>
                </a:solidFill>
                <a:sym typeface="+mn-ea"/>
              </a:rPr>
              <a:t>类名</a:t>
            </a:r>
            <a:r>
              <a:rPr lang="en-US" altLang="zh-CN" b="1">
                <a:solidFill>
                  <a:schemeClr val="bg1"/>
                </a:solidFill>
                <a:sym typeface="+mn-ea"/>
              </a:rPr>
              <a:t>”&gt; </a:t>
            </a:r>
            <a:endParaRPr lang="en-US" altLang="zh-CN" b="1">
              <a:solidFill>
                <a:schemeClr val="bg1"/>
              </a:solidFill>
              <a:sym typeface="+mn-ea"/>
            </a:endParaRPr>
          </a:p>
          <a:p>
            <a:r>
              <a:rPr lang="en-US" altLang="zh-CN" b="1">
                <a:solidFill>
                  <a:schemeClr val="bg1"/>
                </a:solidFill>
                <a:sym typeface="+mn-ea"/>
              </a:rPr>
              <a:t>			&lt;property name=”</a:t>
            </a:r>
            <a:r>
              <a:rPr lang="zh-CN" altLang="en-US" b="1">
                <a:solidFill>
                  <a:schemeClr val="bg1"/>
                </a:solidFill>
                <a:sym typeface="+mn-ea"/>
              </a:rPr>
              <a:t>属性名</a:t>
            </a:r>
            <a:r>
              <a:rPr lang="en-US" altLang="zh-CN" b="1">
                <a:solidFill>
                  <a:schemeClr val="bg1"/>
                </a:solidFill>
                <a:sym typeface="+mn-ea"/>
              </a:rPr>
              <a:t>1” value=”</a:t>
            </a:r>
            <a:r>
              <a:rPr lang="zh-CN" altLang="en-US" b="1">
                <a:solidFill>
                  <a:schemeClr val="bg1"/>
                </a:solidFill>
                <a:sym typeface="+mn-ea"/>
              </a:rPr>
              <a:t>属性值</a:t>
            </a:r>
            <a:r>
              <a:rPr lang="en-US" altLang="zh-CN" b="1">
                <a:solidFill>
                  <a:schemeClr val="bg1"/>
                </a:solidFill>
                <a:sym typeface="+mn-ea"/>
              </a:rPr>
              <a:t>1”/&gt;</a:t>
            </a:r>
            <a:endParaRPr lang="en-US" altLang="zh-CN" b="1">
              <a:solidFill>
                <a:schemeClr val="bg1"/>
              </a:solidFill>
              <a:sym typeface="+mn-ea"/>
            </a:endParaRPr>
          </a:p>
          <a:p>
            <a:r>
              <a:rPr lang="en-US" altLang="zh-CN" b="1">
                <a:solidFill>
                  <a:schemeClr val="bg1"/>
                </a:solidFill>
                <a:sym typeface="+mn-ea"/>
              </a:rPr>
              <a:t>			&lt;property name=”</a:t>
            </a:r>
            <a:r>
              <a:rPr lang="zh-CN" altLang="en-US" b="1">
                <a:solidFill>
                  <a:schemeClr val="bg1"/>
                </a:solidFill>
                <a:sym typeface="+mn-ea"/>
              </a:rPr>
              <a:t>属性名</a:t>
            </a:r>
            <a:r>
              <a:rPr lang="en-US" altLang="zh-CN" b="1">
                <a:solidFill>
                  <a:schemeClr val="bg1"/>
                </a:solidFill>
                <a:sym typeface="+mn-ea"/>
              </a:rPr>
              <a:t>2” value=”</a:t>
            </a:r>
            <a:r>
              <a:rPr lang="zh-CN" altLang="en-US" b="1">
                <a:solidFill>
                  <a:schemeClr val="bg1"/>
                </a:solidFill>
                <a:sym typeface="+mn-ea"/>
              </a:rPr>
              <a:t>属性值</a:t>
            </a:r>
            <a:r>
              <a:rPr lang="en-US" altLang="zh-CN" b="1">
                <a:solidFill>
                  <a:schemeClr val="bg1"/>
                </a:solidFill>
                <a:sym typeface="+mn-ea"/>
              </a:rPr>
              <a:t>2”/&gt;</a:t>
            </a:r>
            <a:endParaRPr lang="en-US" altLang="zh-CN" b="1">
              <a:solidFill>
                <a:schemeClr val="bg1"/>
              </a:solidFill>
              <a:sym typeface="+mn-ea"/>
            </a:endParaRPr>
          </a:p>
          <a:p>
            <a:r>
              <a:rPr lang="en-US" altLang="zh-CN" b="1">
                <a:solidFill>
                  <a:schemeClr val="bg1"/>
                </a:solidFill>
                <a:sym typeface="+mn-ea"/>
              </a:rPr>
              <a:t>		&lt;/bean&gt;</a:t>
            </a:r>
            <a:endParaRPr lang="en-US" altLang="zh-CN" b="1">
              <a:solidFill>
                <a:schemeClr val="bg1"/>
              </a:solidFill>
              <a:sym typeface="+mn-ea"/>
            </a:endParaRPr>
          </a:p>
          <a:p>
            <a:r>
              <a:rPr lang="en-US" altLang="zh-CN" b="1">
                <a:solidFill>
                  <a:schemeClr val="bg1"/>
                </a:solidFill>
                <a:sym typeface="+mn-ea"/>
              </a:rPr>
              <a:t>		Spring</a:t>
            </a:r>
            <a:r>
              <a:rPr lang="zh-CN" altLang="en-US" b="1">
                <a:solidFill>
                  <a:schemeClr val="bg1"/>
                </a:solidFill>
                <a:sym typeface="+mn-ea"/>
              </a:rPr>
              <a:t>通过反射调用无参构造方法生成对象，同时通过反射对象的</a:t>
            </a:r>
            <a:r>
              <a:rPr lang="en-US" altLang="zh-CN" b="1">
                <a:solidFill>
                  <a:schemeClr val="bg1"/>
                </a:solidFill>
                <a:sym typeface="+mn-ea"/>
              </a:rPr>
              <a:t>setter</a:t>
            </a:r>
            <a:r>
              <a:rPr lang="zh-CN" altLang="en-US" b="1">
                <a:solidFill>
                  <a:schemeClr val="bg1"/>
                </a:solidFill>
                <a:sym typeface="+mn-ea"/>
              </a:rPr>
              <a:t>注入配置的值。</a:t>
            </a:r>
            <a:endParaRPr lang="zh-CN" altLang="en-US" b="1">
              <a:solidFill>
                <a:schemeClr val="bg1"/>
              </a:solidFill>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739255"/>
          </a:xfrm>
          <a:prstGeom prst="rect">
            <a:avLst/>
          </a:prstGeom>
          <a:noFill/>
        </p:spPr>
        <p:txBody>
          <a:bodyPr wrap="square" rtlCol="0">
            <a:spAutoFit/>
          </a:bodyPr>
          <a:p>
            <a:r>
              <a:rPr lang="en-US" altLang="zh-CN" b="1">
                <a:solidFill>
                  <a:schemeClr val="bg1"/>
                </a:solidFill>
                <a:sym typeface="+mn-ea"/>
              </a:rPr>
              <a:t>		2</a:t>
            </a:r>
            <a:r>
              <a:rPr lang="zh-CN" altLang="en-US" b="1">
                <a:solidFill>
                  <a:schemeClr val="bg1"/>
                </a:solidFill>
                <a:sym typeface="+mn-ea"/>
              </a:rPr>
              <a:t>）引用注入：注入的是</a:t>
            </a:r>
            <a:r>
              <a:rPr lang="en-US" altLang="zh-CN" b="1">
                <a:solidFill>
                  <a:schemeClr val="bg1"/>
                </a:solidFill>
                <a:sym typeface="+mn-ea"/>
              </a:rPr>
              <a:t>javabean</a:t>
            </a:r>
            <a:r>
              <a:rPr lang="zh-CN" altLang="en-US" b="1">
                <a:solidFill>
                  <a:schemeClr val="bg1"/>
                </a:solidFill>
                <a:sym typeface="+mn-ea"/>
              </a:rPr>
              <a:t>，要使</a:t>
            </a:r>
            <a:r>
              <a:rPr lang="en-US" altLang="zh-CN" b="1">
                <a:solidFill>
                  <a:schemeClr val="bg1"/>
                </a:solidFill>
                <a:sym typeface="+mn-ea"/>
              </a:rPr>
              <a:t>bean</a:t>
            </a:r>
            <a:r>
              <a:rPr lang="zh-CN" altLang="en-US" b="1">
                <a:solidFill>
                  <a:schemeClr val="bg1"/>
                </a:solidFill>
                <a:sym typeface="+mn-ea"/>
              </a:rPr>
              <a:t>能够互相访问，就必须在</a:t>
            </a:r>
            <a:r>
              <a:rPr lang="en-US" altLang="zh-CN" b="1">
                <a:solidFill>
                  <a:schemeClr val="bg1"/>
                </a:solidFill>
                <a:sym typeface="+mn-ea"/>
              </a:rPr>
              <a:t>bean</a:t>
            </a:r>
            <a:r>
              <a:rPr lang="zh-CN" altLang="en-US" b="1">
                <a:solidFill>
                  <a:schemeClr val="bg1"/>
                </a:solidFill>
                <a:sym typeface="+mn-ea"/>
              </a:rPr>
              <a:t>配置文件中指定对</a:t>
            </a:r>
            <a:r>
              <a:rPr lang="en-US" altLang="zh-CN" b="1">
                <a:solidFill>
                  <a:schemeClr val="bg1"/>
                </a:solidFill>
                <a:sym typeface="+mn-ea"/>
              </a:rPr>
              <a:t>bean		</a:t>
            </a:r>
            <a:r>
              <a:rPr lang="zh-CN" altLang="en-US" b="1">
                <a:solidFill>
                  <a:schemeClr val="bg1"/>
                </a:solidFill>
                <a:sym typeface="+mn-ea"/>
              </a:rPr>
              <a:t>的引用。</a:t>
            </a:r>
            <a:endParaRPr lang="zh-CN" altLang="en-US" b="1">
              <a:solidFill>
                <a:schemeClr val="bg1"/>
              </a:solidFill>
              <a:sym typeface="+mn-ea"/>
            </a:endParaRPr>
          </a:p>
          <a:p>
            <a:r>
              <a:rPr lang="en-US" altLang="zh-CN" b="1">
                <a:solidFill>
                  <a:schemeClr val="bg1"/>
                </a:solidFill>
                <a:sym typeface="+mn-ea"/>
              </a:rPr>
              <a:t>			&lt;property name="book" ref="book"&gt;&lt;/property&gt;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还有一种直接在</a:t>
            </a:r>
            <a:r>
              <a:rPr lang="en-US" altLang="zh-CN" b="1">
                <a:solidFill>
                  <a:schemeClr val="bg1"/>
                </a:solidFill>
                <a:sym typeface="+mn-ea"/>
              </a:rPr>
              <a:t>property</a:t>
            </a:r>
            <a:r>
              <a:rPr lang="zh-CN" altLang="en-US" b="1">
                <a:solidFill>
                  <a:schemeClr val="bg1"/>
                </a:solidFill>
                <a:sym typeface="+mn-ea"/>
              </a:rPr>
              <a:t>中定义</a:t>
            </a:r>
            <a:r>
              <a:rPr lang="en-US" altLang="zh-CN" b="1">
                <a:solidFill>
                  <a:schemeClr val="bg1"/>
                </a:solidFill>
                <a:sym typeface="+mn-ea"/>
              </a:rPr>
              <a:t>bean</a:t>
            </a:r>
            <a:r>
              <a:rPr lang="zh-CN" altLang="en-US" b="1">
                <a:solidFill>
                  <a:schemeClr val="bg1"/>
                </a:solidFill>
                <a:sym typeface="+mn-ea"/>
              </a:rPr>
              <a:t>，只能在此属性中注入此</a:t>
            </a:r>
            <a:r>
              <a:rPr lang="en-US" altLang="zh-CN" b="1">
                <a:solidFill>
                  <a:schemeClr val="bg1"/>
                </a:solidFill>
                <a:sym typeface="+mn-ea"/>
              </a:rPr>
              <a:t>bean</a:t>
            </a:r>
            <a:r>
              <a:rPr lang="zh-CN" altLang="en-US"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3</a:t>
            </a:r>
            <a:r>
              <a:rPr lang="zh-CN" altLang="en-US" b="1">
                <a:solidFill>
                  <a:schemeClr val="bg1"/>
                </a:solidFill>
                <a:sym typeface="+mn-ea"/>
              </a:rPr>
              <a:t>）集合属性注入：注入的是集合，数组属性</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a:t>
            </a:r>
            <a:r>
              <a:rPr lang="en-US" altLang="zh-CN" b="1">
                <a:solidFill>
                  <a:schemeClr val="bg1"/>
                </a:solidFill>
                <a:sym typeface="+mn-ea"/>
              </a:rPr>
              <a:t>Array</a:t>
            </a:r>
            <a:r>
              <a:rPr lang="zh-CN" altLang="en-US" b="1">
                <a:solidFill>
                  <a:schemeClr val="bg1"/>
                </a:solidFill>
                <a:sym typeface="+mn-ea"/>
              </a:rPr>
              <a:t>，</a:t>
            </a:r>
            <a:r>
              <a:rPr lang="en-US" altLang="zh-CN" b="1">
                <a:solidFill>
                  <a:schemeClr val="bg1"/>
                </a:solidFill>
                <a:sym typeface="+mn-ea"/>
              </a:rPr>
              <a:t>List</a:t>
            </a:r>
            <a:r>
              <a:rPr lang="zh-CN" altLang="en-US" b="1">
                <a:solidFill>
                  <a:schemeClr val="bg1"/>
                </a:solidFill>
                <a:sym typeface="+mn-ea"/>
              </a:rPr>
              <a:t>，</a:t>
            </a:r>
            <a:r>
              <a:rPr lang="en-US" altLang="zh-CN" b="1">
                <a:solidFill>
                  <a:schemeClr val="bg1"/>
                </a:solidFill>
                <a:sym typeface="+mn-ea"/>
              </a:rPr>
              <a:t>set</a:t>
            </a:r>
            <a:r>
              <a:rPr lang="zh-CN" altLang="en-US" b="1">
                <a:solidFill>
                  <a:schemeClr val="bg1"/>
                </a:solidFill>
                <a:sym typeface="+mn-ea"/>
              </a:rPr>
              <a:t>，</a:t>
            </a:r>
            <a:r>
              <a:rPr lang="en-US" altLang="zh-CN" b="1">
                <a:solidFill>
                  <a:schemeClr val="bg1"/>
                </a:solidFill>
                <a:sym typeface="+mn-ea"/>
              </a:rPr>
              <a:t>Map</a:t>
            </a:r>
            <a:r>
              <a:rPr lang="zh-CN" altLang="en-US" b="1">
                <a:solidFill>
                  <a:schemeClr val="bg1"/>
                </a:solidFill>
                <a:sym typeface="+mn-ea"/>
              </a:rPr>
              <a:t>，</a:t>
            </a:r>
            <a:r>
              <a:rPr lang="en-US" altLang="zh-CN" b="1">
                <a:solidFill>
                  <a:schemeClr val="bg1"/>
                </a:solidFill>
                <a:sym typeface="+mn-ea"/>
              </a:rPr>
              <a:t>Properties</a:t>
            </a:r>
            <a:endParaRPr lang="en-US" altLang="zh-CN"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a:t>
            </a:r>
            <a:r>
              <a:rPr lang="en-US" altLang="zh-CN" b="1">
                <a:solidFill>
                  <a:schemeClr val="bg1"/>
                </a:solidFill>
                <a:sym typeface="+mn-ea"/>
              </a:rPr>
              <a:t>	&lt;property name=”array/list/set”&gt;</a:t>
            </a:r>
            <a:endParaRPr lang="en-US" altLang="zh-CN" b="1">
              <a:solidFill>
                <a:schemeClr val="bg1"/>
              </a:solidFill>
              <a:sym typeface="+mn-ea"/>
            </a:endParaRPr>
          </a:p>
          <a:p>
            <a:r>
              <a:rPr lang="en-US" altLang="zh-CN" b="1">
                <a:solidFill>
                  <a:schemeClr val="bg1"/>
                </a:solidFill>
                <a:sym typeface="+mn-ea"/>
              </a:rPr>
              <a:t>			&lt;array/list/set&gt;</a:t>
            </a:r>
            <a:endParaRPr lang="en-US" altLang="zh-CN" b="1">
              <a:solidFill>
                <a:schemeClr val="bg1"/>
              </a:solidFill>
              <a:sym typeface="+mn-ea"/>
            </a:endParaRPr>
          </a:p>
          <a:p>
            <a:r>
              <a:rPr lang="en-US" altLang="zh-CN" b="1">
                <a:solidFill>
                  <a:schemeClr val="bg1"/>
                </a:solidFill>
                <a:sym typeface="+mn-ea"/>
              </a:rPr>
              <a:t>				&lt;value&gt;***&lt;/value&gt;</a:t>
            </a:r>
            <a:endParaRPr lang="en-US" altLang="zh-CN" b="1">
              <a:solidFill>
                <a:schemeClr val="bg1"/>
              </a:solidFill>
              <a:sym typeface="+mn-ea"/>
            </a:endParaRPr>
          </a:p>
          <a:p>
            <a:r>
              <a:rPr lang="en-US" altLang="zh-CN" b="1">
                <a:solidFill>
                  <a:schemeClr val="bg1"/>
                </a:solidFill>
                <a:sym typeface="+mn-ea"/>
              </a:rPr>
              <a:t>			&lt;/array/list/set&gt;</a:t>
            </a:r>
            <a:endParaRPr lang="en-US" altLang="zh-CN" b="1">
              <a:solidFill>
                <a:schemeClr val="bg1"/>
              </a:solidFill>
              <a:sym typeface="+mn-ea"/>
            </a:endParaRPr>
          </a:p>
          <a:p>
            <a:r>
              <a:rPr lang="en-US" altLang="zh-CN" b="1">
                <a:solidFill>
                  <a:schemeClr val="bg1"/>
                </a:solidFill>
                <a:sym typeface="+mn-ea"/>
              </a:rPr>
              <a:t>			&lt;/property&gt;</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a:t>
            </a:r>
            <a:r>
              <a:rPr lang="en-US" altLang="zh-CN" b="1">
                <a:solidFill>
                  <a:schemeClr val="bg1"/>
                </a:solidFill>
                <a:sym typeface="+mn-ea"/>
              </a:rPr>
              <a:t>	&lt;property name="map"&gt;</a:t>
            </a:r>
            <a:endParaRPr lang="en-US" altLang="zh-CN" b="1">
              <a:solidFill>
                <a:schemeClr val="bg1"/>
              </a:solidFill>
              <a:sym typeface="+mn-ea"/>
            </a:endParaRPr>
          </a:p>
          <a:p>
            <a:r>
              <a:rPr lang="en-US" altLang="zh-CN" b="1">
                <a:solidFill>
                  <a:schemeClr val="bg1"/>
                </a:solidFill>
                <a:sym typeface="+mn-ea"/>
              </a:rPr>
              <a:t>			&lt;map&gt;</a:t>
            </a:r>
            <a:endParaRPr lang="en-US" altLang="zh-CN" b="1">
              <a:solidFill>
                <a:schemeClr val="bg1"/>
              </a:solidFill>
              <a:sym typeface="+mn-ea"/>
            </a:endParaRPr>
          </a:p>
          <a:p>
            <a:r>
              <a:rPr lang="en-US" altLang="zh-CN" b="1">
                <a:solidFill>
                  <a:schemeClr val="bg1"/>
                </a:solidFill>
                <a:sym typeface="+mn-ea"/>
              </a:rPr>
              <a:t>				&lt;entry key="key1" value="map1"&gt;&lt;/entry&gt;</a:t>
            </a:r>
            <a:endParaRPr lang="en-US" altLang="zh-CN" b="1">
              <a:solidFill>
                <a:schemeClr val="bg1"/>
              </a:solidFill>
              <a:sym typeface="+mn-ea"/>
            </a:endParaRPr>
          </a:p>
          <a:p>
            <a:r>
              <a:rPr lang="en-US" altLang="zh-CN" b="1">
                <a:solidFill>
                  <a:schemeClr val="bg1"/>
                </a:solidFill>
                <a:sym typeface="+mn-ea"/>
              </a:rPr>
              <a:t>			&lt;/map&gt;</a:t>
            </a:r>
            <a:endParaRPr lang="en-US" altLang="zh-CN" b="1">
              <a:solidFill>
                <a:schemeClr val="bg1"/>
              </a:solidFill>
              <a:sym typeface="+mn-ea"/>
            </a:endParaRPr>
          </a:p>
          <a:p>
            <a:r>
              <a:rPr lang="en-US" altLang="zh-CN" b="1">
                <a:solidFill>
                  <a:schemeClr val="bg1"/>
                </a:solidFill>
                <a:sym typeface="+mn-ea"/>
              </a:rPr>
              <a:t>			&lt;/property&gt;</a:t>
            </a:r>
            <a:endParaRPr lang="en-US" altLang="zh-CN"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a:t>
            </a:r>
            <a:r>
              <a:rPr lang="en-US" altLang="zh-CN" b="1">
                <a:solidFill>
                  <a:schemeClr val="bg1"/>
                </a:solidFill>
                <a:sym typeface="+mn-ea"/>
              </a:rPr>
              <a:t>	&lt;</a:t>
            </a:r>
            <a:r>
              <a:rPr lang="zh-CN" altLang="en-US" b="1">
                <a:solidFill>
                  <a:schemeClr val="bg1"/>
                </a:solidFill>
                <a:sym typeface="+mn-ea"/>
              </a:rPr>
              <a:t>property name="properties"&gt;</a:t>
            </a:r>
            <a:endParaRPr lang="zh-CN" altLang="en-US" b="1">
              <a:solidFill>
                <a:schemeClr val="bg1"/>
              </a:solidFill>
              <a:sym typeface="+mn-ea"/>
            </a:endParaRPr>
          </a:p>
          <a:p>
            <a:r>
              <a:rPr lang="en-US" altLang="zh-CN" b="1">
                <a:solidFill>
                  <a:schemeClr val="bg1"/>
                </a:solidFill>
                <a:sym typeface="+mn-ea"/>
              </a:rPr>
              <a:t>			&lt;props&gt;</a:t>
            </a:r>
            <a:endParaRPr lang="en-US" altLang="zh-CN" b="1">
              <a:solidFill>
                <a:schemeClr val="bg1"/>
              </a:solidFill>
              <a:sym typeface="+mn-ea"/>
            </a:endParaRPr>
          </a:p>
          <a:p>
            <a:r>
              <a:rPr lang="en-US" altLang="zh-CN" b="1">
                <a:solidFill>
                  <a:schemeClr val="bg1"/>
                </a:solidFill>
                <a:sym typeface="+mn-ea"/>
              </a:rPr>
              <a:t>				&lt;prop key="key3"&gt;pro3&lt;/prop&gt;</a:t>
            </a:r>
            <a:endParaRPr lang="en-US" altLang="zh-CN" b="1">
              <a:solidFill>
                <a:schemeClr val="bg1"/>
              </a:solidFill>
              <a:sym typeface="+mn-ea"/>
            </a:endParaRPr>
          </a:p>
          <a:p>
            <a:r>
              <a:rPr lang="en-US" altLang="zh-CN" b="1">
                <a:solidFill>
                  <a:schemeClr val="bg1"/>
                </a:solidFill>
                <a:sym typeface="+mn-ea"/>
              </a:rPr>
              <a:t>			&lt;/props&gt;</a:t>
            </a:r>
            <a:endParaRPr lang="en-US" altLang="zh-CN" b="1">
              <a:solidFill>
                <a:schemeClr val="bg1"/>
              </a:solidFill>
              <a:sym typeface="+mn-ea"/>
            </a:endParaRPr>
          </a:p>
          <a:p>
            <a:r>
              <a:rPr lang="en-US" altLang="zh-CN" b="1">
                <a:solidFill>
                  <a:schemeClr val="bg1"/>
                </a:solidFill>
                <a:sym typeface="+mn-ea"/>
              </a:rPr>
              <a:t>			&lt;/property&gt;</a:t>
            </a:r>
            <a:endParaRPr lang="en-US" altLang="zh-CN" b="1">
              <a:solidFill>
                <a:schemeClr val="bg1"/>
              </a:solidFill>
              <a:sym typeface="+mn-ea"/>
            </a:endParaRPr>
          </a:p>
          <a:p>
            <a:r>
              <a:rPr lang="en-US" altLang="zh-CN" b="1">
                <a:solidFill>
                  <a:schemeClr val="bg1"/>
                </a:solidFill>
                <a:sym typeface="+mn-ea"/>
              </a:rPr>
              <a:t>			</a:t>
            </a:r>
            <a:endParaRPr lang="zh-CN" altLang="en-US" b="1">
              <a:solidFill>
                <a:schemeClr val="bg1"/>
              </a:solidFill>
              <a:sym typeface="+mn-ea"/>
            </a:endParaRPr>
          </a:p>
          <a:p>
            <a:r>
              <a:rPr lang="en-US" altLang="zh-CN" b="1">
                <a:solidFill>
                  <a:schemeClr val="bg1"/>
                </a:solidFill>
                <a:sym typeface="+mn-ea"/>
              </a:rPr>
              <a:t>		</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grpSp>
        <p:nvGrpSpPr>
          <p:cNvPr id="5" name="组合 4"/>
          <p:cNvGrpSpPr/>
          <p:nvPr/>
        </p:nvGrpSpPr>
        <p:grpSpPr>
          <a:xfrm>
            <a:off x="6535420" y="827405"/>
            <a:ext cx="5515610" cy="2711450"/>
            <a:chOff x="10209" y="703"/>
            <a:chExt cx="8686" cy="4270"/>
          </a:xfrm>
        </p:grpSpPr>
        <p:cxnSp>
          <p:nvCxnSpPr>
            <p:cNvPr id="6" name="直接箭头连接符 5"/>
            <p:cNvCxnSpPr>
              <a:stCxn id="2" idx="0"/>
            </p:cNvCxnSpPr>
            <p:nvPr/>
          </p:nvCxnSpPr>
          <p:spPr>
            <a:xfrm flipH="1" flipV="1">
              <a:off x="10209" y="703"/>
              <a:ext cx="5077" cy="691"/>
            </a:xfrm>
            <a:prstGeom prst="straightConnector1">
              <a:avLst/>
            </a:prstGeom>
            <a:ln w="44450" cmpd="sng">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11677" y="1394"/>
              <a:ext cx="7218" cy="3579"/>
            </a:xfrm>
            <a:prstGeom prst="roundRec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11899" y="2021"/>
              <a:ext cx="6775" cy="2325"/>
            </a:xfrm>
            <a:prstGeom prst="rect">
              <a:avLst/>
            </a:prstGeom>
            <a:noFill/>
          </p:spPr>
          <p:txBody>
            <a:bodyPr wrap="square" rtlCol="0">
              <a:spAutoFit/>
            </a:bodyPr>
            <a:p>
              <a:r>
                <a:rPr lang="zh-CN" altLang="en-US" b="1">
                  <a:solidFill>
                    <a:schemeClr val="tx1"/>
                  </a:solidFill>
                  <a:effectLst>
                    <a:outerShdw blurRad="38100" dist="19050" dir="2700000" algn="tl" rotWithShape="0">
                      <a:schemeClr val="dk1">
                        <a:alpha val="40000"/>
                      </a:schemeClr>
                    </a:outerShdw>
                  </a:effectLst>
                </a:rPr>
                <a:t>1.ref引用一个已经存在的对象,value创建一个新的对象</a:t>
              </a:r>
              <a:endParaRPr lang="zh-CN" altLang="en-US" b="1">
                <a:solidFill>
                  <a:schemeClr val="tx1"/>
                </a:solidFill>
                <a:effectLst>
                  <a:outerShdw blurRad="38100" dist="19050" dir="2700000" algn="tl" rotWithShape="0">
                    <a:schemeClr val="dk1">
                      <a:alpha val="40000"/>
                    </a:schemeClr>
                  </a:outerShdw>
                </a:effectLst>
              </a:endParaRPr>
            </a:p>
            <a:p>
              <a:endParaRPr lang="zh-CN" altLang="en-US" b="1">
                <a:solidFill>
                  <a:schemeClr val="tx1"/>
                </a:solidFill>
                <a:effectLst>
                  <a:outerShdw blurRad="38100" dist="19050" dir="2700000" algn="tl" rotWithShape="0">
                    <a:schemeClr val="dk1">
                      <a:alpha val="40000"/>
                    </a:schemeClr>
                  </a:outerShdw>
                </a:effectLst>
              </a:endParaRPr>
            </a:p>
            <a:p>
              <a:r>
                <a:rPr lang="zh-CN" altLang="en-US" b="1">
                  <a:solidFill>
                    <a:schemeClr val="tx1"/>
                  </a:solidFill>
                  <a:effectLst>
                    <a:outerShdw blurRad="38100" dist="19050" dir="2700000" algn="tl" rotWithShape="0">
                      <a:schemeClr val="dk1">
                        <a:alpha val="40000"/>
                      </a:schemeClr>
                    </a:outerShdw>
                  </a:effectLst>
                </a:rPr>
                <a:t>2.value可以赋一些简单类型的值，ref可以通过bean id引用其他的bean对象。</a:t>
              </a:r>
              <a:endParaRPr lang="zh-CN" altLang="en-US" b="1">
                <a:solidFill>
                  <a:schemeClr val="tx1"/>
                </a:solidFill>
                <a:effectLst>
                  <a:outerShdw blurRad="38100" dist="19050" dir="2700000" algn="tl" rotWithShape="0">
                    <a:schemeClr val="dk1">
                      <a:alpha val="40000"/>
                    </a:schemeClr>
                  </a:outerShdw>
                </a:effectLst>
              </a:endParaRPr>
            </a:p>
          </p:txBody>
        </p:sp>
      </p:grpSp>
      <p:pic>
        <p:nvPicPr>
          <p:cNvPr id="8" name="图片 7"/>
          <p:cNvPicPr>
            <a:picLocks noChangeAspect="1"/>
          </p:cNvPicPr>
          <p:nvPr/>
        </p:nvPicPr>
        <p:blipFill>
          <a:blip r:embed="rId1"/>
          <a:stretch>
            <a:fillRect/>
          </a:stretch>
        </p:blipFill>
        <p:spPr>
          <a:xfrm>
            <a:off x="7417435" y="3742690"/>
            <a:ext cx="4683125" cy="3055620"/>
          </a:xfrm>
          <a:prstGeom prst="rect">
            <a:avLst/>
          </a:prstGeom>
        </p:spPr>
      </p:pic>
      <p:sp>
        <p:nvSpPr>
          <p:cNvPr id="9" name="文本框 8"/>
          <p:cNvSpPr txBox="1"/>
          <p:nvPr/>
        </p:nvSpPr>
        <p:spPr>
          <a:xfrm>
            <a:off x="7831455" y="3902075"/>
            <a:ext cx="1082675" cy="368300"/>
          </a:xfrm>
          <a:prstGeom prst="rect">
            <a:avLst/>
          </a:prstGeom>
          <a:noFill/>
        </p:spPr>
        <p:txBody>
          <a:bodyPr wrap="square" rtlCol="0">
            <a:spAutoFit/>
          </a:bodyPr>
          <a:p>
            <a:r>
              <a:rPr lang="zh-CN" altLang="en-US" b="1">
                <a:solidFill>
                  <a:srgbClr val="FF0000"/>
                </a:solidFill>
                <a:effectLst>
                  <a:outerShdw blurRad="38100" dist="25400" dir="5400000" algn="ctr" rotWithShape="0">
                    <a:srgbClr val="6E747A">
                      <a:alpha val="43000"/>
                    </a:srgbClr>
                  </a:outerShdw>
                </a:effectLst>
              </a:rPr>
              <a:t>总结</a:t>
            </a:r>
            <a:endParaRPr lang="zh-CN" altLang="en-US" b="1">
              <a:solidFill>
                <a:srgbClr val="FF0000"/>
              </a:solidFill>
              <a:effectLst>
                <a:outerShdw blurRad="38100" dist="25400" dir="5400000" algn="ctr" rotWithShape="0">
                  <a:srgbClr val="6E747A">
                    <a:alpha val="43000"/>
                  </a:srgbClr>
                </a:outerShdw>
              </a:effectLst>
            </a:endParaRPr>
          </a:p>
        </p:txBody>
      </p:sp>
      <p:pic>
        <p:nvPicPr>
          <p:cNvPr id="7" name="图片 6"/>
          <p:cNvPicPr>
            <a:picLocks noChangeAspect="1"/>
          </p:cNvPicPr>
          <p:nvPr/>
        </p:nvPicPr>
        <p:blipFill>
          <a:blip r:embed="rId2"/>
          <a:srcRect l="23646" t="39499" r="35904" b="45648"/>
          <a:stretch>
            <a:fillRect/>
          </a:stretch>
        </p:blipFill>
        <p:spPr>
          <a:xfrm>
            <a:off x="82550" y="5695950"/>
            <a:ext cx="5657215" cy="1169035"/>
          </a:xfrm>
          <a:prstGeom prst="rect">
            <a:avLst/>
          </a:prstGeom>
        </p:spPr>
      </p:pic>
      <p:cxnSp>
        <p:nvCxnSpPr>
          <p:cNvPr id="11" name="肘形连接符 10"/>
          <p:cNvCxnSpPr/>
          <p:nvPr/>
        </p:nvCxnSpPr>
        <p:spPr>
          <a:xfrm rot="16200000">
            <a:off x="-526415" y="2172335"/>
            <a:ext cx="4631690" cy="2336165"/>
          </a:xfrm>
          <a:prstGeom prst="bentConnector3">
            <a:avLst>
              <a:gd name="adj1" fmla="val 100486"/>
            </a:avLst>
          </a:prstGeom>
          <a:ln w="44450" cmpd="sng">
            <a:solidFill>
              <a:schemeClr val="accent1">
                <a:shade val="50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4799965"/>
          </a:xfrm>
          <a:prstGeom prst="rect">
            <a:avLst/>
          </a:prstGeom>
          <a:noFill/>
        </p:spPr>
        <p:txBody>
          <a:bodyPr wrap="square" rtlCol="0">
            <a:spAutoFit/>
          </a:bodyPr>
          <a:p>
            <a:r>
              <a:rPr lang="en-US" altLang="zh-CN" b="1">
                <a:solidFill>
                  <a:schemeClr val="bg1"/>
                </a:solidFill>
                <a:sym typeface="+mn-ea"/>
              </a:rPr>
              <a:t>		</a:t>
            </a:r>
            <a:r>
              <a:rPr lang="zh-CN" altLang="en-US" b="1">
                <a:solidFill>
                  <a:schemeClr val="bg1"/>
                </a:solidFill>
                <a:sym typeface="+mn-ea"/>
              </a:rPr>
              <a:t>有一种外部定义集合属性，可以在</a:t>
            </a:r>
            <a:r>
              <a:rPr lang="en-US" altLang="zh-CN" b="1">
                <a:solidFill>
                  <a:schemeClr val="bg1"/>
                </a:solidFill>
                <a:sym typeface="+mn-ea"/>
              </a:rPr>
              <a:t>xml</a:t>
            </a:r>
            <a:r>
              <a:rPr lang="zh-CN" altLang="en-US" b="1">
                <a:solidFill>
                  <a:schemeClr val="bg1"/>
                </a:solidFill>
                <a:sym typeface="+mn-ea"/>
              </a:rPr>
              <a:t>文件中重复利用</a:t>
            </a:r>
            <a:endParaRPr lang="zh-CN" altLang="en-US" b="1">
              <a:solidFill>
                <a:schemeClr val="bg1"/>
              </a:solidFill>
              <a:sym typeface="+mn-ea"/>
            </a:endParaRPr>
          </a:p>
          <a:p>
            <a:r>
              <a:rPr lang="en-US" altLang="zh-CN" b="1">
                <a:solidFill>
                  <a:schemeClr val="bg1"/>
                </a:solidFill>
                <a:sym typeface="+mn-ea"/>
              </a:rPr>
              <a:t>		&lt;util:list id=”somelist”&gt;&lt;value&gt;xxx&lt;/value&gt;&lt;/util:list&gt;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a:t>
            </a:r>
            <a:r>
              <a:rPr lang="en-US" altLang="zh-CN" b="1">
                <a:solidFill>
                  <a:schemeClr val="bg1"/>
                </a:solidFill>
                <a:sym typeface="+mn-ea"/>
              </a:rPr>
              <a:t>ref</a:t>
            </a:r>
            <a:r>
              <a:rPr lang="zh-CN" altLang="en-US" b="1">
                <a:solidFill>
                  <a:schemeClr val="bg1"/>
                </a:solidFill>
                <a:sym typeface="+mn-ea"/>
              </a:rPr>
              <a:t>引入。注意首先要有</a:t>
            </a:r>
            <a:r>
              <a:rPr lang="en-US" altLang="zh-CN" b="1">
                <a:solidFill>
                  <a:schemeClr val="bg1"/>
                </a:solidFill>
                <a:sym typeface="+mn-ea"/>
              </a:rPr>
              <a:t>util</a:t>
            </a:r>
            <a:r>
              <a:rPr lang="zh-CN" altLang="en-US" b="1">
                <a:solidFill>
                  <a:schemeClr val="bg1"/>
                </a:solidFill>
                <a:sym typeface="+mn-ea"/>
              </a:rPr>
              <a:t>的命名空间</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附加：</a:t>
            </a:r>
            <a:r>
              <a:rPr lang="en-US" altLang="zh-CN" b="1">
                <a:solidFill>
                  <a:schemeClr val="accent1"/>
                </a:solidFill>
                <a:effectLst>
                  <a:outerShdw blurRad="38100" dist="25400" dir="5400000" algn="ctr" rotWithShape="0">
                    <a:srgbClr val="6E747A">
                      <a:alpha val="43000"/>
                    </a:srgbClr>
                  </a:outerShdw>
                </a:effectLst>
                <a:sym typeface="+mn-ea"/>
              </a:rPr>
              <a:t>&lt;!-- 读取db.properties文件，形成一个Properties对象 --&gt;   </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&lt;!-- classpath表示的是在src文件中寻找 --&gt;</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&lt;util:properties id="db" location="classpath:db.properties"&gt;</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&lt;/util:properties&gt;</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附加：直接在</a:t>
            </a:r>
            <a:r>
              <a:rPr lang="en-US" altLang="zh-CN" b="1">
                <a:solidFill>
                  <a:schemeClr val="bg1"/>
                </a:solidFill>
                <a:effectLst>
                  <a:outerShdw blurRad="38100" dist="25400" dir="5400000" algn="ctr" rotWithShape="0">
                    <a:srgbClr val="6E747A">
                      <a:alpha val="43000"/>
                    </a:srgbClr>
                  </a:outerShdw>
                </a:effectLst>
                <a:sym typeface="+mn-ea"/>
              </a:rPr>
              <a:t>xml</a:t>
            </a:r>
            <a:r>
              <a:rPr lang="zh-CN" altLang="en-US" b="1">
                <a:solidFill>
                  <a:schemeClr val="bg1"/>
                </a:solidFill>
                <a:effectLst>
                  <a:outerShdw blurRad="38100" dist="25400" dir="5400000" algn="ctr" rotWithShape="0">
                    <a:srgbClr val="6E747A">
                      <a:alpha val="43000"/>
                    </a:srgbClr>
                  </a:outerShdw>
                </a:effectLst>
                <a:sym typeface="+mn-ea"/>
              </a:rPr>
              <a:t>文件中将数据库配置写好。</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&lt;util:properties id="pro"&gt;</a:t>
            </a:r>
            <a:endParaRPr lang="en-US" altLang="zh-CN"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&lt;prop key="driver"&gt;com.mysql.jdbc.driver&lt;/prop&gt;</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&lt;prop key="url"&gt;jdbc:mysql://localhost:3306/book?user=root</a:t>
            </a:r>
            <a:r>
              <a:rPr lang="en-US" altLang="zh-CN" b="1" u="sng">
                <a:solidFill>
                  <a:schemeClr val="accent1"/>
                </a:solidFill>
                <a:effectLst>
                  <a:outerShdw blurRad="38100" dist="38100" dir="2700000" algn="tl">
                    <a:srgbClr val="000000">
                      <a:alpha val="43137"/>
                    </a:srgbClr>
                  </a:outerShdw>
                </a:effectLst>
                <a:sym typeface="+mn-ea"/>
              </a:rPr>
              <a:t>&amp;amp;</a:t>
            </a:r>
            <a:r>
              <a:rPr lang="en-US" altLang="zh-CN" b="1">
                <a:solidFill>
                  <a:schemeClr val="accent1"/>
                </a:solidFill>
                <a:effectLst>
                  <a:outerShdw blurRad="38100" dist="25400" dir="5400000" algn="ctr" rotWithShape="0">
                    <a:srgbClr val="6E747A">
                      <a:alpha val="43000"/>
                    </a:srgbClr>
                  </a:outerShdw>
                </a:effectLst>
                <a:sym typeface="+mn-ea"/>
              </a:rPr>
              <a:t>password=199612</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r>
              <a:rPr lang="en-US" altLang="zh-CN" b="1" u="sng">
                <a:solidFill>
                  <a:schemeClr val="accent1"/>
                </a:solidFill>
                <a:effectLst>
                  <a:outerShdw blurRad="38100" dist="25400" dir="5400000" algn="ctr" rotWithShape="0">
                    <a:srgbClr val="6E747A">
                      <a:alpha val="43000"/>
                    </a:srgbClr>
                  </a:outerShdw>
                </a:effectLst>
                <a:sym typeface="+mn-ea"/>
              </a:rPr>
              <a:t>&amp;amp;</a:t>
            </a:r>
            <a:r>
              <a:rPr lang="en-US" altLang="zh-CN" b="1">
                <a:solidFill>
                  <a:schemeClr val="accent1"/>
                </a:solidFill>
                <a:effectLst>
                  <a:outerShdw blurRad="38100" dist="25400" dir="5400000" algn="ctr" rotWithShape="0">
                    <a:srgbClr val="6E747A">
                      <a:alpha val="43000"/>
                    </a:srgbClr>
                  </a:outerShdw>
                </a:effectLst>
                <a:sym typeface="+mn-ea"/>
              </a:rPr>
              <a:t>useUnicode=true&amp;amp;characterEncoding=utf-8</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&lt;/prop&gt;</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&lt;/util:properties&gt;</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在这里要注意，</a:t>
            </a:r>
            <a:r>
              <a:rPr lang="en-US" altLang="zh-CN" b="1">
                <a:solidFill>
                  <a:schemeClr val="bg1"/>
                </a:solidFill>
                <a:effectLst>
                  <a:outerShdw blurRad="38100" dist="25400" dir="5400000" algn="ctr" rotWithShape="0">
                    <a:srgbClr val="6E747A">
                      <a:alpha val="43000"/>
                    </a:srgbClr>
                  </a:outerShdw>
                </a:effectLst>
                <a:sym typeface="+mn-ea"/>
              </a:rPr>
              <a:t>&amp;</a:t>
            </a:r>
            <a:r>
              <a:rPr lang="zh-CN" altLang="en-US" b="1">
                <a:solidFill>
                  <a:schemeClr val="bg1"/>
                </a:solidFill>
                <a:effectLst>
                  <a:outerShdw blurRad="38100" dist="25400" dir="5400000" algn="ctr" rotWithShape="0">
                    <a:srgbClr val="6E747A">
                      <a:alpha val="43000"/>
                    </a:srgbClr>
                  </a:outerShdw>
                </a:effectLst>
                <a:sym typeface="+mn-ea"/>
              </a:rPr>
              <a:t>符号在</a:t>
            </a:r>
            <a:r>
              <a:rPr lang="en-US" altLang="zh-CN" b="1">
                <a:solidFill>
                  <a:schemeClr val="bg1"/>
                </a:solidFill>
                <a:effectLst>
                  <a:outerShdw blurRad="38100" dist="25400" dir="5400000" algn="ctr" rotWithShape="0">
                    <a:srgbClr val="6E747A">
                      <a:alpha val="43000"/>
                    </a:srgbClr>
                  </a:outerShdw>
                </a:effectLst>
                <a:sym typeface="+mn-ea"/>
              </a:rPr>
              <a:t>xml</a:t>
            </a:r>
            <a:r>
              <a:rPr lang="zh-CN" altLang="en-US" b="1">
                <a:solidFill>
                  <a:schemeClr val="bg1"/>
                </a:solidFill>
                <a:effectLst>
                  <a:outerShdw blurRad="38100" dist="25400" dir="5400000" algn="ctr" rotWithShape="0">
                    <a:srgbClr val="6E747A">
                      <a:alpha val="43000"/>
                    </a:srgbClr>
                  </a:outerShdw>
                </a:effectLst>
                <a:sym typeface="+mn-ea"/>
              </a:rPr>
              <a:t>中是识别不出来的，所以要将</a:t>
            </a:r>
            <a:r>
              <a:rPr lang="en-US" altLang="zh-CN" b="1">
                <a:solidFill>
                  <a:schemeClr val="accent1"/>
                </a:solidFill>
                <a:effectLst>
                  <a:outerShdw blurRad="38100" dist="25400" dir="5400000" algn="ctr" rotWithShape="0">
                    <a:srgbClr val="6E747A">
                      <a:alpha val="43000"/>
                    </a:srgbClr>
                  </a:outerShdw>
                </a:effectLst>
                <a:sym typeface="+mn-ea"/>
              </a:rPr>
              <a:t>&amp;</a:t>
            </a:r>
            <a:r>
              <a:rPr lang="zh-CN" altLang="en-US" b="1">
                <a:solidFill>
                  <a:schemeClr val="bg1"/>
                </a:solidFill>
                <a:effectLst>
                  <a:outerShdw blurRad="38100" dist="25400" dir="5400000" algn="ctr" rotWithShape="0">
                    <a:srgbClr val="6E747A">
                      <a:alpha val="43000"/>
                    </a:srgbClr>
                  </a:outerShdw>
                </a:effectLst>
                <a:sym typeface="+mn-ea"/>
              </a:rPr>
              <a:t>转义成</a:t>
            </a:r>
            <a:r>
              <a:rPr lang="en-US" altLang="zh-CN" b="1">
                <a:solidFill>
                  <a:schemeClr val="accent1"/>
                </a:solidFill>
                <a:effectLst>
                  <a:outerShdw blurRad="38100" dist="25400" dir="5400000" algn="ctr" rotWithShape="0">
                    <a:srgbClr val="6E747A">
                      <a:alpha val="43000"/>
                    </a:srgbClr>
                  </a:outerShdw>
                </a:effectLst>
                <a:sym typeface="+mn-ea"/>
              </a:rPr>
              <a:t>&amp;amp;</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）接口注入：</a:t>
            </a:r>
            <a:endParaRPr lang="en-US" altLang="zh-CN" b="1">
              <a:solidFill>
                <a:schemeClr val="bg1"/>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575" y="58420"/>
            <a:ext cx="12095480" cy="6462395"/>
          </a:xfrm>
          <a:prstGeom prst="rect">
            <a:avLst/>
          </a:prstGeom>
          <a:noFill/>
        </p:spPr>
        <p:txBody>
          <a:bodyPr wrap="square" rtlCol="0">
            <a:spAutoFit/>
          </a:bodyPr>
          <a:p>
            <a:r>
              <a:rPr lang="en-US" altLang="zh-CN" b="1" dirty="0">
                <a:solidFill>
                  <a:schemeClr val="bg1"/>
                </a:solidFill>
                <a:sym typeface="+mn-ea"/>
              </a:rPr>
              <a:t>	</a:t>
            </a:r>
            <a:r>
              <a:rPr lang="zh-CN" altLang="en-US" b="1" dirty="0">
                <a:solidFill>
                  <a:schemeClr val="bg1"/>
                </a:solidFill>
                <a:sym typeface="+mn-ea"/>
              </a:rPr>
              <a:t>空格折叠规则：默认情况下，</a:t>
            </a:r>
            <a:r>
              <a:rPr lang="en-US" altLang="zh-CN" b="1" dirty="0">
                <a:solidFill>
                  <a:schemeClr val="bg1"/>
                </a:solidFill>
                <a:sym typeface="+mn-ea"/>
              </a:rPr>
              <a:t>HTML</a:t>
            </a:r>
            <a:r>
              <a:rPr lang="zh-CN" altLang="en-US" b="1" dirty="0">
                <a:solidFill>
                  <a:schemeClr val="bg1"/>
                </a:solidFill>
                <a:sym typeface="+mn-ea"/>
              </a:rPr>
              <a:t>中的多个空格符、多个制表符、多个换行符会压缩成单个空格</a:t>
            </a:r>
            <a:endParaRPr lang="zh-CN" altLang="en-US" b="1" dirty="0">
              <a:solidFill>
                <a:schemeClr val="bg1"/>
              </a:solidFill>
              <a:sym typeface="+mn-ea"/>
            </a:endParaRPr>
          </a:p>
          <a:p>
            <a:r>
              <a:rPr lang="en-US" altLang="zh-CN" b="1" dirty="0">
                <a:solidFill>
                  <a:schemeClr val="bg1"/>
                </a:solidFill>
                <a:sym typeface="+mn-ea"/>
              </a:rPr>
              <a:t>	-</a:t>
            </a:r>
            <a:r>
              <a:rPr lang="zh-CN" altLang="en-US" b="1" dirty="0">
                <a:solidFill>
                  <a:schemeClr val="bg1"/>
                </a:solidFill>
                <a:sym typeface="+mn-ea"/>
              </a:rPr>
              <a:t>行内元素之实体引用：如空格 </a:t>
            </a:r>
            <a:r>
              <a:rPr lang="en-US" altLang="zh-CN" b="1" dirty="0">
                <a:solidFill>
                  <a:schemeClr val="bg1"/>
                </a:solidFill>
                <a:sym typeface="+mn-ea"/>
              </a:rPr>
              <a:t>&amp;nbsp</a:t>
            </a:r>
            <a:endParaRPr lang="en-US" altLang="zh-CN" b="1" dirty="0">
              <a:solidFill>
                <a:schemeClr val="bg1"/>
              </a:solidFill>
              <a:sym typeface="+mn-ea"/>
            </a:endParaRPr>
          </a:p>
          <a:p>
            <a:endParaRPr lang="en-US" altLang="zh-CN" b="1" dirty="0">
              <a:solidFill>
                <a:schemeClr val="bg1"/>
              </a:solidFill>
              <a:sym typeface="+mn-ea"/>
            </a:endParaRPr>
          </a:p>
          <a:p>
            <a:r>
              <a:rPr lang="zh-CN" altLang="en-US" b="1" dirty="0">
                <a:solidFill>
                  <a:schemeClr val="bg1"/>
                </a:solidFill>
                <a:sym typeface="+mn-ea"/>
              </a:rPr>
              <a:t>图像和超链接：</a:t>
            </a:r>
            <a:endParaRPr lang="zh-CN" altLang="en-US" b="1" dirty="0">
              <a:solidFill>
                <a:schemeClr val="bg1"/>
              </a:solidFill>
              <a:sym typeface="+mn-ea"/>
            </a:endParaRPr>
          </a:p>
          <a:p>
            <a:r>
              <a:rPr lang="en-US" altLang="zh-CN" b="1" dirty="0">
                <a:solidFill>
                  <a:schemeClr val="bg1"/>
                </a:solidFill>
                <a:sym typeface="+mn-ea"/>
              </a:rPr>
              <a:t>	</a:t>
            </a:r>
            <a:r>
              <a:rPr lang="zh-CN" altLang="en-US" b="1" dirty="0">
                <a:solidFill>
                  <a:schemeClr val="bg1"/>
                </a:solidFill>
                <a:sym typeface="+mn-ea"/>
              </a:rPr>
              <a:t>图像：</a:t>
            </a:r>
            <a:r>
              <a:rPr lang="en-US" altLang="zh-CN" b="1" dirty="0">
                <a:solidFill>
                  <a:schemeClr val="bg1"/>
                </a:solidFill>
                <a:sym typeface="+mn-ea"/>
              </a:rPr>
              <a:t>&lt;img&gt;</a:t>
            </a:r>
            <a:r>
              <a:rPr lang="zh-CN" altLang="en-US" b="1" dirty="0">
                <a:solidFill>
                  <a:schemeClr val="bg1"/>
                </a:solidFill>
                <a:sym typeface="+mn-ea"/>
              </a:rPr>
              <a:t>元素，必需属性：</a:t>
            </a:r>
            <a:r>
              <a:rPr lang="en-US" altLang="zh-CN" b="1" dirty="0">
                <a:solidFill>
                  <a:schemeClr val="bg1"/>
                </a:solidFill>
                <a:sym typeface="+mn-ea"/>
              </a:rPr>
              <a:t>src</a:t>
            </a:r>
            <a:r>
              <a:rPr lang="zh-CN" altLang="en-US" b="1" dirty="0">
                <a:solidFill>
                  <a:schemeClr val="bg1"/>
                </a:solidFill>
                <a:sym typeface="+mn-ea"/>
              </a:rPr>
              <a:t>（一般使用相对路径），常用属性：</a:t>
            </a:r>
            <a:r>
              <a:rPr lang="en-US" altLang="zh-CN" b="1" dirty="0">
                <a:solidFill>
                  <a:schemeClr val="bg1"/>
                </a:solidFill>
                <a:sym typeface="+mn-ea"/>
              </a:rPr>
              <a:t>width</a:t>
            </a:r>
            <a:r>
              <a:rPr lang="zh-CN" altLang="en-US" b="1" dirty="0">
                <a:solidFill>
                  <a:schemeClr val="bg1"/>
                </a:solidFill>
                <a:sym typeface="+mn-ea"/>
              </a:rPr>
              <a:t>，</a:t>
            </a:r>
            <a:r>
              <a:rPr lang="en-US" altLang="zh-CN" b="1" dirty="0">
                <a:solidFill>
                  <a:schemeClr val="bg1"/>
                </a:solidFill>
                <a:sym typeface="+mn-ea"/>
              </a:rPr>
              <a:t>height</a:t>
            </a:r>
            <a:endParaRPr lang="en-US" altLang="zh-CN" b="1" dirty="0">
              <a:solidFill>
                <a:schemeClr val="bg1"/>
              </a:solidFill>
              <a:sym typeface="+mn-ea"/>
            </a:endParaRPr>
          </a:p>
          <a:p>
            <a:r>
              <a:rPr lang="en-US" altLang="zh-CN" b="1" dirty="0">
                <a:solidFill>
                  <a:schemeClr val="bg1"/>
                </a:solidFill>
                <a:sym typeface="+mn-ea"/>
              </a:rPr>
              <a:t>		&lt;img src = “D:/images/demo.jpg”	width = “100”  height = “100”&gt;</a:t>
            </a:r>
            <a:endParaRPr lang="en-US" altLang="zh-CN" b="1" dirty="0">
              <a:solidFill>
                <a:schemeClr val="bg1"/>
              </a:solidFill>
              <a:sym typeface="+mn-ea"/>
            </a:endParaRPr>
          </a:p>
          <a:p>
            <a:r>
              <a:rPr lang="en-US" altLang="zh-CN" b="1" dirty="0">
                <a:solidFill>
                  <a:schemeClr val="bg1"/>
                </a:solidFill>
                <a:sym typeface="+mn-ea"/>
              </a:rPr>
              <a:t>		</a:t>
            </a:r>
            <a:r>
              <a:rPr lang="zh-CN" altLang="en-US" b="1" dirty="0">
                <a:solidFill>
                  <a:schemeClr val="bg1"/>
                </a:solidFill>
                <a:sym typeface="+mn-ea"/>
              </a:rPr>
              <a:t>经常出现的</a:t>
            </a:r>
            <a:r>
              <a:rPr lang="en-US" altLang="zh-CN" b="1" dirty="0">
                <a:solidFill>
                  <a:schemeClr val="bg1"/>
                </a:solidFill>
                <a:sym typeface="+mn-ea"/>
              </a:rPr>
              <a:t>src=“../images/per.jpg” </a:t>
            </a:r>
            <a:r>
              <a:rPr lang="zh-CN" altLang="en-US" b="1" dirty="0">
                <a:solidFill>
                  <a:schemeClr val="bg1"/>
                </a:solidFill>
                <a:sym typeface="+mn-ea"/>
              </a:rPr>
              <a:t>中的</a:t>
            </a:r>
            <a:r>
              <a:rPr lang="en-US" altLang="zh-CN" b="1" dirty="0">
                <a:solidFill>
                  <a:schemeClr val="bg1"/>
                </a:solidFill>
                <a:sym typeface="+mn-ea"/>
              </a:rPr>
              <a:t>../</a:t>
            </a:r>
            <a:r>
              <a:rPr lang="zh-CN" altLang="en-US" b="1" dirty="0">
                <a:solidFill>
                  <a:schemeClr val="bg1"/>
                </a:solidFill>
                <a:sym typeface="+mn-ea"/>
              </a:rPr>
              <a:t>代表向上一级的意思（上级目录）</a:t>
            </a:r>
            <a:endParaRPr lang="zh-CN" altLang="en-US" b="1" dirty="0">
              <a:solidFill>
                <a:schemeClr val="bg1"/>
              </a:solidFill>
              <a:sym typeface="+mn-ea"/>
            </a:endParaRPr>
          </a:p>
          <a:p>
            <a:r>
              <a:rPr lang="en-US" altLang="zh-CN" b="1" dirty="0">
                <a:solidFill>
                  <a:schemeClr val="bg1"/>
                </a:solidFill>
                <a:sym typeface="+mn-ea"/>
              </a:rPr>
              <a:t>	</a:t>
            </a:r>
            <a:r>
              <a:rPr lang="zh-CN" altLang="en-US" b="1" dirty="0">
                <a:solidFill>
                  <a:schemeClr val="bg1"/>
                </a:solidFill>
                <a:sym typeface="+mn-ea"/>
              </a:rPr>
              <a:t>超链接：</a:t>
            </a:r>
            <a:r>
              <a:rPr lang="en-US" altLang="zh-CN" b="1" dirty="0">
                <a:solidFill>
                  <a:schemeClr val="bg1"/>
                </a:solidFill>
                <a:sym typeface="+mn-ea"/>
              </a:rPr>
              <a:t>&lt;a&gt;</a:t>
            </a:r>
            <a:r>
              <a:rPr lang="zh-CN" altLang="en-US" b="1" dirty="0">
                <a:solidFill>
                  <a:schemeClr val="bg1"/>
                </a:solidFill>
                <a:sym typeface="+mn-ea"/>
              </a:rPr>
              <a:t>元素 ，</a:t>
            </a:r>
            <a:r>
              <a:rPr lang="en-US" altLang="zh-CN" b="1" dirty="0">
                <a:solidFill>
                  <a:schemeClr val="bg1"/>
                </a:solidFill>
                <a:sym typeface="+mn-ea"/>
              </a:rPr>
              <a:t>href</a:t>
            </a:r>
            <a:r>
              <a:rPr lang="zh-CN" altLang="en-US" b="1" dirty="0">
                <a:solidFill>
                  <a:schemeClr val="bg1"/>
                </a:solidFill>
                <a:sym typeface="+mn-ea"/>
              </a:rPr>
              <a:t>属性：链接的</a:t>
            </a:r>
            <a:r>
              <a:rPr lang="en-US" altLang="zh-CN" b="1" dirty="0">
                <a:solidFill>
                  <a:schemeClr val="bg1"/>
                </a:solidFill>
                <a:sym typeface="+mn-ea"/>
              </a:rPr>
              <a:t>URL</a:t>
            </a:r>
            <a:r>
              <a:rPr lang="zh-CN" altLang="en-US" b="1" dirty="0">
                <a:solidFill>
                  <a:schemeClr val="bg1"/>
                </a:solidFill>
                <a:sym typeface="+mn-ea"/>
              </a:rPr>
              <a:t>，</a:t>
            </a:r>
            <a:r>
              <a:rPr lang="en-US" altLang="zh-CN" b="1" dirty="0">
                <a:solidFill>
                  <a:schemeClr val="bg1"/>
                </a:solidFill>
                <a:sym typeface="+mn-ea"/>
              </a:rPr>
              <a:t>target</a:t>
            </a:r>
            <a:r>
              <a:rPr lang="zh-CN" altLang="en-US" b="1" dirty="0">
                <a:solidFill>
                  <a:schemeClr val="bg1"/>
                </a:solidFill>
                <a:sym typeface="+mn-ea"/>
              </a:rPr>
              <a:t>属性：目标打开方式（有</a:t>
            </a:r>
            <a:r>
              <a:rPr lang="en-US" altLang="zh-CN" b="1" dirty="0">
                <a:solidFill>
                  <a:schemeClr val="bg1"/>
                </a:solidFill>
                <a:sym typeface="+mn-ea"/>
              </a:rPr>
              <a:t>_blank</a:t>
            </a:r>
            <a:r>
              <a:rPr lang="zh-CN" altLang="en-US" b="1" dirty="0">
                <a:solidFill>
                  <a:schemeClr val="bg1"/>
                </a:solidFill>
                <a:sym typeface="+mn-ea"/>
              </a:rPr>
              <a:t>和</a:t>
            </a:r>
            <a:r>
              <a:rPr lang="en-US" altLang="zh-CN" b="1" dirty="0">
                <a:solidFill>
                  <a:schemeClr val="bg1"/>
                </a:solidFill>
                <a:sym typeface="+mn-ea"/>
              </a:rPr>
              <a:t>_self</a:t>
            </a:r>
            <a:r>
              <a:rPr lang="zh-CN" altLang="en-US" b="1" dirty="0">
                <a:solidFill>
                  <a:schemeClr val="bg1"/>
                </a:solidFill>
                <a:sym typeface="+mn-ea"/>
              </a:rPr>
              <a:t>两种）</a:t>
            </a:r>
            <a:endParaRPr lang="zh-CN" altLang="en-US" b="1" dirty="0">
              <a:solidFill>
                <a:schemeClr val="bg1"/>
              </a:solidFill>
              <a:sym typeface="+mn-ea"/>
            </a:endParaRPr>
          </a:p>
          <a:p>
            <a:pPr lvl="1"/>
            <a:r>
              <a:rPr lang="en-US" altLang="zh-CN" b="1" dirty="0">
                <a:solidFill>
                  <a:schemeClr val="bg1"/>
                </a:solidFill>
                <a:sym typeface="+mn-ea"/>
              </a:rPr>
              <a:t>		&lt;a href=”http://www.baidu.com” target=”_blank”&gt;...&lt;/a&gt;</a:t>
            </a:r>
            <a:endParaRPr lang="en-US" altLang="zh-CN" b="1" dirty="0">
              <a:solidFill>
                <a:schemeClr val="bg1"/>
              </a:solidFill>
              <a:sym typeface="+mn-ea"/>
            </a:endParaRPr>
          </a:p>
          <a:p>
            <a:pPr lvl="1"/>
            <a:endParaRPr lang="en-US" altLang="zh-CN" b="1" dirty="0">
              <a:solidFill>
                <a:schemeClr val="bg1"/>
              </a:solidFill>
              <a:sym typeface="+mn-ea"/>
            </a:endParaRPr>
          </a:p>
          <a:p>
            <a:pPr marL="0" lvl="1" algn="l" fontAlgn="auto"/>
            <a:r>
              <a:rPr lang="zh-CN" altLang="en-US" b="1" dirty="0">
                <a:solidFill>
                  <a:schemeClr val="bg1"/>
                </a:solidFill>
                <a:sym typeface="+mn-ea"/>
              </a:rPr>
              <a:t>锚点：</a:t>
            </a:r>
            <a:r>
              <a:rPr lang="en-US" altLang="zh-CN" b="1" dirty="0">
                <a:solidFill>
                  <a:schemeClr val="bg1"/>
                </a:solidFill>
                <a:sym typeface="+mn-ea"/>
              </a:rPr>
              <a:t>	</a:t>
            </a:r>
            <a:r>
              <a:rPr lang="zh-CN" altLang="en-US" b="1" dirty="0">
                <a:solidFill>
                  <a:schemeClr val="bg1"/>
                </a:solidFill>
                <a:sym typeface="+mn-ea"/>
              </a:rPr>
              <a:t>是文档中某行的一个记号，用于链接到文档中的某个位置</a:t>
            </a:r>
            <a:endParaRPr lang="zh-CN" altLang="en-US" b="1" dirty="0">
              <a:solidFill>
                <a:schemeClr val="bg1"/>
              </a:solidFill>
              <a:sym typeface="+mn-ea"/>
            </a:endParaRPr>
          </a:p>
          <a:p>
            <a:pPr marL="0" lvl="1" algn="l" fontAlgn="auto"/>
            <a:r>
              <a:rPr lang="en-US" altLang="zh-CN" b="1" dirty="0">
                <a:solidFill>
                  <a:schemeClr val="bg1"/>
                </a:solidFill>
                <a:sym typeface="+mn-ea"/>
              </a:rPr>
              <a:t>	</a:t>
            </a:r>
            <a:r>
              <a:rPr lang="zh-CN" altLang="en-US" b="1" dirty="0">
                <a:solidFill>
                  <a:schemeClr val="bg1"/>
                </a:solidFill>
                <a:sym typeface="+mn-ea"/>
              </a:rPr>
              <a:t>定义锚点：</a:t>
            </a:r>
            <a:r>
              <a:rPr lang="en-US" altLang="zh-CN" b="1" dirty="0">
                <a:solidFill>
                  <a:schemeClr val="bg1"/>
                </a:solidFill>
                <a:sym typeface="+mn-ea"/>
              </a:rPr>
              <a:t>&lt;a name=”anchorname1”&gt;</a:t>
            </a:r>
            <a:r>
              <a:rPr lang="zh-CN" altLang="en-US" b="1" dirty="0">
                <a:solidFill>
                  <a:schemeClr val="bg1"/>
                </a:solidFill>
                <a:sym typeface="+mn-ea"/>
              </a:rPr>
              <a:t>锚点一</a:t>
            </a:r>
            <a:r>
              <a:rPr lang="en-US" altLang="zh-CN" b="1" dirty="0">
                <a:solidFill>
                  <a:schemeClr val="bg1"/>
                </a:solidFill>
                <a:sym typeface="+mn-ea"/>
              </a:rPr>
              <a:t>&lt;/a&gt;</a:t>
            </a:r>
            <a:endParaRPr lang="en-US" altLang="zh-CN" b="1" dirty="0">
              <a:solidFill>
                <a:schemeClr val="bg1"/>
              </a:solidFill>
              <a:sym typeface="+mn-ea"/>
            </a:endParaRPr>
          </a:p>
          <a:p>
            <a:pPr marL="0" lvl="1" algn="l" fontAlgn="auto"/>
            <a:r>
              <a:rPr lang="en-US" altLang="zh-CN" b="1" dirty="0">
                <a:solidFill>
                  <a:schemeClr val="bg1"/>
                </a:solidFill>
                <a:sym typeface="+mn-ea"/>
              </a:rPr>
              <a:t>	</a:t>
            </a:r>
            <a:r>
              <a:rPr lang="zh-CN" altLang="en-US" b="1" dirty="0">
                <a:solidFill>
                  <a:schemeClr val="bg1"/>
                </a:solidFill>
                <a:sym typeface="+mn-ea"/>
              </a:rPr>
              <a:t>链接到锚点：</a:t>
            </a:r>
            <a:r>
              <a:rPr lang="en-US" altLang="zh-CN" b="1" dirty="0">
                <a:solidFill>
                  <a:schemeClr val="bg1"/>
                </a:solidFill>
                <a:sym typeface="+mn-ea"/>
              </a:rPr>
              <a:t>&lt;a href=”#anchorname1”&gt;</a:t>
            </a:r>
            <a:r>
              <a:rPr lang="zh-CN" altLang="en-US" b="1" dirty="0">
                <a:solidFill>
                  <a:schemeClr val="bg1"/>
                </a:solidFill>
                <a:sym typeface="+mn-ea"/>
              </a:rPr>
              <a:t>回到锚点一</a:t>
            </a:r>
            <a:r>
              <a:rPr lang="en-US" altLang="zh-CN" b="1" dirty="0">
                <a:solidFill>
                  <a:schemeClr val="bg1"/>
                </a:solidFill>
                <a:sym typeface="+mn-ea"/>
              </a:rPr>
              <a:t>&lt;/a&gt;</a:t>
            </a:r>
            <a:endParaRPr lang="en-US" altLang="zh-CN" b="1" dirty="0">
              <a:solidFill>
                <a:schemeClr val="bg1"/>
              </a:solidFill>
              <a:sym typeface="+mn-ea"/>
            </a:endParaRPr>
          </a:p>
          <a:p>
            <a:pPr marL="0" lvl="1" algn="l" fontAlgn="auto"/>
            <a:r>
              <a:rPr lang="en-US" altLang="zh-CN" b="1" dirty="0">
                <a:solidFill>
                  <a:schemeClr val="bg1"/>
                </a:solidFill>
                <a:sym typeface="+mn-ea"/>
              </a:rPr>
              <a:t>	</a:t>
            </a:r>
            <a:r>
              <a:rPr lang="zh-CN" altLang="en-US" b="1" dirty="0">
                <a:solidFill>
                  <a:schemeClr val="bg1"/>
                </a:solidFill>
                <a:sym typeface="+mn-ea"/>
              </a:rPr>
              <a:t>例如：</a:t>
            </a:r>
            <a:r>
              <a:rPr lang="en-US" altLang="zh-CN" b="1" dirty="0">
                <a:solidFill>
                  <a:schemeClr val="bg1"/>
                </a:solidFill>
                <a:sym typeface="+mn-ea"/>
              </a:rPr>
              <a:t>&lt;a name=”bottom”&gt;</a:t>
            </a:r>
            <a:r>
              <a:rPr lang="zh-CN" altLang="en-US" b="1" dirty="0">
                <a:solidFill>
                  <a:schemeClr val="bg1"/>
                </a:solidFill>
                <a:sym typeface="+mn-ea"/>
              </a:rPr>
              <a:t>底部</a:t>
            </a:r>
            <a:r>
              <a:rPr lang="en-US" altLang="zh-CN" b="1" dirty="0">
                <a:solidFill>
                  <a:schemeClr val="bg1"/>
                </a:solidFill>
                <a:sym typeface="+mn-ea"/>
              </a:rPr>
              <a:t>&lt;/a&gt;		&lt;a href=”#bottom”&gt;</a:t>
            </a:r>
            <a:r>
              <a:rPr lang="zh-CN" altLang="en-US" b="1" dirty="0">
                <a:solidFill>
                  <a:schemeClr val="bg1"/>
                </a:solidFill>
                <a:sym typeface="+mn-ea"/>
              </a:rPr>
              <a:t>直达底部</a:t>
            </a:r>
            <a:r>
              <a:rPr lang="en-US" altLang="zh-CN" b="1" dirty="0">
                <a:solidFill>
                  <a:schemeClr val="bg1"/>
                </a:solidFill>
                <a:sym typeface="+mn-ea"/>
              </a:rPr>
              <a:t>&lt;/a&gt;</a:t>
            </a:r>
            <a:endParaRPr lang="en-US" altLang="zh-CN" b="1" dirty="0">
              <a:solidFill>
                <a:schemeClr val="bg1"/>
              </a:solidFill>
              <a:sym typeface="+mn-ea"/>
            </a:endParaRPr>
          </a:p>
          <a:p>
            <a:pPr marL="0" lvl="1" algn="l" fontAlgn="auto"/>
            <a:r>
              <a:rPr lang="en-US" altLang="zh-CN" b="1" dirty="0">
                <a:solidFill>
                  <a:schemeClr val="bg1"/>
                </a:solidFill>
                <a:sym typeface="+mn-ea"/>
              </a:rPr>
              <a:t>	</a:t>
            </a:r>
            <a:r>
              <a:rPr lang="zh-CN" altLang="en-US" b="1" dirty="0">
                <a:solidFill>
                  <a:schemeClr val="bg1"/>
                </a:solidFill>
                <a:sym typeface="+mn-ea"/>
              </a:rPr>
              <a:t>注意：默认的锚点就是顶部</a:t>
            </a:r>
            <a:r>
              <a:rPr lang="en-US" altLang="zh-CN" b="1" dirty="0">
                <a:solidFill>
                  <a:schemeClr val="bg1"/>
                </a:solidFill>
                <a:sym typeface="+mn-ea"/>
              </a:rPr>
              <a:t>&lt;a href=”#”&gt;...&lt;/a&gt;</a:t>
            </a:r>
            <a:endParaRPr lang="en-US" altLang="zh-CN" b="1" dirty="0">
              <a:solidFill>
                <a:schemeClr val="bg1"/>
              </a:solidFill>
              <a:sym typeface="+mn-ea"/>
            </a:endParaRPr>
          </a:p>
          <a:p>
            <a:pPr marL="0" lvl="1" algn="l" fontAlgn="auto"/>
            <a:endParaRPr lang="en-US" altLang="zh-CN" b="1" dirty="0">
              <a:solidFill>
                <a:schemeClr val="bg1"/>
              </a:solidFill>
              <a:sym typeface="+mn-ea"/>
            </a:endParaRPr>
          </a:p>
          <a:p>
            <a:pPr marL="0" lvl="1" algn="l" fontAlgn="auto"/>
            <a:r>
              <a:rPr lang="zh-CN" altLang="en-US" b="1" dirty="0">
                <a:solidFill>
                  <a:schemeClr val="bg1"/>
                </a:solidFill>
                <a:sym typeface="+mn-ea"/>
              </a:rPr>
              <a:t>表格：三个元素：</a:t>
            </a:r>
            <a:r>
              <a:rPr lang="en-US" altLang="zh-CN" b="1" dirty="0">
                <a:solidFill>
                  <a:schemeClr val="bg1"/>
                </a:solidFill>
                <a:sym typeface="+mn-ea"/>
              </a:rPr>
              <a:t>	&lt;table&gt;</a:t>
            </a:r>
            <a:r>
              <a:rPr lang="zh-CN" altLang="en-US" b="1" dirty="0">
                <a:solidFill>
                  <a:schemeClr val="bg1"/>
                </a:solidFill>
                <a:sym typeface="+mn-ea"/>
              </a:rPr>
              <a:t>：矩形框</a:t>
            </a:r>
            <a:r>
              <a:rPr lang="en-US" altLang="zh-CN" b="1" dirty="0">
                <a:solidFill>
                  <a:schemeClr val="bg1"/>
                </a:solidFill>
                <a:sym typeface="+mn-ea"/>
              </a:rPr>
              <a:t>		&lt;tr&gt;:</a:t>
            </a:r>
            <a:r>
              <a:rPr lang="zh-CN" altLang="en-US" b="1" dirty="0">
                <a:solidFill>
                  <a:schemeClr val="bg1"/>
                </a:solidFill>
                <a:sym typeface="+mn-ea"/>
              </a:rPr>
              <a:t>行</a:t>
            </a:r>
            <a:r>
              <a:rPr lang="en-US" altLang="zh-CN" b="1" dirty="0">
                <a:solidFill>
                  <a:schemeClr val="bg1"/>
                </a:solidFill>
                <a:sym typeface="+mn-ea"/>
              </a:rPr>
              <a:t>		&lt;td&gt;:</a:t>
            </a:r>
            <a:r>
              <a:rPr lang="zh-CN" altLang="en-US" b="1" dirty="0">
                <a:solidFill>
                  <a:schemeClr val="bg1"/>
                </a:solidFill>
                <a:sym typeface="+mn-ea"/>
              </a:rPr>
              <a:t>列</a:t>
            </a:r>
            <a:endParaRPr lang="zh-CN" altLang="en-US" b="1" dirty="0">
              <a:solidFill>
                <a:schemeClr val="bg1"/>
              </a:solidFill>
              <a:sym typeface="+mn-ea"/>
            </a:endParaRPr>
          </a:p>
          <a:p>
            <a:pPr marL="0" lvl="1" algn="l" fontAlgn="auto"/>
            <a:r>
              <a:rPr lang="en-US" altLang="zh-CN" b="1" dirty="0">
                <a:solidFill>
                  <a:schemeClr val="bg1"/>
                </a:solidFill>
                <a:sym typeface="+mn-ea"/>
              </a:rPr>
              <a:t>	</a:t>
            </a:r>
            <a:r>
              <a:rPr lang="zh-CN" altLang="en-US" b="1" dirty="0">
                <a:solidFill>
                  <a:schemeClr val="bg1"/>
                </a:solidFill>
                <a:sym typeface="+mn-ea"/>
              </a:rPr>
              <a:t>默认情况下，表格的边线看不见；可以给</a:t>
            </a:r>
            <a:r>
              <a:rPr lang="en-US" altLang="zh-CN" b="1" dirty="0">
                <a:solidFill>
                  <a:schemeClr val="bg1"/>
                </a:solidFill>
                <a:sym typeface="+mn-ea"/>
              </a:rPr>
              <a:t>table</a:t>
            </a:r>
            <a:r>
              <a:rPr lang="zh-CN" altLang="en-US" b="1" dirty="0">
                <a:solidFill>
                  <a:schemeClr val="bg1"/>
                </a:solidFill>
                <a:sym typeface="+mn-ea"/>
              </a:rPr>
              <a:t>统一设置 边线，设置后可以看见</a:t>
            </a:r>
            <a:r>
              <a:rPr lang="en-US" altLang="zh-CN" b="1" dirty="0">
                <a:solidFill>
                  <a:schemeClr val="bg1"/>
                </a:solidFill>
                <a:sym typeface="+mn-ea"/>
              </a:rPr>
              <a:t>table</a:t>
            </a:r>
            <a:r>
              <a:rPr lang="zh-CN" altLang="en-US" b="1" dirty="0">
                <a:solidFill>
                  <a:schemeClr val="bg1"/>
                </a:solidFill>
                <a:sym typeface="+mn-ea"/>
              </a:rPr>
              <a:t>和</a:t>
            </a:r>
            <a:r>
              <a:rPr lang="en-US" altLang="zh-CN" b="1" dirty="0">
                <a:solidFill>
                  <a:schemeClr val="bg1"/>
                </a:solidFill>
                <a:sym typeface="+mn-ea"/>
              </a:rPr>
              <a:t>td</a:t>
            </a:r>
            <a:r>
              <a:rPr lang="zh-CN" altLang="en-US" b="1" dirty="0">
                <a:solidFill>
                  <a:schemeClr val="bg1"/>
                </a:solidFill>
                <a:sym typeface="+mn-ea"/>
              </a:rPr>
              <a:t>的边线。</a:t>
            </a:r>
            <a:endParaRPr lang="zh-CN" altLang="en-US" b="1" dirty="0">
              <a:solidFill>
                <a:schemeClr val="bg1"/>
              </a:solidFill>
              <a:sym typeface="+mn-ea"/>
            </a:endParaRPr>
          </a:p>
          <a:p>
            <a:pPr marL="0" lvl="1" algn="l" fontAlgn="auto"/>
            <a:r>
              <a:rPr lang="en-US" altLang="zh-CN" b="1" dirty="0">
                <a:solidFill>
                  <a:schemeClr val="bg1"/>
                </a:solidFill>
                <a:sym typeface="+mn-ea"/>
              </a:rPr>
              <a:t>	</a:t>
            </a:r>
            <a:r>
              <a:rPr lang="zh-CN" altLang="en-US" b="1" dirty="0">
                <a:solidFill>
                  <a:schemeClr val="bg1"/>
                </a:solidFill>
                <a:sym typeface="+mn-ea"/>
              </a:rPr>
              <a:t>相关属性： </a:t>
            </a:r>
            <a:endParaRPr lang="zh-CN" altLang="en-US" b="1" dirty="0">
              <a:solidFill>
                <a:schemeClr val="bg1"/>
              </a:solidFill>
              <a:sym typeface="+mn-ea"/>
            </a:endParaRPr>
          </a:p>
          <a:p>
            <a:pPr marL="0" lvl="1" algn="l" fontAlgn="auto"/>
            <a:r>
              <a:rPr lang="en-US" altLang="zh-CN" b="1" dirty="0">
                <a:solidFill>
                  <a:schemeClr val="bg1"/>
                </a:solidFill>
                <a:sym typeface="+mn-ea"/>
              </a:rPr>
              <a:t>		-&lt;table&gt;</a:t>
            </a:r>
            <a:r>
              <a:rPr lang="zh-CN" altLang="en-US" b="1" dirty="0">
                <a:solidFill>
                  <a:schemeClr val="bg1"/>
                </a:solidFill>
                <a:sym typeface="+mn-ea"/>
              </a:rPr>
              <a:t>：</a:t>
            </a:r>
            <a:r>
              <a:rPr lang="en-US" altLang="zh-CN" b="1" dirty="0">
                <a:solidFill>
                  <a:schemeClr val="bg1"/>
                </a:solidFill>
                <a:sym typeface="+mn-ea"/>
              </a:rPr>
              <a:t>border:</a:t>
            </a:r>
            <a:r>
              <a:rPr lang="zh-CN" altLang="en-US" b="1" dirty="0">
                <a:solidFill>
                  <a:schemeClr val="bg1"/>
                </a:solidFill>
                <a:sym typeface="+mn-ea"/>
              </a:rPr>
              <a:t>边框</a:t>
            </a:r>
            <a:r>
              <a:rPr lang="en-US" altLang="zh-CN" b="1" dirty="0">
                <a:solidFill>
                  <a:schemeClr val="bg1"/>
                </a:solidFill>
                <a:sym typeface="+mn-ea"/>
              </a:rPr>
              <a:t>	width/height:</a:t>
            </a:r>
            <a:r>
              <a:rPr lang="zh-CN" altLang="en-US" b="1" dirty="0">
                <a:solidFill>
                  <a:schemeClr val="bg1"/>
                </a:solidFill>
                <a:sym typeface="+mn-ea"/>
              </a:rPr>
              <a:t>宽高</a:t>
            </a:r>
            <a:r>
              <a:rPr lang="en-US" altLang="zh-CN" b="1" dirty="0">
                <a:solidFill>
                  <a:schemeClr val="bg1"/>
                </a:solidFill>
                <a:sym typeface="+mn-ea"/>
              </a:rPr>
              <a:t>	align:</a:t>
            </a:r>
            <a:r>
              <a:rPr lang="zh-CN" altLang="en-US" b="1" dirty="0">
                <a:solidFill>
                  <a:schemeClr val="bg1"/>
                </a:solidFill>
                <a:sym typeface="+mn-ea"/>
              </a:rPr>
              <a:t>边框居中，靠左，靠右</a:t>
            </a:r>
            <a:endParaRPr lang="zh-CN" altLang="en-US" b="1" dirty="0">
              <a:solidFill>
                <a:schemeClr val="bg1"/>
              </a:solidFill>
              <a:sym typeface="+mn-ea"/>
            </a:endParaRPr>
          </a:p>
          <a:p>
            <a:pPr marL="0" lvl="1" algn="l" fontAlgn="auto"/>
            <a:r>
              <a:rPr lang="en-US" altLang="zh-CN" b="1" dirty="0">
                <a:solidFill>
                  <a:schemeClr val="bg1"/>
                </a:solidFill>
                <a:sym typeface="+mn-ea"/>
              </a:rPr>
              <a:t>			cellpadding:</a:t>
            </a:r>
            <a:r>
              <a:rPr lang="zh-CN" altLang="en-US" b="1" dirty="0">
                <a:solidFill>
                  <a:schemeClr val="bg1"/>
                </a:solidFill>
                <a:sym typeface="+mn-ea"/>
              </a:rPr>
              <a:t>单元格边框与内容之间的距离</a:t>
            </a:r>
            <a:endParaRPr lang="zh-CN" altLang="en-US" b="1" dirty="0">
              <a:solidFill>
                <a:schemeClr val="bg1"/>
              </a:solidFill>
              <a:sym typeface="+mn-ea"/>
            </a:endParaRPr>
          </a:p>
          <a:p>
            <a:pPr marL="0" lvl="1" algn="l" fontAlgn="auto"/>
            <a:r>
              <a:rPr lang="en-US" altLang="zh-CN" b="1" dirty="0">
                <a:solidFill>
                  <a:schemeClr val="bg1"/>
                </a:solidFill>
                <a:sym typeface="+mn-ea"/>
              </a:rPr>
              <a:t>			cellspacing:</a:t>
            </a:r>
            <a:r>
              <a:rPr lang="zh-CN" altLang="en-US" b="1" dirty="0">
                <a:solidFill>
                  <a:schemeClr val="bg1"/>
                </a:solidFill>
                <a:sym typeface="+mn-ea"/>
              </a:rPr>
              <a:t>单元格之间的距离</a:t>
            </a:r>
            <a:endParaRPr lang="zh-CN" altLang="en-US" b="1" dirty="0">
              <a:solidFill>
                <a:schemeClr val="bg1"/>
              </a:solidFill>
              <a:sym typeface="+mn-ea"/>
            </a:endParaRPr>
          </a:p>
          <a:p>
            <a:pPr marL="0" lvl="1" algn="l" fontAlgn="auto"/>
            <a:r>
              <a:rPr lang="en-US" altLang="zh-CN" b="1" dirty="0">
                <a:solidFill>
                  <a:schemeClr val="bg1"/>
                </a:solidFill>
                <a:sym typeface="+mn-ea"/>
              </a:rPr>
              <a:t>&lt;table border="1px" cellpadding="10" cellspacing="10" align="center" width="300" height="200" &gt;</a:t>
            </a:r>
            <a:endParaRPr lang="en-US" altLang="zh-CN" b="1" dirty="0">
              <a:solidFill>
                <a:schemeClr val="bg1"/>
              </a:solidFill>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605" y="28575"/>
            <a:ext cx="12027535" cy="5631180"/>
          </a:xfrm>
          <a:prstGeom prst="rect">
            <a:avLst/>
          </a:prstGeom>
          <a:noFill/>
        </p:spPr>
        <p:txBody>
          <a:bodyPr wrap="square" rtlCol="0">
            <a:spAutoFit/>
          </a:bodyPr>
          <a:p>
            <a:r>
              <a:rPr lang="en-US" altLang="zh-CN" b="1">
                <a:solidFill>
                  <a:schemeClr val="bg1"/>
                </a:solidFill>
                <a:sym typeface="+mn-ea"/>
              </a:rPr>
              <a:t>5</a:t>
            </a:r>
            <a:r>
              <a:rPr lang="zh-CN" altLang="en-US" b="1">
                <a:solidFill>
                  <a:schemeClr val="bg1"/>
                </a:solidFill>
                <a:sym typeface="+mn-ea"/>
              </a:rPr>
              <a:t>、自动注入（了解）</a:t>
            </a:r>
            <a:endParaRPr lang="zh-CN" altLang="en-US" b="1">
              <a:solidFill>
                <a:schemeClr val="bg1"/>
              </a:solidFill>
              <a:sym typeface="+mn-ea"/>
            </a:endParaRPr>
          </a:p>
          <a:p>
            <a:r>
              <a:rPr lang="en-US" altLang="zh-CN" b="1">
                <a:solidFill>
                  <a:schemeClr val="bg1"/>
                </a:solidFill>
                <a:sym typeface="+mn-ea"/>
              </a:rPr>
              <a:t>	&lt;bean id="sn2" class="pers.zhangdi.spring.say.SayNameService" autowire=”” &gt;:</a:t>
            </a:r>
            <a:r>
              <a:rPr lang="zh-CN" altLang="en-US" b="1">
                <a:solidFill>
                  <a:schemeClr val="bg1"/>
                </a:solidFill>
                <a:sym typeface="+mn-ea"/>
              </a:rPr>
              <a:t>用于指定自动注入规则</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可以使用</a:t>
            </a:r>
            <a:r>
              <a:rPr lang="en-US" altLang="zh-CN" b="1">
                <a:solidFill>
                  <a:schemeClr val="bg1"/>
                </a:solidFill>
                <a:sym typeface="+mn-ea"/>
              </a:rPr>
              <a:t>byType,byName,constructor</a:t>
            </a:r>
            <a:r>
              <a:rPr lang="zh-CN" altLang="en-US" b="1">
                <a:solidFill>
                  <a:schemeClr val="bg1"/>
                </a:solidFill>
                <a:sym typeface="+mn-ea"/>
              </a:rPr>
              <a:t>等，用于简化注入配置。</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a:t>
            </a:r>
            <a:r>
              <a:rPr lang="en-US" altLang="zh-CN" b="1">
                <a:solidFill>
                  <a:schemeClr val="bg1"/>
                </a:solidFill>
                <a:sym typeface="+mn-ea"/>
              </a:rPr>
              <a:t>byType</a:t>
            </a:r>
            <a:r>
              <a:rPr lang="zh-CN" altLang="en-US" b="1">
                <a:solidFill>
                  <a:schemeClr val="bg1"/>
                </a:solidFill>
                <a:sym typeface="+mn-ea"/>
              </a:rPr>
              <a:t>类型匹配注入需要注意，有两个及其以上匹配会出异常。</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6</a:t>
            </a:r>
            <a:r>
              <a:rPr lang="zh-CN" altLang="en-US" b="1">
                <a:solidFill>
                  <a:schemeClr val="bg1"/>
                </a:solidFill>
                <a:sym typeface="+mn-ea"/>
              </a:rPr>
              <a:t>、各种类型信息的注入配置格式</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注入字符串，数值等等简单类型的数据</a:t>
            </a:r>
            <a:endParaRPr lang="zh-CN" altLang="en-US" b="1">
              <a:solidFill>
                <a:schemeClr val="bg1"/>
              </a:solidFill>
              <a:sym typeface="+mn-ea"/>
            </a:endParaRPr>
          </a:p>
          <a:p>
            <a:r>
              <a:rPr lang="en-US" altLang="zh-CN" b="1">
                <a:solidFill>
                  <a:schemeClr val="bg1"/>
                </a:solidFill>
                <a:sym typeface="+mn-ea"/>
              </a:rPr>
              <a:t>	    &lt;property name=”” value=””&gt;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如果注入的是</a:t>
            </a:r>
            <a:r>
              <a:rPr lang="en-US" altLang="zh-CN" b="1">
                <a:solidFill>
                  <a:schemeClr val="bg1"/>
                </a:solidFill>
                <a:sym typeface="+mn-ea"/>
              </a:rPr>
              <a:t>Date</a:t>
            </a:r>
            <a:r>
              <a:rPr lang="zh-CN" altLang="en-US" b="1">
                <a:solidFill>
                  <a:schemeClr val="bg1"/>
                </a:solidFill>
                <a:sym typeface="+mn-ea"/>
              </a:rPr>
              <a:t>类型的数据，可以在自定义的</a:t>
            </a:r>
            <a:r>
              <a:rPr lang="en-US" altLang="zh-CN" b="1">
                <a:solidFill>
                  <a:schemeClr val="bg1"/>
                </a:solidFill>
                <a:sym typeface="+mn-ea"/>
              </a:rPr>
              <a:t>setter</a:t>
            </a:r>
            <a:r>
              <a:rPr lang="zh-CN" altLang="en-US" b="1">
                <a:solidFill>
                  <a:schemeClr val="bg1"/>
                </a:solidFill>
                <a:sym typeface="+mn-ea"/>
              </a:rPr>
              <a:t>中自己转换类型，不然容易出错。</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a:t>
            </a:r>
            <a:r>
              <a:rPr lang="en-US" altLang="zh-CN" b="1">
                <a:solidFill>
                  <a:schemeClr val="bg1"/>
                </a:solidFill>
                <a:sym typeface="+mn-ea"/>
              </a:rPr>
              <a:t>public void setDate(String sdate){Date date = new SimpleDateFormat</a:t>
            </a:r>
            <a:endParaRPr lang="en-US" altLang="zh-CN" b="1">
              <a:solidFill>
                <a:schemeClr val="bg1"/>
              </a:solidFill>
              <a:sym typeface="+mn-ea"/>
            </a:endParaRPr>
          </a:p>
          <a:p>
            <a:r>
              <a:rPr lang="en-US" altLang="zh-CN" b="1">
                <a:solidFill>
                  <a:schemeClr val="bg1"/>
                </a:solidFill>
                <a:sym typeface="+mn-ea"/>
              </a:rPr>
              <a:t>	    ("yyyy-MM-dd HH:mm:ss").parse(sdate);}</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注入</a:t>
            </a:r>
            <a:r>
              <a:rPr lang="en-US" altLang="zh-CN" b="1">
                <a:solidFill>
                  <a:schemeClr val="bg1"/>
                </a:solidFill>
                <a:sym typeface="+mn-ea"/>
              </a:rPr>
              <a:t>bean</a:t>
            </a:r>
            <a:r>
              <a:rPr lang="zh-CN" altLang="en-US" b="1">
                <a:solidFill>
                  <a:schemeClr val="bg1"/>
                </a:solidFill>
                <a:sym typeface="+mn-ea"/>
              </a:rPr>
              <a:t>对象</a:t>
            </a:r>
            <a:endParaRPr lang="zh-CN" altLang="en-US" b="1">
              <a:solidFill>
                <a:schemeClr val="bg1"/>
              </a:solidFill>
              <a:sym typeface="+mn-ea"/>
            </a:endParaRPr>
          </a:p>
          <a:p>
            <a:r>
              <a:rPr lang="en-US" altLang="zh-CN" b="1">
                <a:solidFill>
                  <a:schemeClr val="bg1"/>
                </a:solidFill>
                <a:sym typeface="+mn-ea"/>
              </a:rPr>
              <a:t>	     &lt;property name=”” ref=”</a:t>
            </a:r>
            <a:r>
              <a:rPr lang="zh-CN" altLang="en-US" b="1">
                <a:solidFill>
                  <a:schemeClr val="bg1"/>
                </a:solidFill>
                <a:sym typeface="+mn-ea"/>
              </a:rPr>
              <a:t>需要注入的</a:t>
            </a:r>
            <a:r>
              <a:rPr lang="en-US" altLang="zh-CN" b="1">
                <a:solidFill>
                  <a:schemeClr val="bg1"/>
                </a:solidFill>
                <a:sym typeface="+mn-ea"/>
              </a:rPr>
              <a:t>bean</a:t>
            </a:r>
            <a:r>
              <a:rPr lang="zh-CN" altLang="en-US" b="1">
                <a:solidFill>
                  <a:schemeClr val="bg1"/>
                </a:solidFill>
                <a:sym typeface="+mn-ea"/>
              </a:rPr>
              <a:t>的</a:t>
            </a:r>
            <a:r>
              <a:rPr lang="en-US" altLang="zh-CN" b="1">
                <a:solidFill>
                  <a:schemeClr val="bg1"/>
                </a:solidFill>
                <a:sym typeface="+mn-ea"/>
              </a:rPr>
              <a:t>id”&gt;</a:t>
            </a:r>
            <a:endParaRPr lang="en-US" altLang="zh-CN"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集合属性注入 </a:t>
            </a:r>
            <a:r>
              <a:rPr lang="en-US" altLang="zh-CN" b="1">
                <a:solidFill>
                  <a:schemeClr val="bg1"/>
                </a:solidFill>
                <a:sym typeface="+mn-ea"/>
              </a:rPr>
              <a:t>*List</a:t>
            </a:r>
            <a:r>
              <a:rPr lang="zh-CN" altLang="en-US" b="1">
                <a:solidFill>
                  <a:schemeClr val="bg1"/>
                </a:solidFill>
                <a:sym typeface="+mn-ea"/>
              </a:rPr>
              <a:t>、</a:t>
            </a:r>
            <a:r>
              <a:rPr lang="en-US" altLang="zh-CN" b="1">
                <a:solidFill>
                  <a:schemeClr val="bg1"/>
                </a:solidFill>
                <a:sym typeface="+mn-ea"/>
              </a:rPr>
              <a:t>set</a:t>
            </a:r>
            <a:r>
              <a:rPr lang="zh-CN" altLang="en-US" b="1">
                <a:solidFill>
                  <a:schemeClr val="bg1"/>
                </a:solidFill>
                <a:sym typeface="+mn-ea"/>
              </a:rPr>
              <a:t>、</a:t>
            </a:r>
            <a:r>
              <a:rPr lang="en-US" altLang="zh-CN" b="1">
                <a:solidFill>
                  <a:schemeClr val="bg1"/>
                </a:solidFill>
                <a:sym typeface="+mn-ea"/>
              </a:rPr>
              <a:t>map</a:t>
            </a:r>
            <a:r>
              <a:rPr lang="zh-CN" altLang="en-US" b="1">
                <a:solidFill>
                  <a:schemeClr val="bg1"/>
                </a:solidFill>
                <a:sym typeface="+mn-ea"/>
              </a:rPr>
              <a:t>、</a:t>
            </a:r>
            <a:r>
              <a:rPr lang="en-US" altLang="zh-CN" b="1">
                <a:solidFill>
                  <a:schemeClr val="bg1"/>
                </a:solidFill>
                <a:sym typeface="+mn-ea"/>
              </a:rPr>
              <a:t>*properties</a:t>
            </a:r>
            <a:r>
              <a:rPr lang="zh-CN" altLang="en-US" b="1">
                <a:solidFill>
                  <a:schemeClr val="bg1"/>
                </a:solidFill>
                <a:sym typeface="+mn-ea"/>
              </a:rPr>
              <a:t>（见上页）</a:t>
            </a:r>
            <a:endParaRPr lang="zh-CN" altLang="en-US" b="1">
              <a:solidFill>
                <a:schemeClr val="bg1"/>
              </a:solidFill>
              <a:sym typeface="+mn-ea"/>
            </a:endParaRPr>
          </a:p>
          <a:p>
            <a:r>
              <a:rPr lang="en-US" altLang="zh-CN" b="1">
                <a:solidFill>
                  <a:schemeClr val="bg1"/>
                </a:solidFill>
                <a:sym typeface="+mn-ea"/>
              </a:rPr>
              <a:t>	d.spring</a:t>
            </a:r>
            <a:r>
              <a:rPr lang="zh-CN" altLang="en-US" b="1">
                <a:solidFill>
                  <a:schemeClr val="bg1"/>
                </a:solidFill>
                <a:sym typeface="+mn-ea"/>
              </a:rPr>
              <a:t>表达式注入</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表达式</a:t>
            </a:r>
            <a:r>
              <a:rPr lang="en-US" altLang="zh-CN" b="1">
                <a:solidFill>
                  <a:schemeClr val="bg1"/>
                </a:solidFill>
                <a:sym typeface="+mn-ea"/>
              </a:rPr>
              <a:t>}</a:t>
            </a:r>
            <a:r>
              <a:rPr lang="zh-CN" altLang="en-US" b="1">
                <a:solidFill>
                  <a:schemeClr val="bg1"/>
                </a:solidFill>
                <a:sym typeface="+mn-ea"/>
              </a:rPr>
              <a:t>，即</a:t>
            </a:r>
            <a:r>
              <a:rPr lang="en-US" altLang="zh-CN" b="1">
                <a:solidFill>
                  <a:schemeClr val="bg1"/>
                </a:solidFill>
                <a:sym typeface="+mn-ea"/>
              </a:rPr>
              <a:t>#{id</a:t>
            </a:r>
            <a:r>
              <a:rPr lang="zh-CN" altLang="en-US" b="1">
                <a:solidFill>
                  <a:schemeClr val="bg1"/>
                </a:solidFill>
                <a:sym typeface="+mn-ea"/>
              </a:rPr>
              <a:t>名</a:t>
            </a:r>
            <a:r>
              <a:rPr lang="en-US" altLang="zh-CN" b="1">
                <a:solidFill>
                  <a:schemeClr val="bg1"/>
                </a:solidFill>
                <a:sym typeface="+mn-ea"/>
              </a:rPr>
              <a:t>.</a:t>
            </a:r>
            <a:r>
              <a:rPr lang="zh-CN" altLang="en-US" b="1">
                <a:solidFill>
                  <a:schemeClr val="bg1"/>
                </a:solidFill>
                <a:sym typeface="+mn-ea"/>
              </a:rPr>
              <a:t>属性名</a:t>
            </a:r>
            <a:r>
              <a:rPr lang="en-US" altLang="zh-CN" b="1">
                <a:solidFill>
                  <a:schemeClr val="bg1"/>
                </a:solidFill>
                <a:sym typeface="+mn-ea"/>
              </a:rPr>
              <a:t>}</a:t>
            </a:r>
            <a:r>
              <a:rPr lang="zh-CN" altLang="en-US" b="1">
                <a:solidFill>
                  <a:schemeClr val="bg1"/>
                </a:solidFill>
                <a:sym typeface="+mn-ea"/>
              </a:rPr>
              <a:t>或</a:t>
            </a:r>
            <a:r>
              <a:rPr lang="en-US" altLang="zh-CN" b="1">
                <a:solidFill>
                  <a:schemeClr val="bg1"/>
                </a:solidFill>
                <a:sym typeface="+mn-ea"/>
              </a:rPr>
              <a:t>#{id</a:t>
            </a:r>
            <a:r>
              <a:rPr lang="zh-CN" altLang="en-US" b="1">
                <a:solidFill>
                  <a:schemeClr val="bg1"/>
                </a:solidFill>
                <a:sym typeface="+mn-ea"/>
              </a:rPr>
              <a:t>名</a:t>
            </a:r>
            <a:r>
              <a:rPr lang="en-US" altLang="zh-CN" b="1">
                <a:solidFill>
                  <a:schemeClr val="bg1"/>
                </a:solidFill>
                <a:sym typeface="+mn-ea"/>
              </a:rPr>
              <a:t>.key}</a:t>
            </a:r>
            <a:r>
              <a:rPr lang="zh-CN" altLang="en-US" b="1">
                <a:solidFill>
                  <a:schemeClr val="bg1"/>
                </a:solidFill>
                <a:sym typeface="+mn-ea"/>
              </a:rPr>
              <a:t>或</a:t>
            </a:r>
            <a:r>
              <a:rPr lang="en-US" altLang="zh-CN" b="1">
                <a:solidFill>
                  <a:schemeClr val="bg1"/>
                </a:solidFill>
                <a:sym typeface="+mn-ea"/>
              </a:rPr>
              <a:t>#{somelist[0]}</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如果是对象属性，则对象需要有对应属性的</a:t>
            </a:r>
            <a:r>
              <a:rPr lang="en-US" altLang="zh-CN" b="1">
                <a:solidFill>
                  <a:schemeClr val="bg1"/>
                </a:solidFill>
                <a:sym typeface="+mn-ea"/>
              </a:rPr>
              <a:t>get</a:t>
            </a:r>
            <a:r>
              <a:rPr lang="zh-CN" altLang="en-US" b="1">
                <a:solidFill>
                  <a:schemeClr val="bg1"/>
                </a:solidFill>
                <a:sym typeface="+mn-ea"/>
              </a:rPr>
              <a:t>方法</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比如</a:t>
            </a:r>
            <a:r>
              <a:rPr lang="en-US" altLang="zh-CN" b="1">
                <a:solidFill>
                  <a:schemeClr val="bg1"/>
                </a:solidFill>
                <a:sym typeface="+mn-ea"/>
              </a:rPr>
              <a:t>&lt;property name=”name” value=”#{student1.name}”&gt;&lt;/property&gt;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a:t>
            </a:r>
            <a:r>
              <a:rPr lang="en-US" altLang="zh-CN" b="1">
                <a:solidFill>
                  <a:schemeClr val="bg1"/>
                </a:solidFill>
                <a:sym typeface="+mn-ea"/>
              </a:rPr>
              <a:t>Spring</a:t>
            </a:r>
            <a:r>
              <a:rPr lang="zh-CN" altLang="en-US" b="1">
                <a:solidFill>
                  <a:schemeClr val="bg1"/>
                </a:solidFill>
                <a:sym typeface="+mn-ea"/>
              </a:rPr>
              <a:t>表达式可以获取</a:t>
            </a:r>
            <a:r>
              <a:rPr lang="en-US" altLang="zh-CN" b="1">
                <a:solidFill>
                  <a:schemeClr val="bg1"/>
                </a:solidFill>
                <a:sym typeface="+mn-ea"/>
              </a:rPr>
              <a:t>bean</a:t>
            </a:r>
            <a:r>
              <a:rPr lang="zh-CN" altLang="en-US" b="1">
                <a:solidFill>
                  <a:schemeClr val="bg1"/>
                </a:solidFill>
                <a:sym typeface="+mn-ea"/>
              </a:rPr>
              <a:t>如</a:t>
            </a:r>
            <a:r>
              <a:rPr lang="en-US" altLang="zh-CN" b="1">
                <a:solidFill>
                  <a:schemeClr val="bg1"/>
                </a:solidFill>
                <a:sym typeface="+mn-ea"/>
              </a:rPr>
              <a:t>——</a:t>
            </a:r>
            <a:r>
              <a:rPr lang="zh-CN" altLang="en-US" b="1">
                <a:solidFill>
                  <a:schemeClr val="bg1"/>
                </a:solidFill>
                <a:sym typeface="+mn-ea"/>
              </a:rPr>
              <a:t>》</a:t>
            </a:r>
            <a:r>
              <a:rPr lang="en-US" altLang="zh-CN" b="1">
                <a:solidFill>
                  <a:schemeClr val="bg1"/>
                </a:solidFill>
                <a:sym typeface="+mn-ea"/>
              </a:rPr>
              <a:t>#{bean</a:t>
            </a:r>
            <a:r>
              <a:rPr lang="zh-CN" altLang="en-US" b="1">
                <a:solidFill>
                  <a:schemeClr val="bg1"/>
                </a:solidFill>
                <a:sym typeface="+mn-ea"/>
              </a:rPr>
              <a:t>名</a:t>
            </a:r>
            <a:r>
              <a:rPr lang="en-US" altLang="zh-CN" b="1">
                <a:solidFill>
                  <a:schemeClr val="bg1"/>
                </a:solidFill>
                <a:sym typeface="+mn-ea"/>
              </a:rPr>
              <a:t>}</a:t>
            </a:r>
            <a:r>
              <a:rPr lang="zh-CN" altLang="en-US" b="1">
                <a:solidFill>
                  <a:schemeClr val="bg1"/>
                </a:solidFill>
                <a:sym typeface="+mn-ea"/>
              </a:rPr>
              <a:t>，可以调用</a:t>
            </a:r>
            <a:r>
              <a:rPr lang="en-US" altLang="zh-CN" b="1">
                <a:solidFill>
                  <a:schemeClr val="bg1"/>
                </a:solidFill>
                <a:sym typeface="+mn-ea"/>
              </a:rPr>
              <a:t>bean</a:t>
            </a:r>
            <a:r>
              <a:rPr lang="zh-CN" altLang="en-US" b="1">
                <a:solidFill>
                  <a:schemeClr val="bg1"/>
                </a:solidFill>
                <a:sym typeface="+mn-ea"/>
              </a:rPr>
              <a:t>的方法如</a:t>
            </a:r>
            <a:r>
              <a:rPr lang="en-US" altLang="zh-CN" b="1">
                <a:solidFill>
                  <a:schemeClr val="bg1"/>
                </a:solidFill>
                <a:sym typeface="+mn-ea"/>
              </a:rPr>
              <a:t>——</a:t>
            </a:r>
            <a:r>
              <a:rPr lang="zh-CN" altLang="en-US" b="1">
                <a:solidFill>
                  <a:schemeClr val="bg1"/>
                </a:solidFill>
                <a:sym typeface="+mn-ea"/>
              </a:rPr>
              <a:t>》</a:t>
            </a:r>
            <a:r>
              <a:rPr lang="en-US" altLang="zh-CN" b="1">
                <a:solidFill>
                  <a:schemeClr val="bg1"/>
                </a:solidFill>
                <a:sym typeface="+mn-ea"/>
              </a:rPr>
              <a:t>#{bean.</a:t>
            </a:r>
            <a:r>
              <a:rPr lang="zh-CN" altLang="en-US" b="1">
                <a:solidFill>
                  <a:schemeClr val="bg1"/>
                </a:solidFill>
                <a:sym typeface="+mn-ea"/>
              </a:rPr>
              <a:t>方法名</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还可以进行运算</a:t>
            </a:r>
            <a:r>
              <a:rPr lang="en-US" altLang="zh-CN" b="1">
                <a:solidFill>
                  <a:schemeClr val="bg1"/>
                </a:solidFill>
                <a:sym typeface="+mn-ea"/>
              </a:rPr>
              <a:t>——</a:t>
            </a:r>
            <a:r>
              <a:rPr lang="zh-CN" altLang="en-US" b="1">
                <a:solidFill>
                  <a:schemeClr val="bg1"/>
                </a:solidFill>
                <a:sym typeface="+mn-ea"/>
              </a:rPr>
              <a:t>》</a:t>
            </a:r>
            <a:r>
              <a:rPr lang="en-US" altLang="zh-CN" b="1">
                <a:solidFill>
                  <a:schemeClr val="bg1"/>
                </a:solidFill>
                <a:sym typeface="+mn-ea"/>
              </a:rPr>
              <a:t>#{bean.num + 1}</a:t>
            </a:r>
            <a:endParaRPr lang="en-US" altLang="zh-CN" b="1">
              <a:solidFill>
                <a:schemeClr val="bg1"/>
              </a:solidFill>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915" y="38735"/>
            <a:ext cx="12027535" cy="7293610"/>
          </a:xfrm>
          <a:prstGeom prst="rect">
            <a:avLst/>
          </a:prstGeom>
          <a:noFill/>
        </p:spPr>
        <p:txBody>
          <a:bodyPr wrap="square" rtlCol="0">
            <a:spAutoFit/>
          </a:bodyPr>
          <a:p>
            <a:r>
              <a:rPr lang="en-US" altLang="zh-CN" b="1">
                <a:solidFill>
                  <a:schemeClr val="bg1"/>
                </a:solidFill>
                <a:sym typeface="+mn-ea"/>
              </a:rPr>
              <a:t>7</a:t>
            </a:r>
            <a:r>
              <a:rPr lang="zh-CN" altLang="en-US" b="1">
                <a:solidFill>
                  <a:schemeClr val="bg1"/>
                </a:solidFill>
                <a:sym typeface="+mn-ea"/>
              </a:rPr>
              <a:t>、利用注解配置应用</a:t>
            </a:r>
            <a:r>
              <a:rPr lang="en-US" altLang="zh-CN" b="1">
                <a:solidFill>
                  <a:schemeClr val="bg1"/>
                </a:solidFill>
                <a:sym typeface="+mn-ea"/>
              </a:rPr>
              <a:t>IOC</a:t>
            </a:r>
            <a:r>
              <a:rPr lang="zh-CN" altLang="en-US" b="1">
                <a:solidFill>
                  <a:schemeClr val="bg1"/>
                </a:solidFill>
                <a:sym typeface="+mn-ea"/>
              </a:rPr>
              <a:t>（重点）</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在类定义，方法定义，成员变量</a:t>
            </a:r>
            <a:r>
              <a:rPr lang="en-US" altLang="zh-CN" b="1">
                <a:solidFill>
                  <a:schemeClr val="bg1"/>
                </a:solidFill>
                <a:sym typeface="+mn-ea"/>
              </a:rPr>
              <a:t>(在类中定义的变量，也称为属性)</a:t>
            </a:r>
            <a:r>
              <a:rPr lang="zh-CN" altLang="en-US" b="1">
                <a:solidFill>
                  <a:schemeClr val="bg1"/>
                </a:solidFill>
                <a:sym typeface="+mn-ea"/>
              </a:rPr>
              <a:t>定义前面使用，格式：</a:t>
            </a:r>
            <a:r>
              <a:rPr lang="en-US" altLang="zh-CN" b="1">
                <a:solidFill>
                  <a:schemeClr val="bg1"/>
                </a:solidFill>
                <a:sym typeface="+mn-ea"/>
              </a:rPr>
              <a:t>@</a:t>
            </a:r>
            <a:r>
              <a:rPr lang="zh-CN" altLang="en-US" b="1">
                <a:solidFill>
                  <a:schemeClr val="bg1"/>
                </a:solidFill>
                <a:sym typeface="+mn-ea"/>
              </a:rPr>
              <a:t>注解标记名</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、组件自动扫描</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可以按指定的包路径，将包下所有组件扫描，如果发现组件类定义前有一下标记，就会将组件扫描到</a:t>
            </a:r>
            <a:r>
              <a:rPr lang="en-US" altLang="zh-CN" b="1">
                <a:solidFill>
                  <a:schemeClr val="bg1"/>
                </a:solidFill>
                <a:sym typeface="+mn-ea"/>
              </a:rPr>
              <a:t>	    Spring</a:t>
            </a:r>
            <a:r>
              <a:rPr lang="zh-CN" altLang="en-US" b="1">
                <a:solidFill>
                  <a:schemeClr val="bg1"/>
                </a:solidFill>
                <a:sym typeface="+mn-ea"/>
              </a:rPr>
              <a:t>容器中。</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首先要在</a:t>
            </a:r>
            <a:r>
              <a:rPr lang="en-US" altLang="zh-CN" b="1">
                <a:solidFill>
                  <a:schemeClr val="bg1"/>
                </a:solidFill>
                <a:sym typeface="+mn-ea"/>
              </a:rPr>
              <a:t>xml</a:t>
            </a:r>
            <a:r>
              <a:rPr lang="zh-CN" altLang="en-US" b="1">
                <a:solidFill>
                  <a:schemeClr val="bg1"/>
                </a:solidFill>
                <a:sym typeface="+mn-ea"/>
              </a:rPr>
              <a:t>文件中开启扫描</a:t>
            </a:r>
            <a:endParaRPr lang="zh-CN" altLang="en-US" b="1">
              <a:solidFill>
                <a:schemeClr val="bg1"/>
              </a:solidFill>
              <a:sym typeface="+mn-ea"/>
            </a:endParaRPr>
          </a:p>
          <a:p>
            <a:r>
              <a:rPr lang="en-US" altLang="zh-CN" b="1">
                <a:solidFill>
                  <a:schemeClr val="bg1"/>
                </a:solidFill>
                <a:sym typeface="+mn-ea"/>
              </a:rPr>
              <a:t>		&lt;context:component-scan base-package="pers.zhangdi.spring"&gt;&lt;/context:component-scan&gt;</a:t>
            </a:r>
            <a:endParaRPr lang="en-US" altLang="zh-CN" b="1">
              <a:solidFill>
                <a:schemeClr val="bg1"/>
              </a:solidFill>
              <a:sym typeface="+mn-ea"/>
            </a:endParaRPr>
          </a:p>
          <a:p>
            <a:r>
              <a:rPr lang="en-US" altLang="zh-CN" b="1">
                <a:solidFill>
                  <a:schemeClr val="bg1"/>
                </a:solidFill>
                <a:sym typeface="+mn-ea"/>
              </a:rPr>
              <a:t>	    @Component(“bean</a:t>
            </a:r>
            <a:r>
              <a:rPr lang="zh-CN" altLang="en-US" b="1">
                <a:solidFill>
                  <a:schemeClr val="bg1"/>
                </a:solidFill>
                <a:sym typeface="+mn-ea"/>
              </a:rPr>
              <a:t>的</a:t>
            </a:r>
            <a:r>
              <a:rPr lang="en-US" altLang="zh-CN" b="1">
                <a:solidFill>
                  <a:schemeClr val="bg1"/>
                </a:solidFill>
                <a:sym typeface="+mn-ea"/>
              </a:rPr>
              <a:t>id”)	//</a:t>
            </a:r>
            <a:r>
              <a:rPr lang="zh-CN" altLang="en-US" b="1">
                <a:solidFill>
                  <a:schemeClr val="bg1"/>
                </a:solidFill>
                <a:sym typeface="+mn-ea"/>
              </a:rPr>
              <a:t>其他组件使用</a:t>
            </a:r>
            <a:endParaRPr lang="zh-CN" altLang="en-US" b="1">
              <a:solidFill>
                <a:schemeClr val="bg1"/>
              </a:solidFill>
              <a:sym typeface="+mn-ea"/>
            </a:endParaRPr>
          </a:p>
          <a:p>
            <a:r>
              <a:rPr lang="en-US" altLang="zh-CN" b="1">
                <a:solidFill>
                  <a:schemeClr val="bg1"/>
                </a:solidFill>
                <a:sym typeface="+mn-ea"/>
              </a:rPr>
              <a:t>		|-扫描SayBey组件，默认id为首字母小写的类名（sayBey）,括号里可以自己指定的bean名称</a:t>
            </a:r>
            <a:endParaRPr lang="en-US" altLang="zh-CN" b="1">
              <a:solidFill>
                <a:schemeClr val="bg1"/>
              </a:solidFill>
              <a:sym typeface="+mn-ea"/>
            </a:endParaRPr>
          </a:p>
          <a:p>
            <a:r>
              <a:rPr lang="en-US" altLang="zh-CN" b="1">
                <a:solidFill>
                  <a:schemeClr val="bg1"/>
                </a:solidFill>
                <a:sym typeface="+mn-ea"/>
              </a:rPr>
              <a:t>		|-相当于&lt;bean id="xxx" class="pers.zhangdi.spring.say"&gt;&lt;/bean&gt;</a:t>
            </a:r>
            <a:endParaRPr lang="en-US" altLang="zh-CN" b="1">
              <a:solidFill>
                <a:schemeClr val="bg1"/>
              </a:solidFill>
              <a:sym typeface="+mn-ea"/>
            </a:endParaRPr>
          </a:p>
          <a:p>
            <a:r>
              <a:rPr lang="en-US" altLang="zh-CN" b="1">
                <a:solidFill>
                  <a:schemeClr val="bg1"/>
                </a:solidFill>
                <a:sym typeface="+mn-ea"/>
              </a:rPr>
              <a:t>	    @Controller	//</a:t>
            </a:r>
            <a:r>
              <a:rPr lang="zh-CN" altLang="en-US" b="1">
                <a:solidFill>
                  <a:schemeClr val="bg1"/>
                </a:solidFill>
                <a:sym typeface="+mn-ea"/>
              </a:rPr>
              <a:t>控制层组件使用</a:t>
            </a:r>
            <a:endParaRPr lang="en-US" altLang="zh-CN" b="1">
              <a:solidFill>
                <a:schemeClr val="bg1"/>
              </a:solidFill>
              <a:sym typeface="+mn-ea"/>
            </a:endParaRPr>
          </a:p>
          <a:p>
            <a:r>
              <a:rPr lang="en-US" altLang="zh-CN" b="1">
                <a:solidFill>
                  <a:schemeClr val="bg1"/>
                </a:solidFill>
                <a:sym typeface="+mn-ea"/>
              </a:rPr>
              <a:t>	    @Service	//</a:t>
            </a:r>
            <a:r>
              <a:rPr lang="zh-CN" altLang="en-US" b="1">
                <a:solidFill>
                  <a:schemeClr val="bg1"/>
                </a:solidFill>
                <a:sym typeface="+mn-ea"/>
              </a:rPr>
              <a:t>业务层组件使用</a:t>
            </a:r>
            <a:r>
              <a:rPr lang="en-US" altLang="zh-CN" b="1">
                <a:solidFill>
                  <a:schemeClr val="bg1"/>
                </a:solidFill>
                <a:sym typeface="+mn-ea"/>
              </a:rPr>
              <a:t>xxxService</a:t>
            </a:r>
            <a:endParaRPr lang="en-US" altLang="zh-CN" b="1">
              <a:solidFill>
                <a:schemeClr val="bg1"/>
              </a:solidFill>
              <a:sym typeface="+mn-ea"/>
            </a:endParaRPr>
          </a:p>
          <a:p>
            <a:r>
              <a:rPr lang="en-US" altLang="zh-CN" b="1">
                <a:solidFill>
                  <a:schemeClr val="bg1"/>
                </a:solidFill>
                <a:sym typeface="+mn-ea"/>
              </a:rPr>
              <a:t>	    @Repository	//</a:t>
            </a:r>
            <a:r>
              <a:rPr lang="zh-CN" altLang="en-US" b="1">
                <a:solidFill>
                  <a:schemeClr val="bg1"/>
                </a:solidFill>
                <a:sym typeface="+mn-ea"/>
              </a:rPr>
              <a:t>数据访问层使用</a:t>
            </a:r>
            <a:r>
              <a:rPr lang="en-US" altLang="zh-CN" b="1">
                <a:solidFill>
                  <a:schemeClr val="bg1"/>
                </a:solidFill>
                <a:sym typeface="+mn-ea"/>
              </a:rPr>
              <a:t>xxxDao</a:t>
            </a:r>
            <a:endParaRPr lang="en-US" altLang="zh-CN" b="1">
              <a:solidFill>
                <a:schemeClr val="bg1"/>
              </a:solidFill>
              <a:sym typeface="+mn-ea"/>
            </a:endParaRPr>
          </a:p>
          <a:p>
            <a:r>
              <a:rPr lang="en-US" altLang="zh-CN" b="1">
                <a:solidFill>
                  <a:schemeClr val="bg1"/>
                </a:solidFill>
                <a:sym typeface="+mn-ea"/>
              </a:rPr>
              <a:t>	    @Named</a:t>
            </a:r>
            <a:r>
              <a:rPr lang="zh-CN" altLang="en-US" b="1">
                <a:solidFill>
                  <a:schemeClr val="bg1"/>
                </a:solidFill>
                <a:sym typeface="+mn-ea"/>
              </a:rPr>
              <a:t>（需要引进第三方标准包）</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	    @Scope(“xxx”)</a:t>
            </a:r>
            <a:r>
              <a:rPr lang="zh-CN" altLang="en-US" b="1">
                <a:solidFill>
                  <a:schemeClr val="bg1"/>
                </a:solidFill>
                <a:sym typeface="+mn-ea"/>
              </a:rPr>
              <a:t>：控制对象创建方式</a:t>
            </a:r>
            <a:r>
              <a:rPr lang="en-US" altLang="zh-CN" b="1">
                <a:solidFill>
                  <a:schemeClr val="bg1"/>
                </a:solidFill>
                <a:sym typeface="+mn-ea"/>
              </a:rPr>
              <a:t>(</a:t>
            </a:r>
            <a:r>
              <a:rPr lang="zh-CN" altLang="en-US" b="1">
                <a:solidFill>
                  <a:schemeClr val="bg1"/>
                </a:solidFill>
                <a:sym typeface="+mn-ea"/>
              </a:rPr>
              <a:t>在类定义前</a:t>
            </a:r>
            <a:r>
              <a:rPr lang="en-US" altLang="zh-CN" b="1">
                <a:solidFill>
                  <a:schemeClr val="bg1"/>
                </a:solidFill>
                <a:sym typeface="+mn-ea"/>
              </a:rPr>
              <a:t>)--等价于&lt;bean scope="xxx"&gt;&lt;/bean&gt;</a:t>
            </a:r>
            <a:endParaRPr lang="en-US" altLang="zh-CN" b="1">
              <a:solidFill>
                <a:schemeClr val="bg1"/>
              </a:solidFill>
              <a:sym typeface="+mn-ea"/>
            </a:endParaRPr>
          </a:p>
          <a:p>
            <a:r>
              <a:rPr lang="en-US" altLang="zh-CN" b="1">
                <a:solidFill>
                  <a:schemeClr val="bg1"/>
                </a:solidFill>
                <a:sym typeface="+mn-ea"/>
              </a:rPr>
              <a:t>	    @PostConstruct</a:t>
            </a:r>
            <a:r>
              <a:rPr lang="zh-CN" altLang="en-US" b="1">
                <a:solidFill>
                  <a:schemeClr val="bg1"/>
                </a:solidFill>
                <a:sym typeface="+mn-ea"/>
              </a:rPr>
              <a:t>：指定</a:t>
            </a:r>
            <a:r>
              <a:rPr lang="en-US" altLang="zh-CN" b="1">
                <a:solidFill>
                  <a:schemeClr val="bg1"/>
                </a:solidFill>
                <a:sym typeface="+mn-ea"/>
              </a:rPr>
              <a:t>bean</a:t>
            </a:r>
            <a:r>
              <a:rPr lang="zh-CN" altLang="en-US" b="1">
                <a:solidFill>
                  <a:schemeClr val="bg1"/>
                </a:solidFill>
                <a:sym typeface="+mn-ea"/>
              </a:rPr>
              <a:t>的</a:t>
            </a:r>
            <a:r>
              <a:rPr lang="en-US" altLang="zh-CN" b="1">
                <a:solidFill>
                  <a:schemeClr val="bg1"/>
                </a:solidFill>
                <a:sym typeface="+mn-ea"/>
              </a:rPr>
              <a:t>init-method--等价于&lt;bean init-method="init"&gt;&lt;/bean&gt;</a:t>
            </a:r>
            <a:endParaRPr lang="en-US" altLang="zh-CN" b="1">
              <a:solidFill>
                <a:schemeClr val="bg1"/>
              </a:solidFill>
              <a:sym typeface="+mn-ea"/>
            </a:endParaRPr>
          </a:p>
          <a:p>
            <a:r>
              <a:rPr lang="en-US" altLang="zh-CN" b="1">
                <a:solidFill>
                  <a:schemeClr val="bg1"/>
                </a:solidFill>
                <a:sym typeface="+mn-ea"/>
              </a:rPr>
              <a:t>	    @PreDestroy</a:t>
            </a:r>
            <a:r>
              <a:rPr lang="zh-CN" altLang="en-US" b="1">
                <a:solidFill>
                  <a:schemeClr val="bg1"/>
                </a:solidFill>
                <a:sym typeface="+mn-ea"/>
              </a:rPr>
              <a:t>：指定</a:t>
            </a:r>
            <a:r>
              <a:rPr lang="en-US" altLang="zh-CN" b="1">
                <a:solidFill>
                  <a:schemeClr val="bg1"/>
                </a:solidFill>
                <a:sym typeface="+mn-ea"/>
              </a:rPr>
              <a:t>bean</a:t>
            </a:r>
            <a:r>
              <a:rPr lang="zh-CN" altLang="en-US" b="1">
                <a:solidFill>
                  <a:schemeClr val="bg1"/>
                </a:solidFill>
                <a:sym typeface="+mn-ea"/>
              </a:rPr>
              <a:t>的</a:t>
            </a:r>
            <a:r>
              <a:rPr lang="en-US" altLang="zh-CN" b="1">
                <a:solidFill>
                  <a:schemeClr val="bg1"/>
                </a:solidFill>
                <a:sym typeface="+mn-ea"/>
              </a:rPr>
              <a:t>destroy-method--等价于&lt;bean destroy-method="destroy"&gt;&lt;/bean&gt;</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、注入注解配置</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bean</a:t>
            </a:r>
            <a:r>
              <a:rPr lang="zh-CN" altLang="en-US" b="1">
                <a:solidFill>
                  <a:schemeClr val="bg1"/>
                </a:solidFill>
                <a:sym typeface="+mn-ea"/>
              </a:rPr>
              <a:t>对象注入</a:t>
            </a:r>
            <a:endParaRPr lang="en-US" altLang="zh-CN" b="1">
              <a:solidFill>
                <a:schemeClr val="bg1"/>
              </a:solidFill>
              <a:sym typeface="+mn-ea"/>
            </a:endParaRPr>
          </a:p>
          <a:p>
            <a:r>
              <a:rPr lang="en-US" altLang="zh-CN" b="1">
                <a:solidFill>
                  <a:schemeClr val="bg1"/>
                </a:solidFill>
                <a:sym typeface="+mn-ea"/>
              </a:rPr>
              <a:t>	    @Resource</a:t>
            </a:r>
            <a:r>
              <a:rPr lang="zh-CN" altLang="en-US" b="1">
                <a:solidFill>
                  <a:schemeClr val="bg1"/>
                </a:solidFill>
                <a:sym typeface="+mn-ea"/>
              </a:rPr>
              <a:t>：可以在变量定义前或者</a:t>
            </a:r>
            <a:r>
              <a:rPr lang="en-US" altLang="zh-CN" b="1">
                <a:solidFill>
                  <a:schemeClr val="bg1"/>
                </a:solidFill>
                <a:sym typeface="+mn-ea"/>
              </a:rPr>
              <a:t>setXXX</a:t>
            </a:r>
            <a:r>
              <a:rPr lang="zh-CN" altLang="en-US" b="1">
                <a:solidFill>
                  <a:schemeClr val="bg1"/>
                </a:solidFill>
                <a:sym typeface="+mn-ea"/>
              </a:rPr>
              <a:t>方法之前应用</a:t>
            </a:r>
            <a:endParaRPr lang="zh-CN" altLang="en-US" b="1">
              <a:solidFill>
                <a:schemeClr val="bg1"/>
              </a:solidFill>
              <a:sym typeface="+mn-ea"/>
            </a:endParaRPr>
          </a:p>
          <a:p>
            <a:r>
              <a:rPr lang="en-US" altLang="zh-CN" b="1">
                <a:solidFill>
                  <a:schemeClr val="bg1"/>
                </a:solidFill>
                <a:sym typeface="+mn-ea"/>
              </a:rPr>
              <a:t>	    @Autowired</a:t>
            </a:r>
            <a:r>
              <a:rPr lang="zh-CN" altLang="en-US" b="1">
                <a:solidFill>
                  <a:schemeClr val="bg1"/>
                </a:solidFill>
                <a:sym typeface="+mn-ea"/>
              </a:rPr>
              <a:t>：可以在变量定义前或者</a:t>
            </a:r>
            <a:r>
              <a:rPr lang="en-US" altLang="zh-CN" b="1">
                <a:solidFill>
                  <a:schemeClr val="bg1"/>
                </a:solidFill>
                <a:sym typeface="+mn-ea"/>
              </a:rPr>
              <a:t>setXXX</a:t>
            </a:r>
            <a:r>
              <a:rPr lang="zh-CN" altLang="en-US" b="1">
                <a:solidFill>
                  <a:schemeClr val="bg1"/>
                </a:solidFill>
                <a:sym typeface="+mn-ea"/>
              </a:rPr>
              <a:t>方法之前应用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注意：一般使用时，功能等价，都可以实现注入。如果不存在多个匹配类型，两者都可以。</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如果存在多个匹配类型，建议按</a:t>
            </a:r>
            <a:r>
              <a:rPr lang="en-US" altLang="zh-CN" b="1">
                <a:solidFill>
                  <a:schemeClr val="bg1"/>
                </a:solidFill>
                <a:sym typeface="+mn-ea"/>
              </a:rPr>
              <a:t>bean</a:t>
            </a:r>
            <a:r>
              <a:rPr lang="zh-CN" altLang="en-US" b="1">
                <a:solidFill>
                  <a:schemeClr val="bg1"/>
                </a:solidFill>
                <a:sym typeface="+mn-ea"/>
              </a:rPr>
              <a:t>的名称注入</a:t>
            </a:r>
            <a:endParaRPr lang="zh-CN" altLang="en-US" b="1">
              <a:solidFill>
                <a:schemeClr val="bg1"/>
              </a:solidFill>
              <a:sym typeface="+mn-ea"/>
            </a:endParaRPr>
          </a:p>
          <a:p>
            <a:endParaRPr lang="en-US" altLang="zh-CN" b="1">
              <a:solidFill>
                <a:schemeClr val="bg1"/>
              </a:solidFill>
              <a:sym typeface="+mn-ea"/>
            </a:endParaRPr>
          </a:p>
          <a:p>
            <a:endParaRPr lang="zh-CN" altLang="en-US" b="1">
              <a:solidFill>
                <a:schemeClr val="bg1"/>
              </a:solidFill>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739255"/>
          </a:xfrm>
          <a:prstGeom prst="rect">
            <a:avLst/>
          </a:prstGeom>
          <a:noFill/>
        </p:spPr>
        <p:txBody>
          <a:bodyPr wrap="square" rtlCol="0">
            <a:spAutoFit/>
          </a:bodyPr>
          <a:p>
            <a:r>
              <a:rPr lang="en-US" altLang="zh-CN" b="1">
                <a:solidFill>
                  <a:schemeClr val="bg1"/>
                </a:solidFill>
                <a:sym typeface="+mn-ea"/>
              </a:rPr>
              <a:t>		//注入Phone对象，相当于&lt;property name="phone" ref="p"&gt;&lt;/property&gt;</a:t>
            </a:r>
            <a:endParaRPr lang="en-US" altLang="zh-CN" b="1">
              <a:solidFill>
                <a:schemeClr val="bg1"/>
              </a:solidFill>
              <a:sym typeface="+mn-ea"/>
            </a:endParaRPr>
          </a:p>
          <a:p>
            <a:r>
              <a:rPr lang="en-US" altLang="zh-CN" b="1">
                <a:solidFill>
                  <a:schemeClr val="bg1"/>
                </a:solidFill>
                <a:sym typeface="+mn-ea"/>
              </a:rPr>
              <a:t>		@Resource(name=”bean</a:t>
            </a:r>
            <a:r>
              <a:rPr lang="zh-CN" altLang="en-US" b="1">
                <a:solidFill>
                  <a:schemeClr val="bg1"/>
                </a:solidFill>
                <a:sym typeface="+mn-ea"/>
              </a:rPr>
              <a:t>的</a:t>
            </a:r>
            <a:r>
              <a:rPr lang="en-US" altLang="zh-CN" b="1">
                <a:solidFill>
                  <a:schemeClr val="bg1"/>
                </a:solidFill>
                <a:sym typeface="+mn-ea"/>
              </a:rPr>
              <a:t>id”)	</a:t>
            </a:r>
            <a:endParaRPr lang="en-US" altLang="zh-CN" b="1">
              <a:solidFill>
                <a:schemeClr val="bg1"/>
              </a:solidFill>
              <a:sym typeface="+mn-ea"/>
            </a:endParaRPr>
          </a:p>
          <a:p>
            <a:r>
              <a:rPr lang="en-US" altLang="zh-CN" b="1">
                <a:solidFill>
                  <a:schemeClr val="bg1"/>
                </a:solidFill>
                <a:sym typeface="+mn-ea"/>
              </a:rPr>
              <a:t>		//注入Computer对象，相当于&lt;property name="computer" ref="c"&gt;&lt;/property&gt;</a:t>
            </a:r>
            <a:endParaRPr lang="en-US" altLang="zh-CN" b="1">
              <a:solidFill>
                <a:schemeClr val="bg1"/>
              </a:solidFill>
              <a:sym typeface="+mn-ea"/>
            </a:endParaRPr>
          </a:p>
          <a:p>
            <a:r>
              <a:rPr lang="en-US" altLang="zh-CN" b="1">
                <a:solidFill>
                  <a:schemeClr val="bg1"/>
                </a:solidFill>
                <a:sym typeface="+mn-ea"/>
              </a:rPr>
              <a:t>		@Autowired</a:t>
            </a:r>
            <a:endParaRPr lang="en-US" altLang="zh-CN" b="1">
              <a:solidFill>
                <a:schemeClr val="bg1"/>
              </a:solidFill>
              <a:sym typeface="+mn-ea"/>
            </a:endParaRPr>
          </a:p>
          <a:p>
            <a:r>
              <a:rPr lang="en-US" altLang="zh-CN" b="1">
                <a:solidFill>
                  <a:schemeClr val="bg1"/>
                </a:solidFill>
                <a:sym typeface="+mn-ea"/>
              </a:rPr>
              <a:t>		@Qualifier("c")</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使用这两个注解时，可以没有</a:t>
            </a:r>
            <a:r>
              <a:rPr lang="en-US" altLang="zh-CN" b="1">
                <a:solidFill>
                  <a:schemeClr val="bg1"/>
                </a:solidFill>
                <a:sym typeface="+mn-ea"/>
              </a:rPr>
              <a:t>setter</a:t>
            </a:r>
            <a:r>
              <a:rPr lang="zh-CN" altLang="en-US" b="1">
                <a:solidFill>
                  <a:schemeClr val="bg1"/>
                </a:solidFill>
                <a:sym typeface="+mn-ea"/>
              </a:rPr>
              <a:t>方法。</a:t>
            </a:r>
            <a:endParaRPr lang="zh-CN" altLang="en-US" b="1">
              <a:solidFill>
                <a:schemeClr val="bg1"/>
              </a:solidFill>
              <a:sym typeface="+mn-ea"/>
            </a:endParaRPr>
          </a:p>
          <a:p>
            <a:r>
              <a:rPr lang="en-US" altLang="zh-CN" b="1">
                <a:solidFill>
                  <a:schemeClr val="bg1"/>
                </a:solidFill>
                <a:sym typeface="+mn-ea"/>
              </a:rPr>
              <a:t>		</a:t>
            </a:r>
            <a:r>
              <a:rPr lang="zh-CN" altLang="en-US" b="1">
                <a:solidFill>
                  <a:srgbClr val="FF0000"/>
                </a:solidFill>
                <a:sym typeface="+mn-ea"/>
              </a:rPr>
              <a:t>注：在方法中的参数上注入</a:t>
            </a:r>
            <a:r>
              <a:rPr lang="en-US" altLang="zh-CN" b="1">
                <a:solidFill>
                  <a:srgbClr val="FF0000"/>
                </a:solidFill>
                <a:sym typeface="+mn-ea"/>
              </a:rPr>
              <a:t>bean</a:t>
            </a:r>
            <a:r>
              <a:rPr lang="zh-CN" altLang="en-US" b="1">
                <a:solidFill>
                  <a:srgbClr val="FF0000"/>
                </a:solidFill>
                <a:sym typeface="+mn-ea"/>
              </a:rPr>
              <a:t>对象时，只能使用</a:t>
            </a:r>
            <a:r>
              <a:rPr lang="en-US" altLang="zh-CN" b="1">
                <a:solidFill>
                  <a:srgbClr val="FF0000"/>
                </a:solidFill>
                <a:sym typeface="+mn-ea"/>
              </a:rPr>
              <a:t>@Autowired</a:t>
            </a:r>
            <a:r>
              <a:rPr lang="zh-CN" altLang="en-US" b="1">
                <a:solidFill>
                  <a:srgbClr val="FF0000"/>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使用建议：</a:t>
            </a:r>
            <a:r>
              <a:rPr lang="en-US" altLang="zh-CN" b="1">
                <a:solidFill>
                  <a:schemeClr val="bg1"/>
                </a:solidFill>
                <a:sym typeface="+mn-ea"/>
              </a:rPr>
              <a:t>set</a:t>
            </a:r>
            <a:r>
              <a:rPr lang="zh-CN" altLang="en-US" b="1">
                <a:solidFill>
                  <a:schemeClr val="bg1"/>
                </a:solidFill>
                <a:sym typeface="+mn-ea"/>
              </a:rPr>
              <a:t>注入建议用</a:t>
            </a:r>
            <a:r>
              <a:rPr lang="en-US" altLang="zh-CN" b="1">
                <a:solidFill>
                  <a:schemeClr val="bg1"/>
                </a:solidFill>
                <a:sym typeface="+mn-ea"/>
              </a:rPr>
              <a:t>@Resource</a:t>
            </a:r>
            <a:r>
              <a:rPr lang="zh-CN" altLang="en-US" b="1">
                <a:solidFill>
                  <a:schemeClr val="bg1"/>
                </a:solidFill>
                <a:sym typeface="+mn-ea"/>
              </a:rPr>
              <a:t>，构造器注入建议使用</a:t>
            </a:r>
            <a:r>
              <a:rPr lang="en-US" altLang="zh-CN" b="1">
                <a:solidFill>
                  <a:schemeClr val="bg1"/>
                </a:solidFill>
                <a:sym typeface="+mn-ea"/>
              </a:rPr>
              <a:t>@Autowired</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2</a:t>
            </a:r>
            <a:r>
              <a:rPr lang="zh-CN" altLang="en-US" b="1">
                <a:solidFill>
                  <a:schemeClr val="bg1"/>
                </a:solidFill>
                <a:sym typeface="+mn-ea"/>
              </a:rPr>
              <a:t>）、简单值的注入</a:t>
            </a:r>
            <a:r>
              <a:rPr lang="en-US" altLang="zh-CN" b="1">
                <a:solidFill>
                  <a:schemeClr val="bg1"/>
                </a:solidFill>
                <a:sym typeface="+mn-ea"/>
              </a:rPr>
              <a:t>(</a:t>
            </a:r>
            <a:r>
              <a:rPr lang="zh-CN" altLang="en-US" b="1">
                <a:solidFill>
                  <a:schemeClr val="bg1"/>
                </a:solidFill>
                <a:sym typeface="+mn-ea"/>
              </a:rPr>
              <a:t>字符串，数值等等简单类型的数据，还可以注入</a:t>
            </a:r>
            <a:r>
              <a:rPr lang="en-US" altLang="zh-CN" b="1">
                <a:solidFill>
                  <a:schemeClr val="bg1"/>
                </a:solidFill>
                <a:sym typeface="+mn-ea"/>
              </a:rPr>
              <a:t>Spring</a:t>
            </a:r>
            <a:r>
              <a:rPr lang="zh-CN" altLang="en-US" b="1">
                <a:solidFill>
                  <a:schemeClr val="bg1"/>
                </a:solidFill>
                <a:sym typeface="+mn-ea"/>
              </a:rPr>
              <a:t>表达式</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@Value(“xxx”) 相当于&lt;property name="str" value="xxx"&gt;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带有参数的构造方法注解配置时，直接在参数上注解即可。</a:t>
            </a:r>
            <a:endParaRPr lang="zh-CN" altLang="en-US" b="1">
              <a:solidFill>
                <a:schemeClr val="bg1"/>
              </a:solidFill>
              <a:sym typeface="+mn-ea"/>
            </a:endParaRPr>
          </a:p>
          <a:p>
            <a:r>
              <a:rPr lang="en-US" altLang="zh-CN" b="1">
                <a:solidFill>
                  <a:schemeClr val="bg1"/>
                </a:solidFill>
                <a:sym typeface="+mn-ea"/>
              </a:rPr>
              <a:t>		@Value(“Spring</a:t>
            </a:r>
            <a:r>
              <a:rPr lang="zh-CN" altLang="en-US" b="1">
                <a:solidFill>
                  <a:schemeClr val="bg1"/>
                </a:solidFill>
                <a:sym typeface="+mn-ea"/>
              </a:rPr>
              <a:t>表达式</a:t>
            </a:r>
            <a:r>
              <a:rPr lang="en-US" altLang="zh-CN" b="1">
                <a:solidFill>
                  <a:schemeClr val="bg1"/>
                </a:solidFill>
                <a:sym typeface="+mn-ea"/>
              </a:rPr>
              <a:t>”)</a:t>
            </a:r>
            <a:r>
              <a:rPr lang="zh-CN" altLang="en-US" b="1">
                <a:solidFill>
                  <a:schemeClr val="bg1"/>
                </a:solidFill>
                <a:sym typeface="+mn-ea"/>
              </a:rPr>
              <a:t>相当于</a:t>
            </a:r>
            <a:r>
              <a:rPr lang="en-US" altLang="zh-CN" b="1">
                <a:solidFill>
                  <a:schemeClr val="bg1"/>
                </a:solidFill>
                <a:sym typeface="+mn-ea"/>
              </a:rPr>
              <a:t>&lt;property name=”str” value=”#{bean</a:t>
            </a:r>
            <a:r>
              <a:rPr lang="zh-CN" altLang="en-US" b="1">
                <a:solidFill>
                  <a:schemeClr val="bg1"/>
                </a:solidFill>
                <a:sym typeface="+mn-ea"/>
              </a:rPr>
              <a:t>名</a:t>
            </a:r>
            <a:r>
              <a:rPr lang="en-US" altLang="zh-CN" b="1">
                <a:solidFill>
                  <a:schemeClr val="bg1"/>
                </a:solidFill>
                <a:sym typeface="+mn-ea"/>
              </a:rPr>
              <a:t>.</a:t>
            </a:r>
            <a:r>
              <a:rPr lang="zh-CN" altLang="en-US" b="1">
                <a:solidFill>
                  <a:schemeClr val="bg1"/>
                </a:solidFill>
                <a:sym typeface="+mn-ea"/>
              </a:rPr>
              <a:t>属性名</a:t>
            </a:r>
            <a:r>
              <a:rPr lang="en-US" altLang="zh-CN" b="1">
                <a:solidFill>
                  <a:schemeClr val="bg1"/>
                </a:solidFill>
                <a:sym typeface="+mn-ea"/>
              </a:rPr>
              <a:t>}”&gt;&lt;property&gt;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r>
              <a:rPr lang="en-US" altLang="zh-CN" b="1">
                <a:solidFill>
                  <a:schemeClr val="bg1"/>
                </a:solidFill>
                <a:sym typeface="+mn-ea"/>
              </a:rPr>
              <a:t>3</a:t>
            </a:r>
            <a:r>
              <a:rPr lang="zh-CN" altLang="en-US" b="1">
                <a:solidFill>
                  <a:schemeClr val="bg1"/>
                </a:solidFill>
                <a:sym typeface="+mn-ea"/>
              </a:rPr>
              <a:t>）、方法上的注解（将方法返回的对象作为</a:t>
            </a:r>
            <a:r>
              <a:rPr lang="en-US" altLang="zh-CN" b="1">
                <a:solidFill>
                  <a:schemeClr val="bg1"/>
                </a:solidFill>
                <a:sym typeface="+mn-ea"/>
              </a:rPr>
              <a:t>Spring</a:t>
            </a:r>
            <a:r>
              <a:rPr lang="zh-CN" altLang="en-US" b="1">
                <a:solidFill>
                  <a:schemeClr val="bg1"/>
                </a:solidFill>
                <a:sym typeface="+mn-ea"/>
              </a:rPr>
              <a:t>的</a:t>
            </a:r>
            <a:r>
              <a:rPr lang="en-US" altLang="zh-CN" b="1">
                <a:solidFill>
                  <a:schemeClr val="bg1"/>
                </a:solidFill>
                <a:sym typeface="+mn-ea"/>
              </a:rPr>
              <a:t>Bean</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@Configuraion</a:t>
            </a:r>
            <a:r>
              <a:rPr lang="zh-CN" altLang="en-US" b="1">
                <a:solidFill>
                  <a:schemeClr val="bg1"/>
                </a:solidFill>
                <a:sym typeface="+mn-ea"/>
              </a:rPr>
              <a:t>和</a:t>
            </a:r>
            <a:r>
              <a:rPr lang="en-US" altLang="zh-CN" b="1">
                <a:solidFill>
                  <a:schemeClr val="accent1"/>
                </a:solidFill>
                <a:effectLst>
                  <a:outerShdw blurRad="38100" dist="25400" dir="5400000" algn="ctr" rotWithShape="0">
                    <a:srgbClr val="6E747A">
                      <a:alpha val="43000"/>
                    </a:srgbClr>
                  </a:outerShdw>
                </a:effectLst>
                <a:sym typeface="+mn-ea"/>
              </a:rPr>
              <a:t> @Bean</a:t>
            </a:r>
            <a:r>
              <a:rPr lang="zh-CN" altLang="en-US" b="1">
                <a:solidFill>
                  <a:schemeClr val="bg1"/>
                </a:solidFill>
                <a:sym typeface="+mn-ea"/>
              </a:rPr>
              <a:t>配合使用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如：@Configuration</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public class Goods {</a:t>
            </a:r>
            <a:endParaRPr lang="zh-CN" altLang="en-US" b="1">
              <a:solidFill>
                <a:schemeClr val="bg1"/>
              </a:solidFill>
              <a:sym typeface="+mn-ea"/>
            </a:endParaRPr>
          </a:p>
          <a:p>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@Bean(name="c2")</a:t>
            </a:r>
            <a:endParaRPr lang="zh-CN" altLang="en-US" b="1">
              <a:solidFill>
                <a:schemeClr val="bg1"/>
              </a:solidFill>
              <a:sym typeface="+mn-ea"/>
            </a:endParaRPr>
          </a:p>
          <a:p>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public Computer getC() {</a:t>
            </a:r>
            <a:endParaRPr lang="zh-CN" altLang="en-US" b="1">
              <a:solidFill>
                <a:schemeClr val="bg1"/>
              </a:solidFill>
              <a:sym typeface="+mn-ea"/>
            </a:endParaRPr>
          </a:p>
          <a:p>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	return new Computer("2号");</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	</a:t>
            </a:r>
            <a:r>
              <a:rPr lang="en-US" altLang="zh-CN" b="1">
                <a:solidFill>
                  <a:schemeClr val="bg1"/>
                </a:solidFill>
                <a:sym typeface="+mn-ea"/>
              </a:rPr>
              <a:t>	</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Spring</a:t>
            </a:r>
            <a:r>
              <a:rPr lang="zh-CN" altLang="en-US" b="1">
                <a:solidFill>
                  <a:schemeClr val="bg1"/>
                </a:solidFill>
                <a:sym typeface="+mn-ea"/>
              </a:rPr>
              <a:t>扫描到之后，会生成一个</a:t>
            </a:r>
            <a:r>
              <a:rPr lang="en-US" altLang="zh-CN" b="1">
                <a:solidFill>
                  <a:schemeClr val="bg1"/>
                </a:solidFill>
                <a:sym typeface="+mn-ea"/>
              </a:rPr>
              <a:t>id</a:t>
            </a:r>
            <a:r>
              <a:rPr lang="zh-CN" altLang="en-US" b="1">
                <a:solidFill>
                  <a:schemeClr val="bg1"/>
                </a:solidFill>
                <a:sym typeface="+mn-ea"/>
              </a:rPr>
              <a:t>为</a:t>
            </a:r>
            <a:r>
              <a:rPr lang="en-US" altLang="zh-CN" b="1">
                <a:solidFill>
                  <a:schemeClr val="bg1"/>
                </a:solidFill>
                <a:sym typeface="+mn-ea"/>
              </a:rPr>
              <a:t>c2</a:t>
            </a:r>
            <a:r>
              <a:rPr lang="zh-CN" altLang="en-US" b="1">
                <a:solidFill>
                  <a:schemeClr val="bg1"/>
                </a:solidFill>
                <a:sym typeface="+mn-ea"/>
              </a:rPr>
              <a:t>的</a:t>
            </a:r>
            <a:r>
              <a:rPr lang="en-US" altLang="zh-CN" b="1">
                <a:solidFill>
                  <a:schemeClr val="bg1"/>
                </a:solidFill>
                <a:sym typeface="+mn-ea"/>
              </a:rPr>
              <a:t>bean</a:t>
            </a:r>
            <a:r>
              <a:rPr lang="zh-CN" altLang="en-US" b="1">
                <a:solidFill>
                  <a:schemeClr val="bg1"/>
                </a:solidFill>
                <a:sym typeface="+mn-ea"/>
              </a:rPr>
              <a:t>对象供使用</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圆角矩形 13"/>
          <p:cNvSpPr/>
          <p:nvPr/>
        </p:nvSpPr>
        <p:spPr>
          <a:xfrm>
            <a:off x="4742180" y="5017770"/>
            <a:ext cx="6824345" cy="15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81915" y="21590"/>
            <a:ext cx="12027535" cy="7662545"/>
          </a:xfrm>
          <a:prstGeom prst="rect">
            <a:avLst/>
          </a:prstGeom>
          <a:noFill/>
        </p:spPr>
        <p:txBody>
          <a:bodyPr wrap="square" rtlCol="0">
            <a:spAutoFit/>
          </a:bodyPr>
          <a:p>
            <a:pPr algn="ctr"/>
            <a:r>
              <a:rPr lang="en-US" altLang="zh-CN" sz="2400" b="1">
                <a:solidFill>
                  <a:srgbClr val="EFFE00"/>
                </a:solidFill>
                <a:effectLst>
                  <a:outerShdw blurRad="38100" dist="19050" dir="2700000" algn="tl" rotWithShape="0">
                    <a:schemeClr val="dk1">
                      <a:alpha val="40000"/>
                    </a:schemeClr>
                  </a:outerShdw>
                </a:effectLst>
                <a:sym typeface="+mn-ea"/>
              </a:rPr>
              <a:t>=================Spring Web MVC====================</a:t>
            </a:r>
            <a:endParaRPr lang="en-US" altLang="zh-CN" b="1">
              <a:solidFill>
                <a:schemeClr val="accent4"/>
              </a:solidFill>
              <a:sym typeface="+mn-ea"/>
            </a:endParaRPr>
          </a:p>
          <a:p>
            <a:pPr algn="l"/>
            <a:r>
              <a:rPr lang="en-US" altLang="zh-CN" b="1">
                <a:solidFill>
                  <a:schemeClr val="bg1"/>
                </a:solidFill>
                <a:sym typeface="+mn-ea"/>
              </a:rPr>
              <a:t>1</a:t>
            </a:r>
            <a:r>
              <a:rPr lang="zh-CN" altLang="en-US" b="1">
                <a:solidFill>
                  <a:schemeClr val="bg1"/>
                </a:solidFill>
                <a:sym typeface="+mn-ea"/>
              </a:rPr>
              <a:t>、</a:t>
            </a:r>
            <a:r>
              <a:rPr lang="en-US" altLang="zh-CN" b="1">
                <a:solidFill>
                  <a:schemeClr val="bg1"/>
                </a:solidFill>
                <a:sym typeface="+mn-ea"/>
              </a:rPr>
              <a:t>MVC </a:t>
            </a:r>
            <a:r>
              <a:rPr lang="zh-CN" altLang="en-US" b="1">
                <a:solidFill>
                  <a:schemeClr val="bg1"/>
                </a:solidFill>
                <a:sym typeface="+mn-ea"/>
              </a:rPr>
              <a:t>思想：</a:t>
            </a:r>
            <a:endParaRPr lang="zh-CN" altLang="en-US"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将程序组件分为模型</a:t>
            </a:r>
            <a:r>
              <a:rPr lang="en-US" altLang="zh-CN" b="1">
                <a:solidFill>
                  <a:schemeClr val="bg1"/>
                </a:solidFill>
                <a:sym typeface="+mn-ea"/>
              </a:rPr>
              <a:t>(Model)</a:t>
            </a:r>
            <a:r>
              <a:rPr lang="zh-CN" altLang="en-US" b="1">
                <a:solidFill>
                  <a:schemeClr val="bg1"/>
                </a:solidFill>
                <a:sym typeface="+mn-ea"/>
              </a:rPr>
              <a:t>，视图</a:t>
            </a:r>
            <a:r>
              <a:rPr lang="en-US" altLang="zh-CN" b="1">
                <a:solidFill>
                  <a:schemeClr val="bg1"/>
                </a:solidFill>
                <a:sym typeface="+mn-ea"/>
              </a:rPr>
              <a:t>(View)</a:t>
            </a:r>
            <a:r>
              <a:rPr lang="zh-CN" altLang="en-US" b="1">
                <a:solidFill>
                  <a:schemeClr val="bg1"/>
                </a:solidFill>
                <a:sym typeface="+mn-ea"/>
              </a:rPr>
              <a:t>，控制器</a:t>
            </a:r>
            <a:r>
              <a:rPr lang="en-US" altLang="zh-CN" b="1">
                <a:solidFill>
                  <a:schemeClr val="bg1"/>
                </a:solidFill>
                <a:sym typeface="+mn-ea"/>
              </a:rPr>
              <a:t>(controller)</a:t>
            </a:r>
            <a:r>
              <a:rPr lang="zh-CN" altLang="en-US" b="1">
                <a:solidFill>
                  <a:schemeClr val="bg1"/>
                </a:solidFill>
                <a:sym typeface="+mn-ea"/>
              </a:rPr>
              <a:t>三部分</a:t>
            </a:r>
            <a:r>
              <a:rPr lang="en-US" altLang="zh-CN" b="1">
                <a:solidFill>
                  <a:schemeClr val="bg1"/>
                </a:solidFill>
                <a:sym typeface="+mn-ea"/>
              </a:rPr>
              <a:t>	</a:t>
            </a:r>
            <a:endParaRPr lang="en-US" altLang="zh-CN" b="1">
              <a:solidFill>
                <a:schemeClr val="bg1"/>
              </a:solidFill>
              <a:sym typeface="+mn-ea"/>
            </a:endParaRPr>
          </a:p>
          <a:p>
            <a:pPr algn="l"/>
            <a:r>
              <a:rPr lang="en-US" altLang="zh-CN" b="1">
                <a:solidFill>
                  <a:schemeClr val="bg1"/>
                </a:solidFill>
                <a:sym typeface="+mn-ea"/>
              </a:rPr>
              <a:t>2</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如何实现</a:t>
            </a:r>
            <a:r>
              <a:rPr lang="en-US" altLang="zh-CN" b="1">
                <a:solidFill>
                  <a:schemeClr val="bg1"/>
                </a:solidFill>
                <a:sym typeface="+mn-ea"/>
              </a:rPr>
              <a:t>MVC</a:t>
            </a:r>
            <a:r>
              <a:rPr lang="zh-CN" altLang="en-US" b="1">
                <a:solidFill>
                  <a:schemeClr val="bg1"/>
                </a:solidFill>
                <a:sym typeface="+mn-ea"/>
              </a:rPr>
              <a:t>：</a:t>
            </a:r>
            <a:endParaRPr lang="zh-CN" altLang="en-US" b="1">
              <a:solidFill>
                <a:schemeClr val="bg1"/>
              </a:solidFill>
              <a:sym typeface="+mn-ea"/>
            </a:endParaRPr>
          </a:p>
          <a:p>
            <a:pPr algn="l"/>
            <a:r>
              <a:rPr lang="en-US" altLang="zh-CN" b="1">
                <a:solidFill>
                  <a:schemeClr val="bg1"/>
                </a:solidFill>
                <a:sym typeface="+mn-ea"/>
              </a:rPr>
              <a:t>	</a:t>
            </a:r>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r>
              <a:rPr lang="en-US" altLang="zh-CN" b="1">
                <a:solidFill>
                  <a:schemeClr val="bg1"/>
                </a:solidFill>
                <a:sym typeface="+mn-ea"/>
              </a:rPr>
              <a:t>	</a:t>
            </a:r>
            <a:r>
              <a:rPr lang="zh-CN" altLang="en-US" b="1">
                <a:solidFill>
                  <a:schemeClr val="bg1"/>
                </a:solidFill>
                <a:sym typeface="+mn-ea"/>
              </a:rPr>
              <a:t>如：大体流程：</a:t>
            </a:r>
            <a:r>
              <a:rPr lang="en-US" altLang="zh-CN" b="1">
                <a:solidFill>
                  <a:schemeClr val="bg1"/>
                </a:solidFill>
                <a:sym typeface="+mn-ea"/>
              </a:rPr>
              <a:t>/list.do</a:t>
            </a:r>
            <a:endParaRPr lang="en-US" altLang="zh-CN" b="1">
              <a:solidFill>
                <a:schemeClr val="bg1"/>
              </a:solidFill>
              <a:sym typeface="+mn-ea"/>
            </a:endParaRPr>
          </a:p>
          <a:p>
            <a:pPr algn="l"/>
            <a:r>
              <a:rPr lang="en-US" altLang="zh-CN" b="1">
                <a:solidFill>
                  <a:schemeClr val="bg1"/>
                </a:solidFill>
                <a:sym typeface="+mn-ea"/>
              </a:rPr>
              <a:t>	    --&gt;DispatcherServlet</a:t>
            </a:r>
            <a:endParaRPr lang="en-US" altLang="zh-CN" b="1">
              <a:solidFill>
                <a:schemeClr val="bg1"/>
              </a:solidFill>
              <a:sym typeface="+mn-ea"/>
            </a:endParaRPr>
          </a:p>
          <a:p>
            <a:pPr algn="l"/>
            <a:r>
              <a:rPr lang="en-US" altLang="zh-CN" b="1">
                <a:solidFill>
                  <a:schemeClr val="bg1"/>
                </a:solidFill>
                <a:sym typeface="+mn-ea"/>
              </a:rPr>
              <a:t>	    --&gt;HandlerMapping</a:t>
            </a:r>
            <a:endParaRPr lang="en-US" altLang="zh-CN" b="1">
              <a:solidFill>
                <a:schemeClr val="bg1"/>
              </a:solidFill>
              <a:sym typeface="+mn-ea"/>
            </a:endParaRPr>
          </a:p>
          <a:p>
            <a:pPr algn="l"/>
            <a:r>
              <a:rPr lang="en-US" altLang="zh-CN" b="1">
                <a:solidFill>
                  <a:schemeClr val="bg1"/>
                </a:solidFill>
                <a:sym typeface="+mn-ea"/>
              </a:rPr>
              <a:t>	    --&gt;EmpListController</a:t>
            </a:r>
            <a:endParaRPr lang="en-US" altLang="zh-CN" b="1">
              <a:solidFill>
                <a:schemeClr val="bg1"/>
              </a:solidFill>
              <a:sym typeface="+mn-ea"/>
            </a:endParaRPr>
          </a:p>
          <a:p>
            <a:pPr algn="l"/>
            <a:r>
              <a:rPr lang="en-US" altLang="zh-CN" b="1">
                <a:solidFill>
                  <a:schemeClr val="bg1"/>
                </a:solidFill>
                <a:sym typeface="+mn-ea"/>
              </a:rPr>
              <a:t>		--&gt;EmpDao.select();</a:t>
            </a:r>
            <a:endParaRPr lang="en-US" altLang="zh-CN" b="1">
              <a:solidFill>
                <a:schemeClr val="bg1"/>
              </a:solidFill>
              <a:sym typeface="+mn-ea"/>
            </a:endParaRPr>
          </a:p>
          <a:p>
            <a:pPr algn="l"/>
            <a:r>
              <a:rPr lang="en-US" altLang="zh-CN" b="1">
                <a:solidFill>
                  <a:schemeClr val="bg1"/>
                </a:solidFill>
                <a:sym typeface="+mn-ea"/>
              </a:rPr>
              <a:t>	    --&gt;ViewResolver</a:t>
            </a:r>
            <a:endParaRPr lang="en-US" altLang="zh-CN" b="1">
              <a:solidFill>
                <a:schemeClr val="bg1"/>
              </a:solidFill>
              <a:sym typeface="+mn-ea"/>
            </a:endParaRPr>
          </a:p>
          <a:p>
            <a:pPr algn="l"/>
            <a:r>
              <a:rPr lang="en-US" altLang="zh-CN" b="1">
                <a:solidFill>
                  <a:schemeClr val="bg1"/>
                </a:solidFill>
                <a:sym typeface="+mn-ea"/>
              </a:rPr>
              <a:t>		--&gt;emp_list.jsp	</a:t>
            </a:r>
            <a:endParaRPr lang="en-US" altLang="zh-CN" b="1">
              <a:solidFill>
                <a:schemeClr val="bg1"/>
              </a:solidFill>
              <a:sym typeface="+mn-ea"/>
            </a:endParaRPr>
          </a:p>
          <a:p>
            <a:pPr algn="l"/>
            <a:r>
              <a:rPr lang="en-US" altLang="zh-CN" b="1">
                <a:solidFill>
                  <a:schemeClr val="bg1"/>
                </a:solidFill>
                <a:sym typeface="+mn-ea"/>
              </a:rPr>
              <a:t>	</a:t>
            </a:r>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a:p>
            <a:pPr algn="l"/>
            <a:endParaRPr lang="en-US" altLang="zh-CN" b="1">
              <a:solidFill>
                <a:schemeClr val="bg1"/>
              </a:solidFill>
              <a:sym typeface="+mn-ea"/>
            </a:endParaRPr>
          </a:p>
        </p:txBody>
      </p:sp>
      <p:pic>
        <p:nvPicPr>
          <p:cNvPr id="2" name="图片 1" descr="1111415-20171209180138324-878761169"/>
          <p:cNvPicPr>
            <a:picLocks noChangeAspect="1"/>
          </p:cNvPicPr>
          <p:nvPr/>
        </p:nvPicPr>
        <p:blipFill>
          <a:blip r:embed="rId1"/>
          <a:stretch>
            <a:fillRect/>
          </a:stretch>
        </p:blipFill>
        <p:spPr>
          <a:xfrm>
            <a:off x="5723255" y="1308735"/>
            <a:ext cx="5914390" cy="3158490"/>
          </a:xfrm>
          <a:prstGeom prst="rect">
            <a:avLst/>
          </a:prstGeom>
        </p:spPr>
      </p:pic>
      <p:pic>
        <p:nvPicPr>
          <p:cNvPr id="3" name="图片 2"/>
          <p:cNvPicPr>
            <a:picLocks noChangeAspect="1"/>
          </p:cNvPicPr>
          <p:nvPr/>
        </p:nvPicPr>
        <p:blipFill>
          <a:blip r:embed="rId2"/>
          <a:stretch>
            <a:fillRect/>
          </a:stretch>
        </p:blipFill>
        <p:spPr>
          <a:xfrm>
            <a:off x="391160" y="1308735"/>
            <a:ext cx="5120640" cy="3158490"/>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016000" y="1784350"/>
              <a:ext cx="2070100" cy="273050"/>
            </p14:xfrm>
          </p:contentPart>
        </mc:Choice>
        <mc:Fallback xmlns="">
          <p:pic>
            <p:nvPicPr>
              <p:cNvPr id="5" name="墨迹 4"/>
            </p:nvPicPr>
            <p:blipFill>
              <a:blip r:embed="rId4"/>
            </p:blipFill>
            <p:spPr>
              <a:xfrm>
                <a:off x="1016000" y="1784350"/>
                <a:ext cx="2070100" cy="2730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2952750" y="2686050"/>
              <a:ext cx="1143000" cy="63500"/>
            </p14:xfrm>
          </p:contentPart>
        </mc:Choice>
        <mc:Fallback xmlns="">
          <p:pic>
            <p:nvPicPr>
              <p:cNvPr id="6" name="墨迹 5"/>
            </p:nvPicPr>
            <p:blipFill>
              <a:blip r:embed="rId6"/>
            </p:blipFill>
            <p:spPr>
              <a:xfrm>
                <a:off x="2952750" y="2686050"/>
                <a:ext cx="1143000" cy="635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2940050" y="2914650"/>
              <a:ext cx="1149350" cy="254000"/>
            </p14:xfrm>
          </p:contentPart>
        </mc:Choice>
        <mc:Fallback xmlns="">
          <p:pic>
            <p:nvPicPr>
              <p:cNvPr id="7" name="墨迹 6"/>
            </p:nvPicPr>
            <p:blipFill>
              <a:blip r:embed="rId8"/>
            </p:blipFill>
            <p:spPr>
              <a:xfrm>
                <a:off x="2940050" y="2914650"/>
                <a:ext cx="1149350" cy="2540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3054350" y="2616200"/>
              <a:ext cx="984250" cy="25400"/>
            </p14:xfrm>
          </p:contentPart>
        </mc:Choice>
        <mc:Fallback xmlns="">
          <p:pic>
            <p:nvPicPr>
              <p:cNvPr id="8" name="墨迹 7"/>
            </p:nvPicPr>
            <p:blipFill>
              <a:blip r:embed="rId10"/>
            </p:blipFill>
            <p:spPr>
              <a:xfrm>
                <a:off x="3054350" y="2616200"/>
                <a:ext cx="984250" cy="254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1339850" y="1733550"/>
              <a:ext cx="1587500" cy="279400"/>
            </p14:xfrm>
          </p:contentPart>
        </mc:Choice>
        <mc:Fallback xmlns="">
          <p:pic>
            <p:nvPicPr>
              <p:cNvPr id="9" name="墨迹 8"/>
            </p:nvPicPr>
            <p:blipFill>
              <a:blip r:embed="rId12"/>
            </p:blipFill>
            <p:spPr>
              <a:xfrm>
                <a:off x="1339850" y="1733550"/>
                <a:ext cx="1587500" cy="2794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4248150" y="2317750"/>
              <a:ext cx="1143000" cy="247650"/>
            </p14:xfrm>
          </p:contentPart>
        </mc:Choice>
        <mc:Fallback xmlns="">
          <p:pic>
            <p:nvPicPr>
              <p:cNvPr id="10" name="墨迹 9"/>
            </p:nvPicPr>
            <p:blipFill>
              <a:blip r:embed="rId14"/>
            </p:blipFill>
            <p:spPr>
              <a:xfrm>
                <a:off x="4248150" y="2317750"/>
                <a:ext cx="1143000" cy="2476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4241800" y="4013200"/>
              <a:ext cx="1270000" cy="317500"/>
            </p14:xfrm>
          </p:contentPart>
        </mc:Choice>
        <mc:Fallback xmlns="">
          <p:pic>
            <p:nvPicPr>
              <p:cNvPr id="11" name="墨迹 10"/>
            </p:nvPicPr>
            <p:blipFill>
              <a:blip r:embed="rId16"/>
            </p:blipFill>
            <p:spPr>
              <a:xfrm>
                <a:off x="4241800" y="4013200"/>
                <a:ext cx="1270000" cy="317500"/>
              </a:xfrm>
              <a:prstGeom prst="rect"/>
            </p:spPr>
          </p:pic>
        </mc:Fallback>
      </mc:AlternateContent>
      <p:sp>
        <p:nvSpPr>
          <p:cNvPr id="12" name="文本框 11"/>
          <p:cNvSpPr txBox="1"/>
          <p:nvPr/>
        </p:nvSpPr>
        <p:spPr>
          <a:xfrm>
            <a:off x="3532505" y="1413510"/>
            <a:ext cx="1763395" cy="46037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1200" b="1">
                <a:solidFill>
                  <a:srgbClr val="FF0000"/>
                </a:solidFill>
                <a:effectLst/>
              </a:rPr>
              <a:t>其中黄色区域是需要我们自己编写的</a:t>
            </a:r>
            <a:endParaRPr lang="zh-CN" altLang="en-US" sz="1200" b="1">
              <a:solidFill>
                <a:srgbClr val="FF0000"/>
              </a:solidFill>
              <a:effectLst/>
            </a:endParaRPr>
          </a:p>
        </p:txBody>
      </p:sp>
      <p:sp>
        <p:nvSpPr>
          <p:cNvPr id="13" name="文本框 12"/>
          <p:cNvSpPr txBox="1"/>
          <p:nvPr/>
        </p:nvSpPr>
        <p:spPr>
          <a:xfrm>
            <a:off x="4844415" y="5100955"/>
            <a:ext cx="6793865" cy="1383665"/>
          </a:xfrm>
          <a:prstGeom prst="rect">
            <a:avLst/>
          </a:prstGeom>
          <a:noFill/>
        </p:spPr>
        <p:txBody>
          <a:bodyPr wrap="square" rtlCol="0">
            <a:spAutoFit/>
          </a:bodyPr>
          <a:p>
            <a:r>
              <a:rPr lang="en-US" altLang="zh-CN" sz="1400" b="1">
                <a:solidFill>
                  <a:schemeClr val="bg1"/>
                </a:solidFill>
              </a:rPr>
              <a:t>1</a:t>
            </a:r>
            <a:r>
              <a:rPr lang="zh-CN" altLang="en-US" sz="1400" b="1">
                <a:solidFill>
                  <a:schemeClr val="bg1"/>
                </a:solidFill>
              </a:rPr>
              <a:t>、浏览器发送一个</a:t>
            </a:r>
            <a:r>
              <a:rPr lang="en-US" altLang="zh-CN" sz="1400" b="1">
                <a:solidFill>
                  <a:schemeClr val="bg1"/>
                </a:solidFill>
              </a:rPr>
              <a:t>HTTP</a:t>
            </a:r>
            <a:r>
              <a:rPr lang="zh-CN" altLang="en-US" sz="1400" b="1">
                <a:solidFill>
                  <a:schemeClr val="bg1"/>
                </a:solidFill>
              </a:rPr>
              <a:t>请求</a:t>
            </a:r>
            <a:endParaRPr lang="zh-CN" altLang="en-US" sz="1400" b="1">
              <a:solidFill>
                <a:schemeClr val="bg1"/>
              </a:solidFill>
            </a:endParaRPr>
          </a:p>
          <a:p>
            <a:r>
              <a:rPr lang="en-US" altLang="zh-CN" sz="1400" b="1">
                <a:solidFill>
                  <a:schemeClr val="bg1"/>
                </a:solidFill>
              </a:rPr>
              <a:t>2</a:t>
            </a:r>
            <a:r>
              <a:rPr lang="zh-CN" altLang="en-US" sz="1400" b="1">
                <a:solidFill>
                  <a:schemeClr val="bg1"/>
                </a:solidFill>
              </a:rPr>
              <a:t>、请求首先进入</a:t>
            </a:r>
            <a:r>
              <a:rPr lang="en-US" altLang="zh-CN" sz="1400" b="1">
                <a:solidFill>
                  <a:schemeClr val="bg1"/>
                </a:solidFill>
              </a:rPr>
              <a:t>DispatcherServlet</a:t>
            </a:r>
            <a:r>
              <a:rPr lang="zh-CN" altLang="en-US" sz="1400" b="1">
                <a:solidFill>
                  <a:schemeClr val="bg1"/>
                </a:solidFill>
              </a:rPr>
              <a:t>主控制器</a:t>
            </a:r>
            <a:r>
              <a:rPr lang="en-US" altLang="zh-CN" sz="1400" b="1">
                <a:solidFill>
                  <a:schemeClr val="bg1"/>
                </a:solidFill>
              </a:rPr>
              <a:t>(</a:t>
            </a:r>
            <a:r>
              <a:rPr lang="zh-CN" altLang="en-US" sz="1400" b="1">
                <a:solidFill>
                  <a:schemeClr val="bg1"/>
                </a:solidFill>
              </a:rPr>
              <a:t>通过</a:t>
            </a:r>
            <a:r>
              <a:rPr lang="en-US" altLang="zh-CN" sz="1400" b="1">
                <a:solidFill>
                  <a:schemeClr val="bg1"/>
                </a:solidFill>
              </a:rPr>
              <a:t>web.xml</a:t>
            </a:r>
            <a:r>
              <a:rPr lang="zh-CN" altLang="en-US" sz="1400" b="1">
                <a:solidFill>
                  <a:schemeClr val="bg1"/>
                </a:solidFill>
              </a:rPr>
              <a:t>引导进入</a:t>
            </a:r>
            <a:r>
              <a:rPr lang="en-US" altLang="zh-CN" sz="1400" b="1">
                <a:solidFill>
                  <a:schemeClr val="bg1"/>
                </a:solidFill>
              </a:rPr>
              <a:t>)</a:t>
            </a:r>
            <a:endParaRPr lang="en-US" altLang="zh-CN" sz="1400" b="1">
              <a:solidFill>
                <a:schemeClr val="bg1"/>
              </a:solidFill>
            </a:endParaRPr>
          </a:p>
          <a:p>
            <a:r>
              <a:rPr lang="en-US" altLang="zh-CN" sz="1400" b="1">
                <a:solidFill>
                  <a:schemeClr val="bg1"/>
                </a:solidFill>
              </a:rPr>
              <a:t>3</a:t>
            </a:r>
            <a:r>
              <a:rPr lang="zh-CN" altLang="en-US" sz="1400" b="1">
                <a:solidFill>
                  <a:schemeClr val="bg1"/>
                </a:solidFill>
              </a:rPr>
              <a:t>、主控制器调用</a:t>
            </a:r>
            <a:r>
              <a:rPr lang="en-US" altLang="zh-CN" sz="1400" b="1">
                <a:solidFill>
                  <a:schemeClr val="bg1"/>
                </a:solidFill>
              </a:rPr>
              <a:t>HandlerMapping</a:t>
            </a:r>
            <a:r>
              <a:rPr lang="zh-CN" altLang="en-US" sz="1400" b="1">
                <a:solidFill>
                  <a:schemeClr val="bg1"/>
                </a:solidFill>
              </a:rPr>
              <a:t>组件，根据请求找到映射的</a:t>
            </a:r>
            <a:r>
              <a:rPr lang="en-US" altLang="zh-CN" sz="1400" b="1">
                <a:solidFill>
                  <a:schemeClr val="bg1"/>
                </a:solidFill>
              </a:rPr>
              <a:t>Controller</a:t>
            </a:r>
            <a:r>
              <a:rPr lang="zh-CN" altLang="en-US" sz="1400" b="1">
                <a:solidFill>
                  <a:schemeClr val="bg1"/>
                </a:solidFill>
              </a:rPr>
              <a:t>处理</a:t>
            </a:r>
            <a:endParaRPr lang="zh-CN" altLang="en-US" sz="1400" b="1">
              <a:solidFill>
                <a:schemeClr val="bg1"/>
              </a:solidFill>
            </a:endParaRPr>
          </a:p>
          <a:p>
            <a:r>
              <a:rPr lang="en-US" altLang="zh-CN" sz="1400" b="1">
                <a:solidFill>
                  <a:schemeClr val="bg1"/>
                </a:solidFill>
              </a:rPr>
              <a:t>4</a:t>
            </a:r>
            <a:r>
              <a:rPr lang="zh-CN" altLang="en-US" sz="1400" b="1">
                <a:solidFill>
                  <a:schemeClr val="bg1"/>
                </a:solidFill>
              </a:rPr>
              <a:t>、执行</a:t>
            </a:r>
            <a:r>
              <a:rPr lang="en-US" altLang="zh-CN" sz="1400" b="1">
                <a:solidFill>
                  <a:schemeClr val="bg1"/>
                </a:solidFill>
              </a:rPr>
              <a:t>Controller</a:t>
            </a:r>
            <a:r>
              <a:rPr lang="zh-CN" altLang="en-US" sz="1400" b="1">
                <a:solidFill>
                  <a:schemeClr val="bg1"/>
                </a:solidFill>
              </a:rPr>
              <a:t>处理方法，将返回结果给</a:t>
            </a:r>
            <a:r>
              <a:rPr lang="en-US" altLang="zh-CN" sz="1400" b="1">
                <a:solidFill>
                  <a:schemeClr val="bg1"/>
                </a:solidFill>
              </a:rPr>
              <a:t>ViewResolver</a:t>
            </a:r>
            <a:r>
              <a:rPr lang="zh-CN" altLang="en-US" sz="1400" b="1">
                <a:solidFill>
                  <a:schemeClr val="bg1"/>
                </a:solidFill>
              </a:rPr>
              <a:t>组件</a:t>
            </a:r>
            <a:endParaRPr lang="zh-CN" altLang="en-US" sz="1400" b="1">
              <a:solidFill>
                <a:schemeClr val="bg1"/>
              </a:solidFill>
            </a:endParaRPr>
          </a:p>
          <a:p>
            <a:r>
              <a:rPr lang="en-US" altLang="zh-CN" sz="1400" b="1">
                <a:solidFill>
                  <a:schemeClr val="bg1"/>
                </a:solidFill>
              </a:rPr>
              <a:t>5</a:t>
            </a:r>
            <a:r>
              <a:rPr lang="zh-CN" altLang="en-US" sz="1400" b="1">
                <a:solidFill>
                  <a:schemeClr val="bg1"/>
                </a:solidFill>
              </a:rPr>
              <a:t>、</a:t>
            </a:r>
            <a:r>
              <a:rPr lang="en-US" altLang="zh-CN" sz="1400" b="1">
                <a:solidFill>
                  <a:schemeClr val="bg1"/>
                </a:solidFill>
              </a:rPr>
              <a:t>ViewResolver</a:t>
            </a:r>
            <a:r>
              <a:rPr lang="zh-CN" altLang="en-US" sz="1400" b="1">
                <a:solidFill>
                  <a:schemeClr val="bg1"/>
                </a:solidFill>
              </a:rPr>
              <a:t>组件根据</a:t>
            </a:r>
            <a:r>
              <a:rPr lang="en-US" altLang="zh-CN" sz="1400" b="1">
                <a:solidFill>
                  <a:schemeClr val="bg1"/>
                </a:solidFill>
              </a:rPr>
              <a:t>Controller</a:t>
            </a:r>
            <a:r>
              <a:rPr lang="zh-CN" altLang="en-US" sz="1400" b="1">
                <a:solidFill>
                  <a:schemeClr val="bg1"/>
                </a:solidFill>
              </a:rPr>
              <a:t>返回结果定位视图</a:t>
            </a:r>
            <a:r>
              <a:rPr lang="en-US" altLang="zh-CN" sz="1400" b="1">
                <a:solidFill>
                  <a:schemeClr val="bg1"/>
                </a:solidFill>
              </a:rPr>
              <a:t>JSP</a:t>
            </a:r>
            <a:r>
              <a:rPr lang="zh-CN" altLang="en-US" sz="1400" b="1">
                <a:solidFill>
                  <a:schemeClr val="bg1"/>
                </a:solidFill>
              </a:rPr>
              <a:t>，将模型数据传递给</a:t>
            </a:r>
            <a:r>
              <a:rPr lang="en-US" altLang="zh-CN" sz="1400" b="1">
                <a:solidFill>
                  <a:schemeClr val="bg1"/>
                </a:solidFill>
              </a:rPr>
              <a:t>JSP</a:t>
            </a:r>
            <a:endParaRPr lang="en-US" altLang="zh-CN" sz="1400" b="1">
              <a:solidFill>
                <a:schemeClr val="bg1"/>
              </a:solidFill>
            </a:endParaRPr>
          </a:p>
          <a:p>
            <a:r>
              <a:rPr lang="en-US" altLang="zh-CN" sz="1400" b="1">
                <a:solidFill>
                  <a:schemeClr val="bg1"/>
                </a:solidFill>
              </a:rPr>
              <a:t>6</a:t>
            </a:r>
            <a:r>
              <a:rPr lang="zh-CN" altLang="en-US" sz="1400" b="1">
                <a:solidFill>
                  <a:schemeClr val="bg1"/>
                </a:solidFill>
              </a:rPr>
              <a:t>、由</a:t>
            </a:r>
            <a:r>
              <a:rPr lang="en-US" altLang="zh-CN" sz="1400" b="1">
                <a:solidFill>
                  <a:schemeClr val="bg1"/>
                </a:solidFill>
              </a:rPr>
              <a:t>JSP</a:t>
            </a:r>
            <a:r>
              <a:rPr lang="zh-CN" altLang="en-US" sz="1400" b="1">
                <a:solidFill>
                  <a:schemeClr val="bg1"/>
                </a:solidFill>
              </a:rPr>
              <a:t>生成响应结果，给浏览器输出展示。</a:t>
            </a:r>
            <a:endParaRPr lang="zh-CN" altLang="en-US" sz="1400" b="1">
              <a:solidFill>
                <a:schemeClr val="bg1"/>
              </a:solidFill>
            </a:endParaRPr>
          </a:p>
        </p:txBody>
      </p:sp>
      <p:sp>
        <p:nvSpPr>
          <p:cNvPr id="15" name="文本框 14"/>
          <p:cNvSpPr txBox="1"/>
          <p:nvPr/>
        </p:nvSpPr>
        <p:spPr>
          <a:xfrm>
            <a:off x="5023485" y="4599940"/>
            <a:ext cx="2505075" cy="368300"/>
          </a:xfrm>
          <a:prstGeom prst="rect">
            <a:avLst/>
          </a:prstGeom>
          <a:noFill/>
        </p:spPr>
        <p:txBody>
          <a:bodyPr wrap="square" rtlCol="0">
            <a:spAutoFit/>
          </a:bodyPr>
          <a:p>
            <a:r>
              <a:rPr lang="en-US" altLang="zh-CN" b="1">
                <a:solidFill>
                  <a:schemeClr val="bg1"/>
                </a:solidFill>
              </a:rPr>
              <a:t>SpringMVC</a:t>
            </a:r>
            <a:r>
              <a:rPr lang="zh-CN" altLang="en-US" b="1">
                <a:solidFill>
                  <a:schemeClr val="bg1"/>
                </a:solidFill>
              </a:rPr>
              <a:t>工作流程</a:t>
            </a:r>
            <a:endParaRPr lang="zh-CN" altLang="en-US" b="1">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462395"/>
          </a:xfrm>
          <a:prstGeom prst="rect">
            <a:avLst/>
          </a:prstGeom>
          <a:noFill/>
        </p:spPr>
        <p:txBody>
          <a:bodyPr wrap="square" rtlCol="0">
            <a:spAutoFit/>
          </a:bodyPr>
          <a:p>
            <a:r>
              <a:rPr lang="en-US" altLang="zh-CN" b="1">
                <a:solidFill>
                  <a:schemeClr val="bg1"/>
                </a:solidFill>
                <a:sym typeface="+mn-ea"/>
              </a:rPr>
              <a:t>3</a:t>
            </a:r>
            <a:r>
              <a:rPr lang="zh-CN" altLang="en-US" b="1">
                <a:solidFill>
                  <a:schemeClr val="bg1"/>
                </a:solidFill>
                <a:sym typeface="+mn-ea"/>
              </a:rPr>
              <a:t>、</a:t>
            </a:r>
            <a:r>
              <a:rPr lang="en-US" altLang="zh-CN" b="1">
                <a:solidFill>
                  <a:schemeClr val="bg1"/>
                </a:solidFill>
                <a:sym typeface="+mn-ea"/>
              </a:rPr>
              <a:t>spring</a:t>
            </a:r>
            <a:r>
              <a:rPr lang="zh-CN" altLang="en-US" b="1">
                <a:solidFill>
                  <a:schemeClr val="bg1"/>
                </a:solidFill>
                <a:sym typeface="+mn-ea"/>
              </a:rPr>
              <a:t>实现</a:t>
            </a:r>
            <a:r>
              <a:rPr lang="en-US" altLang="zh-CN" b="1">
                <a:solidFill>
                  <a:schemeClr val="bg1"/>
                </a:solidFill>
                <a:sym typeface="+mn-ea"/>
              </a:rPr>
              <a:t>mvc——</a:t>
            </a:r>
            <a:r>
              <a:rPr lang="zh-CN" altLang="en-US" b="1">
                <a:solidFill>
                  <a:schemeClr val="bg1"/>
                </a:solidFill>
                <a:sym typeface="+mn-ea"/>
              </a:rPr>
              <a:t>简单的</a:t>
            </a:r>
            <a:r>
              <a:rPr lang="en-US" altLang="zh-CN" b="1">
                <a:solidFill>
                  <a:schemeClr val="bg1"/>
                </a:solidFill>
                <a:sym typeface="+mn-ea"/>
              </a:rPr>
              <a:t>hello</a:t>
            </a:r>
            <a:r>
              <a:rPr lang="zh-CN" altLang="en-US" b="1">
                <a:solidFill>
                  <a:schemeClr val="bg1"/>
                </a:solidFill>
                <a:sym typeface="+mn-ea"/>
              </a:rPr>
              <a:t>示例</a:t>
            </a:r>
            <a:endParaRPr lang="zh-CN" altLang="en-US" b="1">
              <a:solidFill>
                <a:schemeClr val="bg1"/>
              </a:solidFill>
              <a:sym typeface="+mn-ea"/>
            </a:endParaRPr>
          </a:p>
          <a:p>
            <a:r>
              <a:rPr lang="en-US" altLang="zh-CN" b="1">
                <a:solidFill>
                  <a:schemeClr val="bg1"/>
                </a:solidFill>
                <a:sym typeface="+mn-ea"/>
              </a:rPr>
              <a:t>	/hello.do</a:t>
            </a:r>
            <a:endParaRPr lang="en-US" altLang="zh-CN" b="1">
              <a:solidFill>
                <a:schemeClr val="bg1"/>
              </a:solidFill>
              <a:sym typeface="+mn-ea"/>
            </a:endParaRPr>
          </a:p>
          <a:p>
            <a:r>
              <a:rPr lang="en-US" altLang="zh-CN" b="1">
                <a:solidFill>
                  <a:schemeClr val="bg1"/>
                </a:solidFill>
                <a:sym typeface="+mn-ea"/>
              </a:rPr>
              <a:t>	--&gt;DispatcherServlet(</a:t>
            </a:r>
            <a:r>
              <a:rPr lang="zh-CN" altLang="en-US" b="1">
                <a:solidFill>
                  <a:schemeClr val="bg1"/>
                </a:solidFill>
                <a:sym typeface="+mn-ea"/>
              </a:rPr>
              <a:t>配置</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--&gt;HandlerMapping(</a:t>
            </a:r>
            <a:r>
              <a:rPr lang="zh-CN" altLang="en-US" b="1">
                <a:solidFill>
                  <a:schemeClr val="bg1"/>
                </a:solidFill>
                <a:sym typeface="+mn-ea"/>
              </a:rPr>
              <a:t>配置</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--&gt;HelloController(</a:t>
            </a:r>
            <a:r>
              <a:rPr lang="zh-CN" altLang="en-US" b="1">
                <a:solidFill>
                  <a:schemeClr val="bg1"/>
                </a:solidFill>
                <a:sym typeface="+mn-ea"/>
              </a:rPr>
              <a:t>编写</a:t>
            </a:r>
            <a:r>
              <a:rPr lang="en-US" altLang="zh-CN" b="1">
                <a:solidFill>
                  <a:schemeClr val="bg1"/>
                </a:solidFill>
                <a:sym typeface="+mn-ea"/>
              </a:rPr>
              <a:t>+</a:t>
            </a:r>
            <a:r>
              <a:rPr lang="zh-CN" altLang="en-US" b="1">
                <a:solidFill>
                  <a:schemeClr val="bg1"/>
                </a:solidFill>
                <a:sym typeface="+mn-ea"/>
              </a:rPr>
              <a:t>配置</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--&gt;ViewResolver(</a:t>
            </a:r>
            <a:r>
              <a:rPr lang="zh-CN" altLang="en-US" b="1">
                <a:solidFill>
                  <a:schemeClr val="bg1"/>
                </a:solidFill>
                <a:sym typeface="+mn-ea"/>
              </a:rPr>
              <a:t>配置</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--&gt;/WEB-INF/hello.jsp(</a:t>
            </a:r>
            <a:r>
              <a:rPr lang="zh-CN" altLang="en-US" b="1">
                <a:solidFill>
                  <a:schemeClr val="bg1"/>
                </a:solidFill>
                <a:sym typeface="+mn-ea"/>
              </a:rPr>
              <a:t>编写</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实现过程：</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、搭建</a:t>
            </a:r>
            <a:r>
              <a:rPr lang="en-US" altLang="zh-CN" b="1">
                <a:solidFill>
                  <a:schemeClr val="bg1"/>
                </a:solidFill>
                <a:sym typeface="+mn-ea"/>
              </a:rPr>
              <a:t>Spring Web MVC</a:t>
            </a:r>
            <a:r>
              <a:rPr lang="zh-CN" altLang="en-US" b="1">
                <a:solidFill>
                  <a:schemeClr val="bg1"/>
                </a:solidFill>
                <a:sym typeface="+mn-ea"/>
              </a:rPr>
              <a:t>开发环境</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引入</a:t>
            </a:r>
            <a:r>
              <a:rPr lang="en-US" altLang="zh-CN" b="1">
                <a:solidFill>
                  <a:schemeClr val="bg1"/>
                </a:solidFill>
                <a:sym typeface="+mn-ea"/>
              </a:rPr>
              <a:t>ioc</a:t>
            </a:r>
            <a:r>
              <a:rPr lang="zh-CN" altLang="en-US" b="1">
                <a:solidFill>
                  <a:schemeClr val="bg1"/>
                </a:solidFill>
                <a:sym typeface="+mn-ea"/>
              </a:rPr>
              <a:t>，</a:t>
            </a:r>
            <a:r>
              <a:rPr lang="en-US" altLang="zh-CN" b="1">
                <a:solidFill>
                  <a:schemeClr val="bg1"/>
                </a:solidFill>
                <a:sym typeface="+mn-ea"/>
              </a:rPr>
              <a:t>webmvc</a:t>
            </a:r>
            <a:r>
              <a:rPr lang="zh-CN" altLang="en-US" b="1">
                <a:solidFill>
                  <a:schemeClr val="bg1"/>
                </a:solidFill>
                <a:sym typeface="+mn-ea"/>
              </a:rPr>
              <a:t>开发包</a:t>
            </a:r>
            <a:r>
              <a:rPr lang="en-US" altLang="zh-CN" b="1">
                <a:solidFill>
                  <a:schemeClr val="bg1"/>
                </a:solidFill>
                <a:sym typeface="+mn-ea"/>
              </a:rPr>
              <a:t>(maven</a:t>
            </a:r>
            <a:r>
              <a:rPr lang="zh-CN" altLang="en-US" b="1">
                <a:solidFill>
                  <a:schemeClr val="bg1"/>
                </a:solidFill>
                <a:sym typeface="+mn-ea"/>
              </a:rPr>
              <a:t>开发编写配置文件即可</a:t>
            </a:r>
            <a:r>
              <a:rPr lang="en-US" altLang="zh-CN"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--src</a:t>
            </a:r>
            <a:r>
              <a:rPr lang="zh-CN" altLang="en-US" b="1">
                <a:solidFill>
                  <a:schemeClr val="bg1"/>
                </a:solidFill>
                <a:sym typeface="+mn-ea"/>
              </a:rPr>
              <a:t>下添加</a:t>
            </a:r>
            <a:r>
              <a:rPr lang="en-US" altLang="zh-CN" b="1">
                <a:solidFill>
                  <a:schemeClr val="bg1"/>
                </a:solidFill>
                <a:sym typeface="+mn-ea"/>
              </a:rPr>
              <a:t>bean.xml</a:t>
            </a:r>
            <a:r>
              <a:rPr lang="zh-CN" altLang="en-US" b="1">
                <a:solidFill>
                  <a:schemeClr val="bg1"/>
                </a:solidFill>
                <a:sym typeface="+mn-ea"/>
              </a:rPr>
              <a:t>配置文件</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、编写</a:t>
            </a:r>
            <a:r>
              <a:rPr lang="en-US" altLang="zh-CN" b="1">
                <a:solidFill>
                  <a:schemeClr val="bg1"/>
                </a:solidFill>
                <a:sym typeface="+mn-ea"/>
              </a:rPr>
              <a:t>HelloController</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必须要实现</a:t>
            </a:r>
            <a:r>
              <a:rPr lang="en-US" altLang="zh-CN" b="1">
                <a:solidFill>
                  <a:schemeClr val="bg1"/>
                </a:solidFill>
                <a:sym typeface="+mn-ea"/>
              </a:rPr>
              <a:t>Controller</a:t>
            </a:r>
            <a:r>
              <a:rPr lang="zh-CN" altLang="en-US" b="1">
                <a:solidFill>
                  <a:schemeClr val="bg1"/>
                </a:solidFill>
                <a:sym typeface="+mn-ea"/>
              </a:rPr>
              <a:t>接口，以下是控制器中最基本的操作：</a:t>
            </a:r>
            <a:endParaRPr lang="zh-CN" altLang="en-US" b="1">
              <a:solidFill>
                <a:schemeClr val="bg1"/>
              </a:solidFill>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ModelAndView mav = new ModelAndView();</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mav.setViewName("hello");//设置视图名称</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//设置要传输出去的模型数据,相当于request.setAttribute("str","数据");</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mav.getModel().put("str","要传出去的模型数据");</a:t>
            </a:r>
            <a:endParaRPr lang="en-US" altLang="zh-CN"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c</a:t>
            </a:r>
            <a:r>
              <a:rPr lang="zh-CN" altLang="en-US" b="1">
                <a:solidFill>
                  <a:schemeClr val="bg1"/>
                </a:solidFill>
                <a:effectLst>
                  <a:outerShdw blurRad="38100" dist="25400" dir="5400000" algn="ctr" rotWithShape="0">
                    <a:srgbClr val="6E747A">
                      <a:alpha val="43000"/>
                    </a:srgbClr>
                  </a:outerShdw>
                </a:effectLst>
                <a:sym typeface="+mn-ea"/>
              </a:rPr>
              <a:t>、配置</a:t>
            </a:r>
            <a:r>
              <a:rPr lang="en-US" altLang="zh-CN" b="1">
                <a:solidFill>
                  <a:schemeClr val="bg1"/>
                </a:solidFill>
                <a:effectLst>
                  <a:outerShdw blurRad="38100" dist="25400" dir="5400000" algn="ctr" rotWithShape="0">
                    <a:srgbClr val="6E747A">
                      <a:alpha val="43000"/>
                    </a:srgbClr>
                  </a:outerShdw>
                </a:effectLst>
                <a:sym typeface="+mn-ea"/>
              </a:rPr>
              <a:t>web.xml</a:t>
            </a:r>
            <a:r>
              <a:rPr lang="zh-CN" altLang="en-US" b="1">
                <a:solidFill>
                  <a:schemeClr val="bg1"/>
                </a:solidFill>
                <a:effectLst>
                  <a:outerShdw blurRad="38100" dist="25400" dir="5400000" algn="ctr" rotWithShape="0">
                    <a:srgbClr val="6E747A">
                      <a:alpha val="43000"/>
                    </a:srgbClr>
                  </a:outerShdw>
                </a:effectLst>
                <a:sym typeface="+mn-ea"/>
              </a:rPr>
              <a:t>：让收到的请求通过</a:t>
            </a:r>
            <a:r>
              <a:rPr lang="en-US" altLang="zh-CN" b="1">
                <a:solidFill>
                  <a:schemeClr val="bg1"/>
                </a:solidFill>
                <a:effectLst>
                  <a:outerShdw blurRad="38100" dist="25400" dir="5400000" algn="ctr" rotWithShape="0">
                    <a:srgbClr val="6E747A">
                      <a:alpha val="43000"/>
                    </a:srgbClr>
                  </a:outerShdw>
                </a:effectLst>
                <a:sym typeface="+mn-ea"/>
              </a:rPr>
              <a:t>DispatcherServlet</a:t>
            </a:r>
            <a:r>
              <a:rPr lang="zh-CN" altLang="en-US" b="1">
                <a:solidFill>
                  <a:schemeClr val="bg1"/>
                </a:solidFill>
                <a:effectLst>
                  <a:outerShdw blurRad="38100" dist="25400" dir="5400000" algn="ctr" rotWithShape="0">
                    <a:srgbClr val="6E747A">
                      <a:alpha val="43000"/>
                    </a:srgbClr>
                  </a:outerShdw>
                </a:effectLst>
                <a:sym typeface="+mn-ea"/>
              </a:rPr>
              <a:t>转到</a:t>
            </a:r>
            <a:r>
              <a:rPr lang="en-US" altLang="zh-CN" b="1">
                <a:solidFill>
                  <a:schemeClr val="bg1"/>
                </a:solidFill>
                <a:effectLst>
                  <a:outerShdw blurRad="38100" dist="25400" dir="5400000" algn="ctr" rotWithShape="0">
                    <a:srgbClr val="6E747A">
                      <a:alpha val="43000"/>
                    </a:srgbClr>
                  </a:outerShdw>
                </a:effectLst>
                <a:sym typeface="+mn-ea"/>
              </a:rPr>
              <a:t>SpringMVC</a:t>
            </a:r>
            <a:r>
              <a:rPr lang="zh-CN" altLang="en-US" b="1">
                <a:solidFill>
                  <a:schemeClr val="bg1"/>
                </a:solidFill>
                <a:effectLst>
                  <a:outerShdw blurRad="38100" dist="25400" dir="5400000" algn="ctr" rotWithShape="0">
                    <a:srgbClr val="6E747A">
                      <a:alpha val="43000"/>
                    </a:srgbClr>
                  </a:outerShdw>
                </a:effectLst>
                <a:sym typeface="+mn-ea"/>
              </a:rPr>
              <a:t>的处理流程中</a:t>
            </a:r>
            <a:endParaRPr lang="en-US" altLang="zh-CN"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d</a:t>
            </a:r>
            <a:r>
              <a:rPr lang="zh-CN" altLang="en-US" b="1">
                <a:solidFill>
                  <a:schemeClr val="bg1"/>
                </a:solidFill>
                <a:effectLst>
                  <a:outerShdw blurRad="38100" dist="25400" dir="5400000" algn="ctr" rotWithShape="0">
                    <a:srgbClr val="6E747A">
                      <a:alpha val="43000"/>
                    </a:srgbClr>
                  </a:outerShdw>
                </a:effectLst>
                <a:sym typeface="+mn-ea"/>
              </a:rPr>
              <a:t>、配置</a:t>
            </a:r>
            <a:r>
              <a:rPr lang="en-US" altLang="zh-CN" b="1">
                <a:solidFill>
                  <a:schemeClr val="bg1"/>
                </a:solidFill>
                <a:effectLst>
                  <a:outerShdw blurRad="38100" dist="25400" dir="5400000" algn="ctr" rotWithShape="0">
                    <a:srgbClr val="6E747A">
                      <a:alpha val="43000"/>
                    </a:srgbClr>
                  </a:outerShdw>
                </a:effectLst>
                <a:sym typeface="+mn-ea"/>
              </a:rPr>
              <a:t>bean.xml</a:t>
            </a:r>
            <a:endParaRPr lang="en-US" altLang="zh-CN"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|--配置HandlerMapping</a:t>
            </a:r>
            <a:endParaRPr lang="en-US" altLang="zh-CN"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通过此配置能根据请求地址定位</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到对应的控制器。</a:t>
            </a:r>
            <a:endParaRPr lang="en-US" altLang="zh-CN" b="1">
              <a:solidFill>
                <a:schemeClr val="bg1"/>
              </a:solidFill>
              <a:effectLst>
                <a:outerShdw blurRad="38100" dist="25400" dir="5400000" algn="ctr" rotWithShape="0">
                  <a:srgbClr val="6E747A">
                    <a:alpha val="43000"/>
                  </a:srgbClr>
                </a:outerShdw>
              </a:effectLst>
              <a:sym typeface="+mn-ea"/>
            </a:endParaRPr>
          </a:p>
          <a:p>
            <a:endParaRPr lang="en-US" altLang="zh-CN" b="1">
              <a:solidFill>
                <a:schemeClr val="bg1"/>
              </a:solidFill>
              <a:effectLst>
                <a:outerShdw blurRad="38100" dist="25400" dir="5400000" algn="ctr" rotWithShape="0">
                  <a:srgbClr val="6E747A">
                    <a:alpha val="43000"/>
                  </a:srgbClr>
                </a:outerShdw>
              </a:effectLst>
              <a:sym typeface="+mn-ea"/>
            </a:endParaRPr>
          </a:p>
        </p:txBody>
      </p:sp>
      <p:pic>
        <p:nvPicPr>
          <p:cNvPr id="13" name="图片 12"/>
          <p:cNvPicPr>
            <a:picLocks noChangeAspect="1"/>
          </p:cNvPicPr>
          <p:nvPr/>
        </p:nvPicPr>
        <p:blipFill>
          <a:blip r:embed="rId1"/>
          <a:stretch>
            <a:fillRect/>
          </a:stretch>
        </p:blipFill>
        <p:spPr>
          <a:xfrm>
            <a:off x="7308850" y="38735"/>
            <a:ext cx="4856480" cy="2489835"/>
          </a:xfrm>
          <a:prstGeom prst="rect">
            <a:avLst/>
          </a:prstGeom>
        </p:spPr>
      </p:pic>
      <p:pic>
        <p:nvPicPr>
          <p:cNvPr id="2" name="图片 1"/>
          <p:cNvPicPr>
            <a:picLocks noChangeAspect="1"/>
          </p:cNvPicPr>
          <p:nvPr/>
        </p:nvPicPr>
        <p:blipFill>
          <a:blip r:embed="rId2"/>
          <a:srcRect l="20550" t="23354" r="20228" b="53365"/>
          <a:stretch>
            <a:fillRect/>
          </a:stretch>
        </p:blipFill>
        <p:spPr>
          <a:xfrm>
            <a:off x="5445760" y="5143500"/>
            <a:ext cx="6664325" cy="147383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6739255"/>
          </a:xfrm>
          <a:prstGeom prst="rect">
            <a:avLst/>
          </a:prstGeom>
          <a:noFill/>
        </p:spPr>
        <p:txBody>
          <a:bodyPr wrap="square" rtlCol="0">
            <a:spAutoFit/>
          </a:bodyPr>
          <a:p>
            <a:r>
              <a:rPr lang="en-US" altLang="zh-CN" b="1">
                <a:solidFill>
                  <a:schemeClr val="bg1"/>
                </a:solidFill>
                <a:effectLst>
                  <a:outerShdw blurRad="38100" dist="25400" dir="5400000" algn="ctr" rotWithShape="0">
                    <a:srgbClr val="6E747A">
                      <a:alpha val="43000"/>
                    </a:srgbClr>
                  </a:outerShdw>
                </a:effectLst>
                <a:sym typeface="+mn-ea"/>
              </a:rPr>
              <a:t>	    |--配置 Controller</a:t>
            </a:r>
            <a:endParaRPr lang="en-US" altLang="zh-CN"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endParaRPr lang="en-US" altLang="zh-CN" b="1">
              <a:solidFill>
                <a:schemeClr val="bg1"/>
              </a:solidFill>
              <a:effectLst>
                <a:outerShdw blurRad="38100" dist="25400" dir="5400000" algn="ctr" rotWithShape="0">
                  <a:srgbClr val="6E747A">
                    <a:alpha val="43000"/>
                  </a:srgbClr>
                </a:outerShdw>
              </a:effectLst>
              <a:sym typeface="+mn-ea"/>
            </a:endParaRPr>
          </a:p>
          <a:p>
            <a:endParaRPr lang="en-US" altLang="zh-CN"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|--配置 ViewResolver</a:t>
            </a:r>
            <a:endParaRPr lang="en-US" altLang="zh-CN" b="1">
              <a:solidFill>
                <a:schemeClr val="bg1"/>
              </a:solidFill>
              <a:effectLst>
                <a:outerShdw blurRad="38100" dist="25400" dir="5400000" algn="ctr" rotWithShape="0">
                  <a:srgbClr val="6E747A">
                    <a:alpha val="43000"/>
                  </a:srgbClr>
                </a:outerShdw>
              </a:effectLst>
              <a:sym typeface="+mn-ea"/>
            </a:endParaRPr>
          </a:p>
          <a:p>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4</a:t>
            </a:r>
            <a:r>
              <a:rPr lang="zh-CN" altLang="en-US" b="1">
                <a:solidFill>
                  <a:schemeClr val="bg1"/>
                </a:solidFill>
                <a:sym typeface="+mn-ea"/>
              </a:rPr>
              <a:t>、</a:t>
            </a:r>
            <a:r>
              <a:rPr lang="en-US" altLang="zh-CN" b="1">
                <a:solidFill>
                  <a:schemeClr val="bg1"/>
                </a:solidFill>
                <a:sym typeface="+mn-ea"/>
              </a:rPr>
              <a:t>Spring MVC</a:t>
            </a:r>
            <a:r>
              <a:rPr lang="zh-CN" altLang="en-US" b="1">
                <a:solidFill>
                  <a:schemeClr val="bg1"/>
                </a:solidFill>
                <a:sym typeface="+mn-ea"/>
              </a:rPr>
              <a:t>注解配置应用</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、要开启组件扫描，注解配置才能被扫描到容器中。</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a:t>
            </a:r>
            <a:r>
              <a:rPr lang="en-US" altLang="zh-CN" b="1">
                <a:solidFill>
                  <a:schemeClr val="bg1"/>
                </a:solidFill>
                <a:sym typeface="+mn-ea"/>
              </a:rPr>
              <a:t>@RequestMapping(“xxxx”)--&gt;</a:t>
            </a:r>
            <a:r>
              <a:rPr lang="zh-CN" altLang="en-US" b="1">
                <a:solidFill>
                  <a:schemeClr val="bg1"/>
                </a:solidFill>
                <a:sym typeface="+mn-ea"/>
              </a:rPr>
              <a:t>用来处理请求地址映射的注解，可用于类或方法上</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相当于配置HandlerMapping指定请求地址对应着的控制器</a:t>
            </a:r>
            <a:r>
              <a:rPr lang="en-US" altLang="zh-CN" b="1">
                <a:solidFill>
                  <a:schemeClr val="bg1"/>
                </a:solidFill>
                <a:sym typeface="+mn-ea"/>
              </a:rPr>
              <a:t>(</a:t>
            </a:r>
            <a:r>
              <a:rPr lang="zh-CN" altLang="en-US" b="1">
                <a:solidFill>
                  <a:schemeClr val="bg1"/>
                </a:solidFill>
                <a:sym typeface="+mn-ea"/>
              </a:rPr>
              <a:t>即根据传过来的请求地址指示</a:t>
            </a:r>
            <a:r>
              <a:rPr lang="en-US" altLang="zh-CN" b="1">
                <a:solidFill>
                  <a:schemeClr val="bg1"/>
                </a:solidFill>
                <a:sym typeface="+mn-ea"/>
              </a:rPr>
              <a:t>Spring</a:t>
            </a:r>
            <a:r>
              <a:rPr lang="zh-CN" altLang="en-US" b="1">
                <a:solidFill>
                  <a:schemeClr val="bg1"/>
                </a:solidFill>
                <a:sym typeface="+mn-ea"/>
              </a:rPr>
              <a:t>使用哪个</a:t>
            </a:r>
            <a:endParaRPr lang="zh-CN" altLang="en-US" b="1">
              <a:solidFill>
                <a:schemeClr val="bg1"/>
              </a:solidFill>
              <a:sym typeface="+mn-ea"/>
            </a:endParaRPr>
          </a:p>
          <a:p>
            <a:r>
              <a:rPr lang="en-US" altLang="zh-CN" b="1">
                <a:solidFill>
                  <a:schemeClr val="bg1"/>
                </a:solidFill>
                <a:sym typeface="+mn-ea"/>
              </a:rPr>
              <a:t>	    Controller</a:t>
            </a:r>
            <a:r>
              <a:rPr lang="zh-CN" altLang="en-US" b="1">
                <a:solidFill>
                  <a:schemeClr val="bg1"/>
                </a:solidFill>
                <a:sym typeface="+mn-ea"/>
              </a:rPr>
              <a:t>来处理请求</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用于类上：标记的是一个访问路径，比如@RequestMapping("/user")代表着只要请求路径是</a:t>
            </a:r>
            <a:endParaRPr lang="zh-CN" altLang="en-US" b="1">
              <a:solidFill>
                <a:schemeClr val="bg1"/>
              </a:solidFill>
              <a:sym typeface="+mn-ea"/>
            </a:endParaRPr>
          </a:p>
          <a:p>
            <a:r>
              <a:rPr lang="en-US" altLang="zh-CN" b="1">
                <a:solidFill>
                  <a:schemeClr val="bg1"/>
                </a:solidFill>
                <a:sym typeface="+mn-ea"/>
              </a:rPr>
              <a:t>		    http://localhost:8080/SpringMVC/user/xxx</a:t>
            </a:r>
            <a:r>
              <a:rPr lang="zh-CN" altLang="en-US" b="1">
                <a:solidFill>
                  <a:schemeClr val="bg1"/>
                </a:solidFill>
                <a:sym typeface="+mn-ea"/>
              </a:rPr>
              <a:t>，就是用该</a:t>
            </a:r>
            <a:r>
              <a:rPr lang="en-US" altLang="zh-CN" b="1">
                <a:solidFill>
                  <a:schemeClr val="bg1"/>
                </a:solidFill>
                <a:sym typeface="+mn-ea"/>
              </a:rPr>
              <a:t>controller</a:t>
            </a:r>
            <a:r>
              <a:rPr lang="zh-CN" altLang="en-US" b="1">
                <a:solidFill>
                  <a:schemeClr val="bg1"/>
                </a:solidFill>
                <a:sym typeface="+mn-ea"/>
              </a:rPr>
              <a:t>来处理请求。</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注意：要配合着在方法上的</a:t>
            </a:r>
            <a:r>
              <a:rPr lang="en-US" altLang="zh-CN" b="1">
                <a:solidFill>
                  <a:schemeClr val="bg1"/>
                </a:solidFill>
                <a:sym typeface="+mn-ea"/>
              </a:rPr>
              <a:t>@RequestMapping(“xxx”)</a:t>
            </a:r>
            <a:r>
              <a:rPr lang="zh-CN" altLang="en-US" b="1">
                <a:solidFill>
                  <a:schemeClr val="bg1"/>
                </a:solidFill>
                <a:sym typeface="+mn-ea"/>
              </a:rPr>
              <a:t>来使用！！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用于方法上：标记的是请求的路径，比如@RequestMapping("/</a:t>
            </a:r>
            <a:r>
              <a:rPr lang="en-US" altLang="zh-CN" b="1">
                <a:solidFill>
                  <a:schemeClr val="bg1"/>
                </a:solidFill>
                <a:sym typeface="+mn-ea"/>
              </a:rPr>
              <a:t>hello.do</a:t>
            </a:r>
            <a:r>
              <a:rPr lang="zh-CN" altLang="en-US" b="1">
                <a:solidFill>
                  <a:schemeClr val="bg1"/>
                </a:solidFill>
                <a:sym typeface="+mn-ea"/>
              </a:rPr>
              <a:t>")表示的是来自该路径的</a:t>
            </a:r>
            <a:r>
              <a:rPr lang="en-US" altLang="zh-CN" b="1">
                <a:solidFill>
                  <a:schemeClr val="bg1"/>
                </a:solidFill>
                <a:sym typeface="+mn-ea"/>
              </a:rPr>
              <a:t>		    </a:t>
            </a:r>
            <a:r>
              <a:rPr lang="zh-CN" altLang="en-US" b="1">
                <a:solidFill>
                  <a:schemeClr val="bg1"/>
                </a:solidFill>
                <a:sym typeface="+mn-ea"/>
              </a:rPr>
              <a:t>请求要用该</a:t>
            </a:r>
            <a:r>
              <a:rPr lang="en-US" altLang="zh-CN" b="1">
                <a:solidFill>
                  <a:schemeClr val="bg1"/>
                </a:solidFill>
                <a:sym typeface="+mn-ea"/>
              </a:rPr>
              <a:t>cotroller</a:t>
            </a:r>
            <a:r>
              <a:rPr lang="zh-CN" altLang="en-US" b="1">
                <a:solidFill>
                  <a:schemeClr val="bg1"/>
                </a:solidFill>
                <a:sym typeface="+mn-ea"/>
              </a:rPr>
              <a:t>来处理。</a:t>
            </a:r>
            <a:endParaRPr lang="zh-CN" altLang="en-US"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a:t>
            </a:r>
            <a:r>
              <a:rPr lang="en-US" altLang="zh-CN" b="1">
                <a:solidFill>
                  <a:schemeClr val="bg1"/>
                </a:solidFill>
                <a:sym typeface="+mn-ea"/>
              </a:rPr>
              <a:t>@Controller--&gt;</a:t>
            </a:r>
            <a:r>
              <a:rPr lang="zh-CN" altLang="en-US" b="1">
                <a:solidFill>
                  <a:schemeClr val="bg1"/>
                </a:solidFill>
                <a:sym typeface="+mn-ea"/>
              </a:rPr>
              <a:t>指示该类的实例是一个控制器</a:t>
            </a:r>
            <a:r>
              <a:rPr lang="en-US" altLang="zh-CN" b="1">
                <a:solidFill>
                  <a:schemeClr val="bg1"/>
                </a:solidFill>
                <a:sym typeface="+mn-ea"/>
              </a:rPr>
              <a:t>controller</a:t>
            </a:r>
            <a:r>
              <a:rPr lang="zh-CN" altLang="en-US" b="1">
                <a:solidFill>
                  <a:schemeClr val="bg1"/>
                </a:solidFill>
                <a:sym typeface="+mn-ea"/>
              </a:rPr>
              <a:t>，一个</a:t>
            </a:r>
            <a:r>
              <a:rPr lang="en-US" altLang="zh-CN" b="1">
                <a:solidFill>
                  <a:schemeClr val="bg1"/>
                </a:solidFill>
                <a:sym typeface="+mn-ea"/>
              </a:rPr>
              <a:t>controller</a:t>
            </a:r>
            <a:r>
              <a:rPr lang="zh-CN" altLang="en-US" b="1">
                <a:solidFill>
                  <a:schemeClr val="bg1"/>
                </a:solidFill>
                <a:sym typeface="+mn-ea"/>
              </a:rPr>
              <a:t>可以处理多个请求。</a:t>
            </a:r>
            <a:endParaRPr lang="zh-CN" altLang="en-US" b="1">
              <a:solidFill>
                <a:schemeClr val="bg1"/>
              </a:solidFill>
              <a:sym typeface="+mn-ea"/>
            </a:endParaRPr>
          </a:p>
          <a:p>
            <a:r>
              <a:rPr lang="en-US" altLang="zh-CN" b="1">
                <a:solidFill>
                  <a:schemeClr val="bg1"/>
                </a:solidFill>
                <a:sym typeface="+mn-ea"/>
              </a:rPr>
              <a:t>	    一旦使用了 @Controller 注解，控制器类可以不必实现Controller接口</a:t>
            </a:r>
            <a:r>
              <a:rPr lang="zh-CN" altLang="en-US" b="1">
                <a:solidFill>
                  <a:schemeClr val="bg1"/>
                </a:solidFill>
                <a:sym typeface="+mn-ea"/>
              </a:rPr>
              <a:t>。可以允许程序员按需要灵活定义业</a:t>
            </a:r>
            <a:r>
              <a:rPr lang="en-US" altLang="zh-CN" b="1">
                <a:solidFill>
                  <a:schemeClr val="bg1"/>
                </a:solidFill>
                <a:sym typeface="+mn-ea"/>
              </a:rPr>
              <a:t>	    </a:t>
            </a:r>
            <a:r>
              <a:rPr lang="zh-CN" altLang="en-US" b="1">
                <a:solidFill>
                  <a:schemeClr val="bg1"/>
                </a:solidFill>
                <a:sym typeface="+mn-ea"/>
              </a:rPr>
              <a:t>务方法</a:t>
            </a:r>
            <a:r>
              <a:rPr lang="en-US" altLang="zh-CN" b="1">
                <a:solidFill>
                  <a:schemeClr val="bg1"/>
                </a:solidFill>
                <a:sym typeface="+mn-ea"/>
              </a:rPr>
              <a:t>public</a:t>
            </a:r>
            <a:r>
              <a:rPr lang="zh-CN" altLang="en-US" b="1">
                <a:solidFill>
                  <a:schemeClr val="bg1"/>
                </a:solidFill>
                <a:sym typeface="+mn-ea"/>
              </a:rPr>
              <a:t> </a:t>
            </a:r>
            <a:r>
              <a:rPr lang="en-US" altLang="zh-CN" b="1">
                <a:solidFill>
                  <a:schemeClr val="bg1"/>
                </a:solidFill>
                <a:sym typeface="+mn-ea"/>
              </a:rPr>
              <a:t>ModelAndView</a:t>
            </a:r>
            <a:r>
              <a:rPr lang="zh-CN" altLang="en-US" b="1">
                <a:solidFill>
                  <a:schemeClr val="bg1"/>
                </a:solidFill>
                <a:sym typeface="+mn-ea"/>
              </a:rPr>
              <a:t>或自定义的方法</a:t>
            </a:r>
            <a:r>
              <a:rPr lang="en-US" altLang="zh-CN" b="1">
                <a:solidFill>
                  <a:schemeClr val="bg1"/>
                </a:solidFill>
                <a:sym typeface="+mn-ea"/>
              </a:rPr>
              <a:t>String xxx()</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注意：</a:t>
            </a:r>
            <a:r>
              <a:rPr lang="zh-CN" altLang="en-US" b="1">
                <a:solidFill>
                  <a:schemeClr val="accent1"/>
                </a:solidFill>
                <a:effectLst>
                  <a:outerShdw blurRad="38100" dist="25400" dir="5400000" algn="ctr" rotWithShape="0">
                    <a:srgbClr val="6E747A">
                      <a:alpha val="43000"/>
                    </a:srgbClr>
                  </a:outerShdw>
                </a:effectLst>
                <a:sym typeface="+mn-ea"/>
              </a:rPr>
              <a:t>@Controller注解不可以单独使用，必须匹配@RequestMapping一起使用。组合使用后可以不需要再</a:t>
            </a:r>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在</a:t>
            </a:r>
            <a:r>
              <a:rPr lang="en-US" altLang="zh-CN" b="1">
                <a:solidFill>
                  <a:schemeClr val="accent1"/>
                </a:solidFill>
                <a:effectLst>
                  <a:outerShdw blurRad="38100" dist="25400" dir="5400000" algn="ctr" rotWithShape="0">
                    <a:srgbClr val="6E747A">
                      <a:alpha val="43000"/>
                    </a:srgbClr>
                  </a:outerShdw>
                </a:effectLst>
                <a:sym typeface="+mn-ea"/>
              </a:rPr>
              <a:t>bean.xml</a:t>
            </a:r>
            <a:r>
              <a:rPr lang="zh-CN" altLang="en-US" b="1">
                <a:solidFill>
                  <a:schemeClr val="accent1"/>
                </a:solidFill>
                <a:effectLst>
                  <a:outerShdw blurRad="38100" dist="25400" dir="5400000" algn="ctr" rotWithShape="0">
                    <a:srgbClr val="6E747A">
                      <a:alpha val="43000"/>
                    </a:srgbClr>
                  </a:outerShdw>
                </a:effectLst>
                <a:sym typeface="+mn-ea"/>
              </a:rPr>
              <a:t>里配置</a:t>
            </a:r>
            <a:r>
              <a:rPr lang="en-US" altLang="zh-CN" b="1">
                <a:solidFill>
                  <a:schemeClr val="accent1"/>
                </a:solidFill>
                <a:effectLst>
                  <a:outerShdw blurRad="38100" dist="25400" dir="5400000" algn="ctr" rotWithShape="0">
                    <a:srgbClr val="6E747A">
                      <a:alpha val="43000"/>
                    </a:srgbClr>
                  </a:outerShdw>
                </a:effectLst>
                <a:sym typeface="+mn-ea"/>
              </a:rPr>
              <a:t>HandlerMapping</a:t>
            </a:r>
            <a:r>
              <a:rPr lang="zh-CN" altLang="en-US" b="1">
                <a:solidFill>
                  <a:schemeClr val="accent1"/>
                </a:solidFill>
                <a:effectLst>
                  <a:outerShdw blurRad="38100" dist="25400" dir="5400000" algn="ctr" rotWithShape="0">
                    <a:srgbClr val="6E747A">
                      <a:alpha val="43000"/>
                    </a:srgbClr>
                  </a:outerShdw>
                </a:effectLst>
                <a:sym typeface="+mn-ea"/>
              </a:rPr>
              <a:t>和</a:t>
            </a:r>
            <a:r>
              <a:rPr lang="en-US" altLang="zh-CN" b="1">
                <a:solidFill>
                  <a:schemeClr val="accent1"/>
                </a:solidFill>
                <a:effectLst>
                  <a:outerShdw blurRad="38100" dist="25400" dir="5400000" algn="ctr" rotWithShape="0">
                    <a:srgbClr val="6E747A">
                      <a:alpha val="43000"/>
                    </a:srgbClr>
                  </a:outerShdw>
                </a:effectLst>
                <a:sym typeface="+mn-ea"/>
              </a:rPr>
              <a:t>Controller</a:t>
            </a:r>
            <a:r>
              <a:rPr lang="zh-CN" altLang="en-US" b="1">
                <a:solidFill>
                  <a:schemeClr val="accent1"/>
                </a:solidFill>
                <a:effectLst>
                  <a:outerShdw blurRad="38100" dist="25400" dir="5400000" algn="ctr" rotWithShape="0">
                    <a:srgbClr val="6E747A">
                      <a:alpha val="43000"/>
                    </a:srgbClr>
                  </a:outerShdw>
                </a:effectLst>
                <a:sym typeface="+mn-ea"/>
              </a:rPr>
              <a:t>。</a:t>
            </a:r>
            <a:r>
              <a:rPr lang="en-US" altLang="zh-CN" b="1">
                <a:solidFill>
                  <a:schemeClr val="accent1"/>
                </a:solidFill>
                <a:effectLst>
                  <a:outerShdw blurRad="38100" dist="25400" dir="5400000" algn="ctr" rotWithShape="0">
                    <a:srgbClr val="6E747A">
                      <a:alpha val="43000"/>
                    </a:srgbClr>
                  </a:outerShdw>
                </a:effectLst>
                <a:sym typeface="+mn-ea"/>
              </a:rPr>
              <a:t>	</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p:txBody>
      </p:sp>
      <p:graphicFrame>
        <p:nvGraphicFramePr>
          <p:cNvPr id="5" name="对象 4"/>
          <p:cNvGraphicFramePr/>
          <p:nvPr/>
        </p:nvGraphicFramePr>
        <p:xfrm>
          <a:off x="3708400" y="38735"/>
          <a:ext cx="8401685" cy="728980"/>
        </p:xfrm>
        <a:graphic>
          <a:graphicData uri="http://schemas.openxmlformats.org/presentationml/2006/ole">
            <mc:AlternateContent xmlns:mc="http://schemas.openxmlformats.org/markup-compatibility/2006">
              <mc:Choice xmlns:v="urn:schemas-microsoft-com:vml" Requires="v">
                <p:oleObj spid="_x0000_s6" name="" r:id="rId1" imgW="10096500" imgH="876300" progId="Paint.Picture">
                  <p:embed/>
                </p:oleObj>
              </mc:Choice>
              <mc:Fallback>
                <p:oleObj name="" r:id="rId1" imgW="10096500" imgH="876300" progId="Paint.Picture">
                  <p:embed/>
                  <p:pic>
                    <p:nvPicPr>
                      <p:cNvPr id="0" name="图片 5"/>
                      <p:cNvPicPr/>
                      <p:nvPr/>
                    </p:nvPicPr>
                    <p:blipFill>
                      <a:blip r:embed="rId2"/>
                      <a:stretch>
                        <a:fillRect/>
                      </a:stretch>
                    </p:blipFill>
                    <p:spPr>
                      <a:xfrm>
                        <a:off x="3708400" y="38735"/>
                        <a:ext cx="8401685" cy="728980"/>
                      </a:xfrm>
                      <a:prstGeom prst="rect">
                        <a:avLst/>
                      </a:prstGeom>
                    </p:spPr>
                  </p:pic>
                </p:oleObj>
              </mc:Fallback>
            </mc:AlternateContent>
          </a:graphicData>
        </a:graphic>
      </p:graphicFrame>
      <p:graphicFrame>
        <p:nvGraphicFramePr>
          <p:cNvPr id="7" name="对象 6"/>
          <p:cNvGraphicFramePr/>
          <p:nvPr/>
        </p:nvGraphicFramePr>
        <p:xfrm>
          <a:off x="3708400" y="984250"/>
          <a:ext cx="8401685" cy="860425"/>
        </p:xfrm>
        <a:graphic>
          <a:graphicData uri="http://schemas.openxmlformats.org/presentationml/2006/ole">
            <mc:AlternateContent xmlns:mc="http://schemas.openxmlformats.org/markup-compatibility/2006">
              <mc:Choice xmlns:v="urn:schemas-microsoft-com:vml" Requires="v">
                <p:oleObj spid="_x0000_s8" name="" r:id="rId3" imgW="10696575" imgH="1095375" progId="Paint.Picture">
                  <p:embed/>
                </p:oleObj>
              </mc:Choice>
              <mc:Fallback>
                <p:oleObj name="" r:id="rId3" imgW="10696575" imgH="1095375" progId="Paint.Picture">
                  <p:embed/>
                  <p:pic>
                    <p:nvPicPr>
                      <p:cNvPr id="0" name="图片 7"/>
                      <p:cNvPicPr/>
                      <p:nvPr/>
                    </p:nvPicPr>
                    <p:blipFill>
                      <a:blip r:embed="rId4"/>
                      <a:stretch>
                        <a:fillRect/>
                      </a:stretch>
                    </p:blipFill>
                    <p:spPr>
                      <a:xfrm>
                        <a:off x="3708400" y="984250"/>
                        <a:ext cx="8401685" cy="860425"/>
                      </a:xfrm>
                      <a:prstGeom prst="rect">
                        <a:avLst/>
                      </a:prstGeom>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7016115"/>
          </a:xfrm>
          <a:prstGeom prst="rect">
            <a:avLst/>
          </a:prstGeom>
          <a:noFill/>
        </p:spPr>
        <p:txBody>
          <a:bodyPr wrap="square" rtlCol="0">
            <a:spAutoFit/>
          </a:bodyPr>
          <a:p>
            <a:r>
              <a:rPr lang="en-US" altLang="zh-CN" b="1">
                <a:solidFill>
                  <a:schemeClr val="bg1"/>
                </a:solidFill>
                <a:sym typeface="+mn-ea"/>
              </a:rPr>
              <a:t>5</a:t>
            </a:r>
            <a:r>
              <a:rPr lang="zh-CN" altLang="en-US" b="1">
                <a:solidFill>
                  <a:schemeClr val="bg1"/>
                </a:solidFill>
                <a:sym typeface="+mn-ea"/>
              </a:rPr>
              <a:t>、</a:t>
            </a:r>
            <a:r>
              <a:rPr lang="en-US" altLang="zh-CN" b="1">
                <a:solidFill>
                  <a:schemeClr val="bg1"/>
                </a:solidFill>
                <a:sym typeface="+mn-ea"/>
              </a:rPr>
              <a:t>Controller</a:t>
            </a:r>
            <a:r>
              <a:rPr lang="zh-CN" altLang="en-US" b="1">
                <a:solidFill>
                  <a:schemeClr val="bg1"/>
                </a:solidFill>
                <a:sym typeface="+mn-ea"/>
              </a:rPr>
              <a:t>中的处理方法：</a:t>
            </a:r>
            <a:endParaRPr lang="zh-CN" altLang="en-US" b="1">
              <a:solidFill>
                <a:schemeClr val="bg1"/>
              </a:solidFill>
              <a:sym typeface="+mn-ea"/>
            </a:endParaRPr>
          </a:p>
          <a:p>
            <a:r>
              <a:rPr lang="en-US" altLang="zh-CN" b="1">
                <a:solidFill>
                  <a:schemeClr val="bg1"/>
                </a:solidFill>
                <a:sym typeface="+mn-ea"/>
              </a:rPr>
              <a:t>	</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1</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Controller</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如何接受请求参数</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从</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form</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表单或</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url</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地址中取值</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r>
              <a:rPr lang="en-US" altLang="zh-CN" b="1">
                <a:solidFill>
                  <a:schemeClr val="bg1"/>
                </a:solidFill>
                <a:sym typeface="+mn-ea"/>
              </a:rPr>
              <a:t>	    a</a:t>
            </a:r>
            <a:r>
              <a:rPr lang="zh-CN" altLang="en-US" b="1">
                <a:solidFill>
                  <a:schemeClr val="bg1"/>
                </a:solidFill>
                <a:sym typeface="+mn-ea"/>
              </a:rPr>
              <a:t>、利用</a:t>
            </a:r>
            <a:r>
              <a:rPr lang="en-US" altLang="zh-CN" b="1">
                <a:solidFill>
                  <a:schemeClr val="bg1"/>
                </a:solidFill>
                <a:sym typeface="+mn-ea"/>
              </a:rPr>
              <a:t>HttpServletRequest</a:t>
            </a:r>
            <a:r>
              <a:rPr lang="zh-CN" altLang="en-US" b="1">
                <a:solidFill>
                  <a:schemeClr val="bg1"/>
                </a:solidFill>
                <a:sym typeface="+mn-ea"/>
              </a:rPr>
              <a:t>，</a:t>
            </a:r>
            <a:r>
              <a:rPr lang="en-US" altLang="zh-CN" b="1">
                <a:solidFill>
                  <a:schemeClr val="bg1"/>
                </a:solidFill>
                <a:sym typeface="+mn-ea"/>
              </a:rPr>
              <a:t>Post</a:t>
            </a:r>
            <a:r>
              <a:rPr lang="zh-CN" altLang="en-US" b="1">
                <a:solidFill>
                  <a:schemeClr val="bg1"/>
                </a:solidFill>
                <a:sym typeface="+mn-ea"/>
              </a:rPr>
              <a:t>方式和</a:t>
            </a:r>
            <a:r>
              <a:rPr lang="en-US" altLang="zh-CN" b="1">
                <a:solidFill>
                  <a:schemeClr val="bg1"/>
                </a:solidFill>
                <a:sym typeface="+mn-ea"/>
              </a:rPr>
              <a:t>Get</a:t>
            </a:r>
            <a:r>
              <a:rPr lang="zh-CN" altLang="en-US" b="1">
                <a:solidFill>
                  <a:schemeClr val="bg1"/>
                </a:solidFill>
                <a:sym typeface="+mn-ea"/>
              </a:rPr>
              <a:t>方式都可以</a:t>
            </a:r>
            <a:endParaRPr lang="en-US" altLang="zh-CN" b="1">
              <a:solidFill>
                <a:schemeClr val="bg1"/>
              </a:solidFill>
              <a:sym typeface="+mn-ea"/>
            </a:endParaRPr>
          </a:p>
          <a:p>
            <a:r>
              <a:rPr lang="en-US" altLang="zh-CN" b="1">
                <a:solidFill>
                  <a:schemeClr val="bg1"/>
                </a:solidFill>
                <a:sym typeface="+mn-ea"/>
              </a:rPr>
              <a:t>		request.getParameter(“</a:t>
            </a:r>
            <a:r>
              <a:rPr lang="zh-CN" altLang="en-US" b="1">
                <a:solidFill>
                  <a:schemeClr val="bg1"/>
                </a:solidFill>
                <a:sym typeface="+mn-ea"/>
              </a:rPr>
              <a:t>参数名称</a:t>
            </a:r>
            <a:r>
              <a:rPr lang="en-US" altLang="zh-CN" b="1">
                <a:solidFill>
                  <a:schemeClr val="bg1"/>
                </a:solidFill>
                <a:sym typeface="+mn-ea"/>
              </a:rPr>
              <a:t>”);</a:t>
            </a:r>
            <a:r>
              <a:rPr lang="zh-CN" altLang="en-US" b="1">
                <a:solidFill>
                  <a:schemeClr val="bg1"/>
                </a:solidFill>
                <a:sym typeface="+mn-ea"/>
              </a:rPr>
              <a:t>如</a:t>
            </a:r>
            <a:r>
              <a:rPr lang="en-US" altLang="zh-CN" b="1">
                <a:solidFill>
                  <a:schemeClr val="bg1"/>
                </a:solidFill>
                <a:sym typeface="+mn-ea"/>
              </a:rPr>
              <a:t>:http://localhost:8080/SpringMVC01/hello.do?msg=1aa</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、利用业务方法参数</a:t>
            </a:r>
            <a:r>
              <a:rPr lang="en-US" altLang="zh-CN" b="1">
                <a:solidFill>
                  <a:schemeClr val="bg1"/>
                </a:solidFill>
                <a:sym typeface="+mn-ea"/>
              </a:rPr>
              <a:t>(</a:t>
            </a:r>
            <a:r>
              <a:rPr lang="zh-CN" altLang="en-US" b="1">
                <a:solidFill>
                  <a:schemeClr val="bg1"/>
                </a:solidFill>
                <a:sym typeface="+mn-ea"/>
              </a:rPr>
              <a:t>即直接将参数写在</a:t>
            </a:r>
            <a:r>
              <a:rPr lang="en-US" altLang="zh-CN" b="1">
                <a:solidFill>
                  <a:schemeClr val="bg1"/>
                </a:solidFill>
                <a:sym typeface="+mn-ea"/>
              </a:rPr>
              <a:t>Controller</a:t>
            </a:r>
            <a:r>
              <a:rPr lang="zh-CN" altLang="en-US" b="1">
                <a:solidFill>
                  <a:schemeClr val="bg1"/>
                </a:solidFill>
                <a:sym typeface="+mn-ea"/>
              </a:rPr>
              <a:t>相应的方法的形参中</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参数名与请求参数名称</a:t>
            </a:r>
            <a:r>
              <a:rPr lang="en-US" altLang="zh-CN" b="1">
                <a:solidFill>
                  <a:schemeClr val="bg1"/>
                </a:solidFill>
                <a:sym typeface="+mn-ea"/>
              </a:rPr>
              <a:t>key</a:t>
            </a:r>
            <a:r>
              <a:rPr lang="zh-CN" altLang="en-US" b="1">
                <a:solidFill>
                  <a:schemeClr val="bg1"/>
                </a:solidFill>
                <a:sym typeface="+mn-ea"/>
              </a:rPr>
              <a:t>保持一致</a:t>
            </a:r>
            <a:r>
              <a:rPr lang="en-US" altLang="zh-CN" b="1">
                <a:solidFill>
                  <a:schemeClr val="bg1"/>
                </a:solidFill>
                <a:sym typeface="+mn-ea"/>
              </a:rPr>
              <a:t>(</a:t>
            </a:r>
            <a:r>
              <a:rPr lang="zh-CN" altLang="en-US" b="1">
                <a:solidFill>
                  <a:schemeClr val="bg1"/>
                </a:solidFill>
                <a:sym typeface="+mn-ea"/>
              </a:rPr>
              <a:t>最好使用这种</a:t>
            </a:r>
            <a:r>
              <a:rPr lang="en-US" altLang="zh-CN"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如不一致，使用</a:t>
            </a:r>
            <a:r>
              <a:rPr lang="en-US" altLang="zh-CN" b="1">
                <a:solidFill>
                  <a:schemeClr val="bg1"/>
                </a:solidFill>
                <a:sym typeface="+mn-ea"/>
              </a:rPr>
              <a:t>@RequestParam(“</a:t>
            </a:r>
            <a:r>
              <a:rPr lang="zh-CN" altLang="en-US" b="1">
                <a:solidFill>
                  <a:schemeClr val="bg1"/>
                </a:solidFill>
                <a:sym typeface="+mn-ea"/>
              </a:rPr>
              <a:t>请求参数名称</a:t>
            </a:r>
            <a:r>
              <a:rPr lang="en-US" altLang="zh-CN" b="1">
                <a:solidFill>
                  <a:schemeClr val="bg1"/>
                </a:solidFill>
                <a:sym typeface="+mn-ea"/>
              </a:rPr>
              <a:t>key”)</a:t>
            </a:r>
            <a:r>
              <a:rPr lang="zh-CN" altLang="en-US" b="1">
                <a:solidFill>
                  <a:schemeClr val="bg1"/>
                </a:solidFill>
                <a:sym typeface="+mn-ea"/>
              </a:rPr>
              <a:t>绑定到业务方法的形参上</a:t>
            </a:r>
            <a:endParaRPr lang="en-US" altLang="zh-CN"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、利用实体对象当方法参数</a:t>
            </a:r>
            <a:r>
              <a:rPr lang="en-US" altLang="zh-CN" b="1">
                <a:solidFill>
                  <a:schemeClr val="bg1"/>
                </a:solidFill>
                <a:sym typeface="+mn-ea"/>
              </a:rPr>
              <a:t>(</a:t>
            </a:r>
            <a:r>
              <a:rPr lang="zh-CN" altLang="en-US" b="1">
                <a:solidFill>
                  <a:schemeClr val="bg1"/>
                </a:solidFill>
                <a:sym typeface="+mn-ea"/>
              </a:rPr>
              <a:t>需要传输大量参数时</a:t>
            </a:r>
            <a:r>
              <a:rPr lang="en-US" altLang="zh-CN"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）首先建立一个</a:t>
            </a:r>
            <a:r>
              <a:rPr lang="en-US" altLang="zh-CN" b="1">
                <a:solidFill>
                  <a:schemeClr val="bg1"/>
                </a:solidFill>
                <a:sym typeface="+mn-ea"/>
              </a:rPr>
              <a:t>bean</a:t>
            </a:r>
            <a:r>
              <a:rPr lang="zh-CN" altLang="en-US" b="1">
                <a:solidFill>
                  <a:schemeClr val="bg1"/>
                </a:solidFill>
                <a:sym typeface="+mn-ea"/>
              </a:rPr>
              <a:t>来接收。声明的属性名称要与请求参数</a:t>
            </a:r>
            <a:r>
              <a:rPr lang="en-US" altLang="zh-CN" b="1">
                <a:solidFill>
                  <a:schemeClr val="bg1"/>
                </a:solidFill>
                <a:sym typeface="+mn-ea"/>
              </a:rPr>
              <a:t>key</a:t>
            </a:r>
            <a:r>
              <a:rPr lang="zh-CN" altLang="en-US" b="1">
                <a:solidFill>
                  <a:schemeClr val="bg1"/>
                </a:solidFill>
                <a:sym typeface="+mn-ea"/>
              </a:rPr>
              <a:t>相同。</a:t>
            </a:r>
            <a:endParaRPr lang="zh-CN" altLang="en-US" b="1">
              <a:solidFill>
                <a:schemeClr val="bg1"/>
              </a:solidFill>
              <a:sym typeface="+mn-ea"/>
            </a:endParaRPr>
          </a:p>
          <a:p>
            <a:r>
              <a:rPr lang="en-US" altLang="zh-CN" b="1">
                <a:solidFill>
                  <a:schemeClr val="bg1"/>
                </a:solidFill>
                <a:sym typeface="+mn-ea"/>
              </a:rPr>
              <a:t>		2</a:t>
            </a:r>
            <a:r>
              <a:rPr lang="zh-CN" altLang="en-US" b="1">
                <a:solidFill>
                  <a:schemeClr val="bg1"/>
                </a:solidFill>
                <a:sym typeface="+mn-ea"/>
              </a:rPr>
              <a:t>）将这个</a:t>
            </a:r>
            <a:r>
              <a:rPr lang="en-US" altLang="zh-CN" b="1">
                <a:solidFill>
                  <a:schemeClr val="bg1"/>
                </a:solidFill>
                <a:sym typeface="+mn-ea"/>
              </a:rPr>
              <a:t>bean</a:t>
            </a:r>
            <a:r>
              <a:rPr lang="zh-CN" altLang="en-US" b="1">
                <a:solidFill>
                  <a:schemeClr val="bg1"/>
                </a:solidFill>
                <a:sym typeface="+mn-ea"/>
              </a:rPr>
              <a:t>对象当做业务方法的参数，使用</a:t>
            </a:r>
            <a:r>
              <a:rPr lang="en-US" altLang="zh-CN" b="1">
                <a:solidFill>
                  <a:schemeClr val="bg1"/>
                </a:solidFill>
                <a:sym typeface="+mn-ea"/>
              </a:rPr>
              <a:t>bean</a:t>
            </a:r>
            <a:r>
              <a:rPr lang="zh-CN" altLang="en-US" b="1">
                <a:solidFill>
                  <a:schemeClr val="bg1"/>
                </a:solidFill>
                <a:sym typeface="+mn-ea"/>
              </a:rPr>
              <a:t>的</a:t>
            </a:r>
            <a:r>
              <a:rPr lang="en-US" altLang="zh-CN" b="1">
                <a:solidFill>
                  <a:schemeClr val="bg1"/>
                </a:solidFill>
                <a:sym typeface="+mn-ea"/>
              </a:rPr>
              <a:t>getter</a:t>
            </a:r>
            <a:r>
              <a:rPr lang="zh-CN" altLang="en-US" b="1">
                <a:solidFill>
                  <a:schemeClr val="bg1"/>
                </a:solidFill>
                <a:sym typeface="+mn-ea"/>
              </a:rPr>
              <a:t>方法提取保存在</a:t>
            </a:r>
            <a:r>
              <a:rPr lang="en-US" altLang="zh-CN" b="1">
                <a:solidFill>
                  <a:schemeClr val="bg1"/>
                </a:solidFill>
                <a:sym typeface="+mn-ea"/>
              </a:rPr>
              <a:t>bean</a:t>
            </a:r>
            <a:r>
              <a:rPr lang="zh-CN" altLang="en-US" b="1">
                <a:solidFill>
                  <a:schemeClr val="bg1"/>
                </a:solidFill>
                <a:sym typeface="+mn-ea"/>
              </a:rPr>
              <a:t>中的请求参数。</a:t>
            </a:r>
            <a:endParaRPr lang="zh-CN" altLang="en-US" b="1">
              <a:solidFill>
                <a:schemeClr val="bg1"/>
              </a:solidFill>
              <a:sym typeface="+mn-ea"/>
            </a:endParaRPr>
          </a:p>
          <a:p>
            <a:r>
              <a:rPr lang="en-US" altLang="zh-CN" b="1">
                <a:solidFill>
                  <a:schemeClr val="bg1"/>
                </a:solidFill>
                <a:sym typeface="+mn-ea"/>
              </a:rPr>
              <a:t>	</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2</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Controller</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如何向响应</a:t>
            </a:r>
            <a:r>
              <a:rPr lang="en-US" altLang="zh-C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JSP</a:t>
            </a:r>
            <a:r>
              <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页面传值</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、利用</a:t>
            </a:r>
            <a:r>
              <a:rPr lang="en-US" altLang="zh-CN" b="1">
                <a:solidFill>
                  <a:schemeClr val="bg1"/>
                </a:solidFill>
                <a:sym typeface="+mn-ea"/>
              </a:rPr>
              <a:t>HttpServletRequest</a:t>
            </a:r>
            <a:r>
              <a:rPr lang="zh-CN" altLang="en-US"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request.setAttribute(“msg”,”</a:t>
            </a:r>
            <a:r>
              <a:rPr lang="zh-CN" altLang="en-US" b="1">
                <a:solidFill>
                  <a:schemeClr val="bg1"/>
                </a:solidFill>
                <a:sym typeface="+mn-ea"/>
              </a:rPr>
              <a:t>传输的数据</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、利用</a:t>
            </a:r>
            <a:r>
              <a:rPr lang="en-US" altLang="zh-CN" b="1">
                <a:solidFill>
                  <a:schemeClr val="bg1"/>
                </a:solidFill>
                <a:sym typeface="+mn-ea"/>
              </a:rPr>
              <a:t>ModelAndView</a:t>
            </a:r>
            <a:r>
              <a:rPr lang="zh-CN" altLang="en-US" b="1">
                <a:solidFill>
                  <a:schemeClr val="bg1"/>
                </a:solidFill>
                <a:sym typeface="+mn-ea"/>
              </a:rPr>
              <a:t>做返回值。</a:t>
            </a:r>
            <a:endParaRPr lang="zh-CN" altLang="en-US" b="1">
              <a:solidFill>
                <a:schemeClr val="bg1"/>
              </a:solidFill>
              <a:sym typeface="+mn-ea"/>
            </a:endParaRPr>
          </a:p>
          <a:p>
            <a:r>
              <a:rPr lang="en-US" altLang="zh-CN" b="1">
                <a:solidFill>
                  <a:schemeClr val="bg1"/>
                </a:solidFill>
                <a:sym typeface="+mn-ea"/>
              </a:rPr>
              <a:t>		ModelAndView mav = new ModelAndView(“hello”); </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通过</a:t>
            </a:r>
            <a:r>
              <a:rPr lang="en-US" altLang="zh-CN" b="1">
                <a:solidFill>
                  <a:schemeClr val="bg1"/>
                </a:solidFill>
                <a:sym typeface="+mn-ea"/>
              </a:rPr>
              <a:t>ModelAndView</a:t>
            </a:r>
            <a:r>
              <a:rPr lang="zh-CN" altLang="en-US" b="1">
                <a:solidFill>
                  <a:schemeClr val="bg1"/>
                </a:solidFill>
                <a:sym typeface="+mn-ea"/>
              </a:rPr>
              <a:t>的方法传值：mav.addObject(</a:t>
            </a:r>
            <a:r>
              <a:rPr lang="en-US" altLang="zh-CN" b="1">
                <a:solidFill>
                  <a:schemeClr val="bg1"/>
                </a:solidFill>
                <a:sym typeface="+mn-ea"/>
              </a:rPr>
              <a:t>“msg”,”</a:t>
            </a:r>
            <a:r>
              <a:rPr lang="zh-CN" altLang="en-US" b="1">
                <a:solidFill>
                  <a:schemeClr val="bg1"/>
                </a:solidFill>
                <a:sym typeface="+mn-ea"/>
              </a:rPr>
              <a:t>数据</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因为</a:t>
            </a:r>
            <a:r>
              <a:rPr lang="en-US" altLang="zh-CN" b="1">
                <a:solidFill>
                  <a:schemeClr val="bg1"/>
                </a:solidFill>
                <a:sym typeface="+mn-ea"/>
              </a:rPr>
              <a:t>model</a:t>
            </a:r>
            <a:r>
              <a:rPr lang="zh-CN" altLang="en-US" b="1">
                <a:solidFill>
                  <a:schemeClr val="bg1"/>
                </a:solidFill>
                <a:sym typeface="+mn-ea"/>
              </a:rPr>
              <a:t>属性是一个</a:t>
            </a:r>
            <a:r>
              <a:rPr lang="en-US" altLang="zh-CN" b="1">
                <a:solidFill>
                  <a:schemeClr val="bg1"/>
                </a:solidFill>
                <a:sym typeface="+mn-ea"/>
              </a:rPr>
              <a:t>Map</a:t>
            </a:r>
            <a:r>
              <a:rPr lang="zh-CN" altLang="en-US" b="1">
                <a:solidFill>
                  <a:schemeClr val="bg1"/>
                </a:solidFill>
                <a:sym typeface="+mn-ea"/>
              </a:rPr>
              <a:t>的实现类，所以可以通过</a:t>
            </a:r>
            <a:r>
              <a:rPr lang="en-US" altLang="zh-CN" b="1">
                <a:solidFill>
                  <a:schemeClr val="bg1"/>
                </a:solidFill>
                <a:sym typeface="+mn-ea"/>
              </a:rPr>
              <a:t>Map</a:t>
            </a:r>
            <a:r>
              <a:rPr lang="zh-CN" altLang="en-US" b="1">
                <a:solidFill>
                  <a:schemeClr val="bg1"/>
                </a:solidFill>
                <a:sym typeface="+mn-ea"/>
              </a:rPr>
              <a:t>的方法来实现</a:t>
            </a:r>
            <a:endParaRPr lang="zh-CN" altLang="en-US" b="1">
              <a:solidFill>
                <a:schemeClr val="bg1"/>
              </a:solidFill>
              <a:sym typeface="+mn-ea"/>
            </a:endParaRPr>
          </a:p>
          <a:p>
            <a:r>
              <a:rPr lang="en-US" altLang="zh-CN" b="1">
                <a:solidFill>
                  <a:schemeClr val="bg1"/>
                </a:solidFill>
                <a:sym typeface="+mn-ea"/>
              </a:rPr>
              <a:t>		    mav.getModel().put(“msg”,”</a:t>
            </a:r>
            <a:r>
              <a:rPr lang="zh-CN" altLang="en-US" b="1">
                <a:solidFill>
                  <a:schemeClr val="bg1"/>
                </a:solidFill>
                <a:sym typeface="+mn-ea"/>
              </a:rPr>
              <a:t>数据</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*c</a:t>
            </a:r>
            <a:r>
              <a:rPr lang="zh-CN" altLang="en-US" b="1">
                <a:solidFill>
                  <a:schemeClr val="bg1"/>
                </a:solidFill>
                <a:sym typeface="+mn-ea"/>
              </a:rPr>
              <a:t>、利用</a:t>
            </a:r>
            <a:r>
              <a:rPr lang="en-US" altLang="zh-CN" b="1">
                <a:solidFill>
                  <a:schemeClr val="bg1"/>
                </a:solidFill>
                <a:sym typeface="+mn-ea"/>
              </a:rPr>
              <a:t>ModelMap</a:t>
            </a:r>
            <a:r>
              <a:rPr lang="zh-CN" altLang="en-US" b="1">
                <a:solidFill>
                  <a:schemeClr val="bg1"/>
                </a:solidFill>
                <a:sym typeface="+mn-ea"/>
              </a:rPr>
              <a:t>方法参数</a:t>
            </a:r>
            <a:endParaRPr lang="zh-CN" altLang="en-US" b="1">
              <a:solidFill>
                <a:schemeClr val="bg1"/>
              </a:solidFill>
              <a:sym typeface="+mn-ea"/>
            </a:endParaRPr>
          </a:p>
          <a:p>
            <a:r>
              <a:rPr lang="en-US" altLang="zh-CN" b="1">
                <a:solidFill>
                  <a:schemeClr val="bg1"/>
                </a:solidFill>
                <a:sym typeface="+mn-ea"/>
              </a:rPr>
              <a:t>		ModelMap对象主要用于传递控制方法处理数据到结果页面，也就是说我们把结果页面上需要的数		据放到ModelMap对象中即可</a:t>
            </a:r>
            <a:r>
              <a:rPr lang="zh-CN" altLang="en-US" b="1">
                <a:solidFill>
                  <a:schemeClr val="bg1"/>
                </a:solidFill>
                <a:sym typeface="+mn-ea"/>
              </a:rPr>
              <a:t>，</a:t>
            </a:r>
            <a:r>
              <a:rPr lang="en-US" altLang="zh-CN" b="1">
                <a:solidFill>
                  <a:schemeClr val="bg1"/>
                </a:solidFill>
                <a:sym typeface="+mn-ea"/>
              </a:rPr>
              <a:t>作用类似于request对象的setAttribute方法的作用</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在方法中定义参数如：</a:t>
            </a:r>
            <a:r>
              <a:rPr lang="en-US" altLang="zh-CN" b="1">
                <a:solidFill>
                  <a:schemeClr val="bg1"/>
                </a:solidFill>
                <a:sym typeface="+mn-ea"/>
              </a:rPr>
              <a:t>public String Hello4(ModelMap mm){}</a:t>
            </a:r>
            <a:endParaRPr lang="en-US" altLang="zh-CN" b="1">
              <a:solidFill>
                <a:schemeClr val="bg1"/>
              </a:solidFill>
              <a:sym typeface="+mn-ea"/>
            </a:endParaRPr>
          </a:p>
          <a:p>
            <a:r>
              <a:rPr lang="en-US" altLang="zh-CN" b="1">
                <a:solidFill>
                  <a:schemeClr val="bg1"/>
                </a:solidFill>
                <a:sym typeface="+mn-ea"/>
              </a:rPr>
              <a:t>		    |--mm.addAttribute("msg", "</a:t>
            </a:r>
            <a:r>
              <a:rPr lang="zh-CN" altLang="en-US" b="1">
                <a:solidFill>
                  <a:schemeClr val="bg1"/>
                </a:solidFill>
                <a:sym typeface="+mn-ea"/>
              </a:rPr>
              <a:t>数据</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|--mm.put(“msg”,”</a:t>
            </a:r>
            <a:r>
              <a:rPr lang="zh-CN" altLang="en-US" b="1">
                <a:solidFill>
                  <a:schemeClr val="bg1"/>
                </a:solidFill>
                <a:sym typeface="+mn-ea"/>
              </a:rPr>
              <a:t>数据</a:t>
            </a:r>
            <a:r>
              <a:rPr lang="en-US" altLang="zh-CN" b="1">
                <a:solidFill>
                  <a:schemeClr val="bg1"/>
                </a:solidFill>
                <a:sym typeface="+mn-ea"/>
              </a:rPr>
              <a:t>”);</a:t>
            </a:r>
            <a:endParaRPr lang="en-US" altLang="zh-CN" b="1">
              <a:solidFill>
                <a:schemeClr val="bg1"/>
              </a:solidFill>
              <a:sym typeface="+mn-ea"/>
            </a:endParaRPr>
          </a:p>
          <a:p>
            <a:endParaRPr lang="en-US" altLang="zh-CN" b="1">
              <a:solidFill>
                <a:schemeClr val="bg1"/>
              </a:solidFill>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70775" y="38735"/>
            <a:ext cx="4711700" cy="1150620"/>
          </a:xfrm>
          <a:prstGeom prst="rect">
            <a:avLst/>
          </a:prstGeom>
        </p:spPr>
      </p:pic>
      <p:sp>
        <p:nvSpPr>
          <p:cNvPr id="4" name="文本框 3"/>
          <p:cNvSpPr txBox="1"/>
          <p:nvPr/>
        </p:nvSpPr>
        <p:spPr>
          <a:xfrm>
            <a:off x="10160" y="38735"/>
            <a:ext cx="12172315" cy="5354320"/>
          </a:xfrm>
          <a:prstGeom prst="rect">
            <a:avLst/>
          </a:prstGeom>
          <a:noFill/>
        </p:spPr>
        <p:txBody>
          <a:bodyPr wrap="square" rtlCol="0">
            <a:spAutoFit/>
          </a:bodyPr>
          <a:p>
            <a:r>
              <a:rPr lang="en-US" altLang="zh-CN" b="1">
                <a:solidFill>
                  <a:schemeClr val="bg1"/>
                </a:solidFill>
                <a:sym typeface="+mn-ea"/>
              </a:rPr>
              <a:t>	    d</a:t>
            </a:r>
            <a:r>
              <a:rPr lang="zh-CN" altLang="en-US" b="1">
                <a:solidFill>
                  <a:schemeClr val="bg1"/>
                </a:solidFill>
                <a:sym typeface="+mn-ea"/>
              </a:rPr>
              <a:t>、使用</a:t>
            </a:r>
            <a:r>
              <a:rPr lang="en-US" altLang="zh-CN" b="1">
                <a:solidFill>
                  <a:schemeClr val="bg1"/>
                </a:solidFill>
                <a:sym typeface="+mn-ea"/>
              </a:rPr>
              <a:t>@ModelAttribute(“key”)</a:t>
            </a:r>
            <a:endParaRPr lang="en-US" altLang="zh-CN"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a:t>
            </a:r>
            <a:r>
              <a:rPr lang="en-US" altLang="zh-CN" b="1">
                <a:solidFill>
                  <a:schemeClr val="bg1"/>
                </a:solidFill>
                <a:sym typeface="+mn-ea"/>
              </a:rPr>
              <a:t>@ModelAttribute</a:t>
            </a:r>
            <a:r>
              <a:rPr lang="zh-CN" altLang="en-US" b="1">
                <a:solidFill>
                  <a:schemeClr val="bg1"/>
                </a:solidFill>
                <a:sym typeface="+mn-ea"/>
              </a:rPr>
              <a:t>注释在无返回值的方法上</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在这个代码中，访问该控制器时，会首先调用有此注释</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的方法，将页面上的</a:t>
            </a:r>
            <a:r>
              <a:rPr lang="en-US" altLang="zh-CN" b="1">
                <a:solidFill>
                  <a:schemeClr val="bg1"/>
                </a:solidFill>
                <a:sym typeface="+mn-ea"/>
              </a:rPr>
              <a:t>msg</a:t>
            </a:r>
            <a:r>
              <a:rPr lang="zh-CN" altLang="en-US" b="1">
                <a:solidFill>
                  <a:schemeClr val="bg1"/>
                </a:solidFill>
                <a:sym typeface="+mn-ea"/>
              </a:rPr>
              <a:t>请求参数赋值在</a:t>
            </a:r>
            <a:r>
              <a:rPr lang="en-US" altLang="zh-CN" b="1">
                <a:solidFill>
                  <a:schemeClr val="bg1"/>
                </a:solidFill>
                <a:sym typeface="+mn-ea"/>
              </a:rPr>
              <a:t>String m </a:t>
            </a:r>
            <a:r>
              <a:rPr lang="zh-CN" altLang="en-US" b="1">
                <a:solidFill>
                  <a:schemeClr val="bg1"/>
                </a:solidFill>
                <a:sym typeface="+mn-ea"/>
              </a:rPr>
              <a:t>上，</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然后将</a:t>
            </a:r>
            <a:r>
              <a:rPr lang="en-US" altLang="zh-CN" b="1">
                <a:solidFill>
                  <a:schemeClr val="bg1"/>
                </a:solidFill>
                <a:sym typeface="+mn-ea"/>
              </a:rPr>
              <a:t>m</a:t>
            </a:r>
            <a:r>
              <a:rPr lang="zh-CN" altLang="en-US" b="1">
                <a:solidFill>
                  <a:schemeClr val="bg1"/>
                </a:solidFill>
                <a:sym typeface="+mn-ea"/>
              </a:rPr>
              <a:t>绑定到</a:t>
            </a:r>
            <a:r>
              <a:rPr lang="en-US" altLang="zh-CN" b="1">
                <a:solidFill>
                  <a:schemeClr val="bg1"/>
                </a:solidFill>
                <a:sym typeface="+mn-ea"/>
              </a:rPr>
              <a:t>ModelMap</a:t>
            </a:r>
            <a:r>
              <a:rPr lang="zh-CN" altLang="en-US" b="1">
                <a:solidFill>
                  <a:schemeClr val="bg1"/>
                </a:solidFill>
                <a:sym typeface="+mn-ea"/>
              </a:rPr>
              <a:t>的</a:t>
            </a:r>
            <a:r>
              <a:rPr lang="en-US" altLang="zh-CN" b="1">
                <a:solidFill>
                  <a:schemeClr val="bg1"/>
                </a:solidFill>
                <a:sym typeface="+mn-ea"/>
              </a:rPr>
              <a:t>msg</a:t>
            </a:r>
            <a:r>
              <a:rPr lang="zh-CN" altLang="en-US" b="1">
                <a:solidFill>
                  <a:schemeClr val="bg1"/>
                </a:solidFill>
                <a:sym typeface="+mn-ea"/>
              </a:rPr>
              <a:t>属性中，在视图中可以直接访问</a:t>
            </a:r>
            <a:r>
              <a:rPr lang="en-US" altLang="zh-CN" b="1">
                <a:solidFill>
                  <a:schemeClr val="bg1"/>
                </a:solidFill>
                <a:sym typeface="+mn-ea"/>
              </a:rPr>
              <a:t>(</a:t>
            </a:r>
            <a:r>
              <a:rPr lang="zh-CN" altLang="en-US" b="1">
                <a:solidFill>
                  <a:schemeClr val="bg1"/>
                </a:solidFill>
                <a:sym typeface="+mn-ea"/>
              </a:rPr>
              <a:t>使用</a:t>
            </a:r>
            <a:r>
              <a:rPr lang="en-US" altLang="zh-CN" b="1">
                <a:solidFill>
                  <a:schemeClr val="bg1"/>
                </a:solidFill>
                <a:sym typeface="+mn-ea"/>
              </a:rPr>
              <a:t>el</a:t>
            </a:r>
            <a:r>
              <a:rPr lang="zh-CN" altLang="en-US" b="1">
                <a:solidFill>
                  <a:schemeClr val="bg1"/>
                </a:solidFill>
                <a:sym typeface="+mn-ea"/>
              </a:rPr>
              <a:t>表达式</a:t>
            </a:r>
            <a:r>
              <a:rPr lang="en-US" altLang="zh-CN" b="1">
                <a:solidFill>
                  <a:schemeClr val="bg1"/>
                </a:solidFill>
                <a:sym typeface="+mn-ea"/>
              </a:rPr>
              <a:t>${msg})</a:t>
            </a:r>
            <a:r>
              <a:rPr lang="zh-CN" altLang="en-US" b="1">
                <a:solidFill>
                  <a:schemeClr val="bg1"/>
                </a:solidFill>
                <a:sym typeface="+mn-ea"/>
              </a:rPr>
              <a:t>，然后再</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调用有@RequestMapping注释的方法。</a:t>
            </a:r>
            <a:endParaRPr lang="zh-CN" altLang="en-US" b="1">
              <a:solidFill>
                <a:schemeClr val="bg1"/>
              </a:solidFill>
              <a:sym typeface="+mn-ea"/>
            </a:endParaRPr>
          </a:p>
          <a:p>
            <a:r>
              <a:rPr lang="en-US" altLang="zh-CN" b="1">
                <a:solidFill>
                  <a:schemeClr val="bg1"/>
                </a:solidFill>
                <a:sym typeface="+mn-ea"/>
              </a:rPr>
              <a:t>		    </a:t>
            </a:r>
            <a:r>
              <a:rPr lang="zh-CN" altLang="en-US" b="1">
                <a:solidFill>
                  <a:schemeClr val="accent1"/>
                </a:solidFill>
                <a:effectLst>
                  <a:outerShdw blurRad="38100" dist="25400" dir="5400000" algn="ctr" rotWithShape="0">
                    <a:srgbClr val="6E747A">
                      <a:alpha val="43000"/>
                    </a:srgbClr>
                  </a:outerShdw>
                </a:effectLst>
                <a:sym typeface="+mn-ea"/>
              </a:rPr>
              <a:t>总的来说就是</a:t>
            </a:r>
            <a:r>
              <a:rPr lang="en-US" altLang="zh-CN" b="1">
                <a:solidFill>
                  <a:schemeClr val="accent1"/>
                </a:solidFill>
                <a:effectLst>
                  <a:outerShdw blurRad="38100" dist="25400" dir="5400000" algn="ctr" rotWithShape="0">
                    <a:srgbClr val="6E747A">
                      <a:alpha val="43000"/>
                    </a:srgbClr>
                  </a:outerShdw>
                </a:effectLst>
                <a:sym typeface="+mn-ea"/>
              </a:rPr>
              <a:t>@ModelAttribute(“key”)和</a:t>
            </a:r>
            <a:r>
              <a:rPr lang="zh-CN" altLang="en-US" b="1">
                <a:solidFill>
                  <a:schemeClr val="accent1"/>
                </a:solidFill>
                <a:effectLst>
                  <a:outerShdw blurRad="38100" dist="25400" dir="5400000" algn="ctr" rotWithShape="0">
                    <a:srgbClr val="6E747A">
                      <a:alpha val="43000"/>
                    </a:srgbClr>
                  </a:outerShdw>
                </a:effectLst>
                <a:sym typeface="+mn-ea"/>
              </a:rPr>
              <a:t>@RequestMapping同时出现在一个控制器中时，一定先    </a:t>
            </a:r>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调用前者的方法，就像初始化一样。</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2</a:t>
            </a:r>
            <a:r>
              <a:rPr lang="zh-CN" altLang="en-US" b="1">
                <a:solidFill>
                  <a:schemeClr val="bg1"/>
                </a:solidFill>
                <a:effectLst>
                  <a:outerShdw blurRad="38100" dist="25400" dir="5400000" algn="ctr" rotWithShape="0">
                    <a:srgbClr val="6E747A">
                      <a:alpha val="43000"/>
                    </a:srgbClr>
                  </a:outerShdw>
                </a:effectLst>
                <a:sym typeface="+mn-ea"/>
              </a:rPr>
              <a:t>）</a:t>
            </a:r>
            <a:r>
              <a:rPr lang="en-US" altLang="zh-CN" b="1">
                <a:solidFill>
                  <a:schemeClr val="bg1"/>
                </a:solidFill>
                <a:effectLst>
                  <a:outerShdw blurRad="38100" dist="25400" dir="5400000" algn="ctr" rotWithShape="0">
                    <a:srgbClr val="6E747A">
                      <a:alpha val="43000"/>
                    </a:srgbClr>
                  </a:outerShdw>
                </a:effectLst>
                <a:sym typeface="+mn-ea"/>
              </a:rPr>
              <a:t>@ModelAttibute(“key”)</a:t>
            </a:r>
            <a:r>
              <a:rPr lang="zh-CN" altLang="en-US" b="1">
                <a:solidFill>
                  <a:schemeClr val="bg1"/>
                </a:solidFill>
                <a:effectLst>
                  <a:outerShdw blurRad="38100" dist="25400" dir="5400000" algn="ctr" rotWithShape="0">
                    <a:srgbClr val="6E747A">
                      <a:alpha val="43000"/>
                    </a:srgbClr>
                  </a:outerShdw>
                </a:effectLst>
                <a:sym typeface="+mn-ea"/>
              </a:rPr>
              <a:t>注释在有返回值的方法上</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同上，先调用被</a:t>
            </a:r>
            <a:r>
              <a:rPr lang="en-US" altLang="zh-CN" b="1">
                <a:solidFill>
                  <a:schemeClr val="bg1"/>
                </a:solidFill>
                <a:effectLst>
                  <a:outerShdw blurRad="38100" dist="25400" dir="5400000" algn="ctr" rotWithShape="0">
                    <a:srgbClr val="6E747A">
                      <a:alpha val="43000"/>
                    </a:srgbClr>
                  </a:outerShdw>
                </a:effectLst>
                <a:sym typeface="+mn-ea"/>
              </a:rPr>
              <a:t>@ModelAttibute</a:t>
            </a:r>
            <a:r>
              <a:rPr lang="zh-CN" altLang="en-US" b="1">
                <a:solidFill>
                  <a:schemeClr val="bg1"/>
                </a:solidFill>
                <a:effectLst>
                  <a:outerShdw blurRad="38100" dist="25400" dir="5400000" algn="ctr" rotWithShape="0">
                    <a:srgbClr val="6E747A">
                      <a:alpha val="43000"/>
                    </a:srgbClr>
                  </a:outerShdw>
                </a:effectLst>
                <a:sym typeface="+mn-ea"/>
              </a:rPr>
              <a:t>注释的方法。</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返回值会绑定到</a:t>
            </a:r>
            <a:r>
              <a:rPr lang="en-US" altLang="zh-CN" b="1">
                <a:solidFill>
                  <a:schemeClr val="accent1"/>
                </a:solidFill>
                <a:effectLst>
                  <a:outerShdw blurRad="38100" dist="25400" dir="5400000" algn="ctr" rotWithShape="0">
                    <a:srgbClr val="6E747A">
                      <a:alpha val="43000"/>
                    </a:srgbClr>
                  </a:outerShdw>
                </a:effectLst>
                <a:sym typeface="+mn-ea"/>
              </a:rPr>
              <a:t>Model</a:t>
            </a:r>
            <a:r>
              <a:rPr lang="zh-CN" altLang="en-US" b="1">
                <a:solidFill>
                  <a:schemeClr val="accent1"/>
                </a:solidFill>
                <a:effectLst>
                  <a:outerShdw blurRad="38100" dist="25400" dir="5400000" algn="ctr" rotWithShape="0">
                    <a:srgbClr val="6E747A">
                      <a:alpha val="43000"/>
                    </a:srgbClr>
                  </a:outerShdw>
                </a:effectLst>
                <a:sym typeface="+mn-ea"/>
              </a:rPr>
              <a:t>中，可以在视图中直接访问，</a:t>
            </a:r>
            <a:endParaRPr lang="zh-CN" altLang="en-US" b="1">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accent1"/>
                </a:solidFill>
                <a:effectLst>
                  <a:outerShdw blurRad="38100" dist="25400" dir="5400000" algn="ctr" rotWithShape="0">
                    <a:srgbClr val="6E747A">
                      <a:alpha val="43000"/>
                    </a:srgbClr>
                  </a:outerShdw>
                </a:effectLst>
                <a:sym typeface="+mn-ea"/>
              </a:rPr>
              <a:t>		    </a:t>
            </a:r>
            <a:r>
              <a:rPr lang="zh-CN" altLang="en-US" b="1">
                <a:solidFill>
                  <a:schemeClr val="accent1"/>
                </a:solidFill>
                <a:effectLst>
                  <a:outerShdw blurRad="38100" dist="25400" dir="5400000" algn="ctr" rotWithShape="0">
                    <a:srgbClr val="6E747A">
                      <a:alpha val="43000"/>
                    </a:srgbClr>
                  </a:outerShdw>
                </a:effectLst>
                <a:sym typeface="+mn-ea"/>
              </a:rPr>
              <a:t>使用</a:t>
            </a:r>
            <a:r>
              <a:rPr lang="en-US" altLang="zh-CN" b="1">
                <a:solidFill>
                  <a:schemeClr val="accent1"/>
                </a:solidFill>
                <a:effectLst>
                  <a:outerShdw blurRad="38100" dist="25400" dir="5400000" algn="ctr" rotWithShape="0">
                    <a:srgbClr val="6E747A">
                      <a:alpha val="43000"/>
                    </a:srgbClr>
                  </a:outerShdw>
                </a:effectLst>
                <a:sym typeface="+mn-ea"/>
              </a:rPr>
              <a:t>el</a:t>
            </a:r>
            <a:r>
              <a:rPr lang="zh-CN" altLang="en-US" b="1">
                <a:solidFill>
                  <a:schemeClr val="accent1"/>
                </a:solidFill>
                <a:effectLst>
                  <a:outerShdw blurRad="38100" dist="25400" dir="5400000" algn="ctr" rotWithShape="0">
                    <a:srgbClr val="6E747A">
                      <a:alpha val="43000"/>
                    </a:srgbClr>
                  </a:outerShdw>
                </a:effectLst>
                <a:sym typeface="+mn-ea"/>
              </a:rPr>
              <a:t>表达式访问，</a:t>
            </a:r>
            <a:r>
              <a:rPr lang="zh-CN" altLang="en-US" b="1">
                <a:solidFill>
                  <a:schemeClr val="bg1"/>
                </a:solidFill>
                <a:effectLst>
                  <a:outerShdw blurRad="38100" dist="25400" dir="5400000" algn="ctr" rotWithShape="0">
                    <a:srgbClr val="6E747A">
                      <a:alpha val="43000"/>
                    </a:srgbClr>
                  </a:outerShdw>
                </a:effectLst>
                <a:sym typeface="+mn-ea"/>
              </a:rPr>
              <a:t>属性名为注释括号里声明的，</a:t>
            </a:r>
            <a:r>
              <a:rPr lang="en-US" altLang="zh-CN" b="1">
                <a:solidFill>
                  <a:schemeClr val="bg1"/>
                </a:solidFill>
                <a:effectLst>
                  <a:outerShdw blurRad="38100" dist="25400" dir="5400000" algn="ctr" rotWithShape="0">
                    <a:srgbClr val="6E747A">
                      <a:alpha val="43000"/>
                    </a:srgbClr>
                  </a:outerShdw>
                </a:effectLst>
                <a:sym typeface="+mn-ea"/>
              </a:rPr>
              <a:t>${info }</a:t>
            </a:r>
            <a:r>
              <a:rPr lang="zh-CN" altLang="en-US" b="1">
                <a:solidFill>
                  <a:schemeClr val="bg1"/>
                </a:solidFill>
                <a:effectLst>
                  <a:outerShdw blurRad="38100" dist="25400" dir="5400000" algn="ctr" rotWithShape="0">
                    <a:srgbClr val="6E747A">
                      <a:alpha val="43000"/>
                    </a:srgbClr>
                  </a:outerShdw>
                </a:effectLst>
                <a:sym typeface="+mn-ea"/>
              </a:rPr>
              <a:t>。返回值为具体类也可以。</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访问时 </a:t>
            </a:r>
            <a:r>
              <a:rPr lang="en-US" altLang="zh-CN" b="1">
                <a:solidFill>
                  <a:schemeClr val="bg1"/>
                </a:solidFill>
                <a:effectLst>
                  <a:outerShdw blurRad="38100" dist="25400" dir="5400000" algn="ctr" rotWithShape="0">
                    <a:srgbClr val="6E747A">
                      <a:alpha val="43000"/>
                    </a:srgbClr>
                  </a:outerShdw>
                </a:effectLst>
                <a:sym typeface="+mn-ea"/>
              </a:rPr>
              <a:t>${</a:t>
            </a:r>
            <a:r>
              <a:rPr lang="zh-CN" altLang="en-US" b="1">
                <a:solidFill>
                  <a:schemeClr val="bg1"/>
                </a:solidFill>
                <a:effectLst>
                  <a:outerShdw blurRad="38100" dist="25400" dir="5400000" algn="ctr" rotWithShape="0">
                    <a:srgbClr val="6E747A">
                      <a:alpha val="43000"/>
                    </a:srgbClr>
                  </a:outerShdw>
                </a:effectLst>
                <a:sym typeface="+mn-ea"/>
              </a:rPr>
              <a:t>类名</a:t>
            </a:r>
            <a:r>
              <a:rPr lang="en-US" altLang="zh-CN" b="1">
                <a:solidFill>
                  <a:schemeClr val="bg1"/>
                </a:solidFill>
                <a:effectLst>
                  <a:outerShdw blurRad="38100" dist="25400" dir="5400000" algn="ctr" rotWithShape="0">
                    <a:srgbClr val="6E747A">
                      <a:alpha val="43000"/>
                    </a:srgbClr>
                  </a:outerShdw>
                </a:effectLst>
                <a:sym typeface="+mn-ea"/>
              </a:rPr>
              <a:t>.</a:t>
            </a:r>
            <a:r>
              <a:rPr lang="zh-CN" altLang="en-US" b="1">
                <a:solidFill>
                  <a:schemeClr val="bg1"/>
                </a:solidFill>
                <a:effectLst>
                  <a:outerShdw blurRad="38100" dist="25400" dir="5400000" algn="ctr" rotWithShape="0">
                    <a:srgbClr val="6E747A">
                      <a:alpha val="43000"/>
                    </a:srgbClr>
                  </a:outerShdw>
                </a:effectLst>
                <a:sym typeface="+mn-ea"/>
              </a:rPr>
              <a:t>属性名</a:t>
            </a:r>
            <a:r>
              <a:rPr lang="en-US" altLang="zh-CN" b="1">
                <a:solidFill>
                  <a:schemeClr val="bg1"/>
                </a:solidFill>
                <a:effectLst>
                  <a:outerShdw blurRad="38100" dist="25400" dir="5400000" algn="ctr" rotWithShape="0">
                    <a:srgbClr val="6E747A">
                      <a:alpha val="43000"/>
                    </a:srgbClr>
                  </a:outerShdw>
                </a:effectLst>
                <a:sym typeface="+mn-ea"/>
              </a:rPr>
              <a:t>}</a:t>
            </a:r>
            <a:r>
              <a:rPr lang="zh-CN" altLang="en-US" b="1">
                <a:solidFill>
                  <a:schemeClr val="bg1"/>
                </a:solidFill>
                <a:effectLst>
                  <a:outerShdw blurRad="38100" dist="25400" dir="5400000" algn="ctr" rotWithShape="0">
                    <a:srgbClr val="6E747A">
                      <a:alpha val="43000"/>
                    </a:srgbClr>
                  </a:outerShdw>
                </a:effectLst>
                <a:sym typeface="+mn-ea"/>
              </a:rPr>
              <a:t>，如</a:t>
            </a:r>
            <a:r>
              <a:rPr lang="en-US" altLang="zh-CN" b="1">
                <a:solidFill>
                  <a:schemeClr val="bg1"/>
                </a:solidFill>
                <a:effectLst>
                  <a:outerShdw blurRad="38100" dist="25400" dir="5400000" algn="ctr" rotWithShape="0">
                    <a:srgbClr val="6E747A">
                      <a:alpha val="43000"/>
                    </a:srgbClr>
                  </a:outerShdw>
                </a:effectLst>
                <a:sym typeface="+mn-ea"/>
              </a:rPr>
              <a:t>${MsgInfo.msg}</a:t>
            </a:r>
            <a:endParaRPr lang="en-US" altLang="zh-CN"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3</a:t>
            </a:r>
            <a:r>
              <a:rPr lang="zh-CN" altLang="en-US" b="1">
                <a:solidFill>
                  <a:schemeClr val="bg1"/>
                </a:solidFill>
                <a:effectLst>
                  <a:outerShdw blurRad="38100" dist="25400" dir="5400000" algn="ctr" rotWithShape="0">
                    <a:srgbClr val="6E747A">
                      <a:alpha val="43000"/>
                    </a:srgbClr>
                  </a:outerShdw>
                </a:effectLst>
                <a:sym typeface="+mn-ea"/>
              </a:rPr>
              <a:t>）注释在方法参数上</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一个用在方法参数上的@ModelAttribute注解</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指示了参数应该从模型（这里所说的“模型”指 Model）</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中获取。如右图，它可能已经存在于模型中了，</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zh-CN" altLang="en-US" b="1">
                <a:solidFill>
                  <a:schemeClr val="bg1"/>
                </a:solidFill>
                <a:effectLst>
                  <a:outerShdw blurRad="38100" dist="25400" dir="5400000" algn="ctr" rotWithShape="0">
                    <a:srgbClr val="6E747A">
                      <a:alpha val="43000"/>
                    </a:srgbClr>
                  </a:outerShdw>
                </a:effectLst>
                <a:sym typeface="+mn-ea"/>
              </a:rPr>
              <a:t>因为同一个控制器中的@ModelAttribute方法将数据绑定到了</a:t>
            </a:r>
            <a:r>
              <a:rPr lang="en-US" altLang="zh-CN" b="1">
                <a:solidFill>
                  <a:schemeClr val="bg1"/>
                </a:solidFill>
                <a:effectLst>
                  <a:outerShdw blurRad="38100" dist="25400" dir="5400000" algn="ctr" rotWithShape="0">
                    <a:srgbClr val="6E747A">
                      <a:alpha val="43000"/>
                    </a:srgbClr>
                  </a:outerShdw>
                </a:effectLst>
                <a:sym typeface="+mn-ea"/>
              </a:rPr>
              <a:t>Model</a:t>
            </a:r>
            <a:r>
              <a:rPr lang="zh-CN" altLang="en-US" b="1">
                <a:solidFill>
                  <a:schemeClr val="bg1"/>
                </a:solidFill>
                <a:effectLst>
                  <a:outerShdw blurRad="38100" dist="25400" dir="5400000" algn="ctr" rotWithShape="0">
                    <a:srgbClr val="6E747A">
                      <a:alpha val="43000"/>
                    </a:srgbClr>
                  </a:outerShdw>
                </a:effectLst>
                <a:sym typeface="+mn-ea"/>
              </a:rPr>
              <a:t>中。</a:t>
            </a:r>
            <a:endParaRPr lang="zh-CN" altLang="en-US" b="1">
              <a:solidFill>
                <a:schemeClr val="bg1"/>
              </a:solidFill>
              <a:effectLst>
                <a:outerShdw blurRad="38100" dist="25400" dir="5400000" algn="ctr" rotWithShape="0">
                  <a:srgbClr val="6E747A">
                    <a:alpha val="43000"/>
                  </a:srgbClr>
                </a:outerShdw>
              </a:effectLst>
              <a:sym typeface="+mn-ea"/>
            </a:endParaRPr>
          </a:p>
          <a:p>
            <a:r>
              <a:rPr lang="en-US" altLang="zh-CN" b="1">
                <a:solidFill>
                  <a:schemeClr val="bg1"/>
                </a:solidFill>
                <a:effectLst>
                  <a:outerShdw blurRad="38100" dist="25400" dir="5400000" algn="ctr" rotWithShape="0">
                    <a:srgbClr val="6E747A">
                      <a:alpha val="43000"/>
                    </a:srgbClr>
                  </a:outerShdw>
                </a:effectLst>
                <a:sym typeface="+mn-ea"/>
              </a:rPr>
              <a:t>		    </a:t>
            </a:r>
            <a:r>
              <a:rPr lang="en-US" altLang="zh-CN" b="1">
                <a:solidFill>
                  <a:schemeClr val="accent1"/>
                </a:solidFill>
                <a:effectLst>
                  <a:outerShdw blurRad="38100" dist="25400" dir="5400000" algn="ctr" rotWithShape="0">
                    <a:srgbClr val="6E747A">
                      <a:alpha val="43000"/>
                    </a:srgbClr>
                  </a:outerShdw>
                </a:effectLst>
                <a:sym typeface="+mn-ea"/>
              </a:rPr>
              <a:t>	</a:t>
            </a:r>
            <a:endParaRPr lang="en-US" altLang="zh-CN" b="1">
              <a:solidFill>
                <a:schemeClr val="accent1"/>
              </a:solidFill>
              <a:effectLst>
                <a:outerShdw blurRad="38100" dist="25400" dir="5400000" algn="ctr" rotWithShape="0">
                  <a:srgbClr val="6E747A">
                    <a:alpha val="43000"/>
                  </a:srgbClr>
                </a:outerShdw>
              </a:effectLst>
              <a:sym typeface="+mn-ea"/>
            </a:endParaRPr>
          </a:p>
        </p:txBody>
      </p:sp>
      <p:pic>
        <p:nvPicPr>
          <p:cNvPr id="3" name="图片 2"/>
          <p:cNvPicPr>
            <a:picLocks noChangeAspect="1"/>
          </p:cNvPicPr>
          <p:nvPr/>
        </p:nvPicPr>
        <p:blipFill>
          <a:blip r:embed="rId2"/>
          <a:stretch>
            <a:fillRect/>
          </a:stretch>
        </p:blipFill>
        <p:spPr>
          <a:xfrm>
            <a:off x="7651750" y="2007235"/>
            <a:ext cx="4349750" cy="1139825"/>
          </a:xfrm>
          <a:prstGeom prst="rect">
            <a:avLst/>
          </a:prstGeom>
        </p:spPr>
      </p:pic>
      <p:pic>
        <p:nvPicPr>
          <p:cNvPr id="5" name="图片 4"/>
          <p:cNvPicPr>
            <a:picLocks noChangeAspect="1"/>
          </p:cNvPicPr>
          <p:nvPr/>
        </p:nvPicPr>
        <p:blipFill>
          <a:blip r:embed="rId3"/>
          <a:stretch>
            <a:fillRect/>
          </a:stretch>
        </p:blipFill>
        <p:spPr>
          <a:xfrm>
            <a:off x="7684135" y="3380105"/>
            <a:ext cx="4284345" cy="126555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5631180"/>
          </a:xfrm>
          <a:prstGeom prst="rect">
            <a:avLst/>
          </a:prstGeom>
          <a:noFill/>
        </p:spPr>
        <p:txBody>
          <a:bodyPr wrap="square" rtlCol="0">
            <a:spAutoFit/>
          </a:bodyPr>
          <a:p>
            <a:r>
              <a:rPr lang="en-US" altLang="zh-CN" b="1">
                <a:solidFill>
                  <a:schemeClr val="bg1"/>
                </a:solidFill>
                <a:sym typeface="+mn-ea"/>
              </a:rPr>
              <a:t>6</a:t>
            </a:r>
            <a:r>
              <a:rPr lang="zh-CN" altLang="en-US" b="1">
                <a:solidFill>
                  <a:schemeClr val="bg1"/>
                </a:solidFill>
                <a:sym typeface="+mn-ea"/>
              </a:rPr>
              <a:t>、</a:t>
            </a:r>
            <a:r>
              <a:rPr lang="en-US" altLang="zh-CN" b="1">
                <a:solidFill>
                  <a:schemeClr val="bg1"/>
                </a:solidFill>
                <a:sym typeface="+mn-ea"/>
              </a:rPr>
              <a:t>Controller</a:t>
            </a:r>
            <a:r>
              <a:rPr lang="zh-CN" altLang="en-US" b="1">
                <a:solidFill>
                  <a:schemeClr val="bg1"/>
                </a:solidFill>
                <a:sym typeface="+mn-ea"/>
              </a:rPr>
              <a:t>如何使用</a:t>
            </a:r>
            <a:r>
              <a:rPr lang="en-US" altLang="zh-CN" b="1">
                <a:solidFill>
                  <a:schemeClr val="bg1"/>
                </a:solidFill>
                <a:sym typeface="+mn-ea"/>
              </a:rPr>
              <a:t>Session</a:t>
            </a:r>
            <a:endParaRPr lang="en-US" altLang="zh-CN"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、如果参数有</a:t>
            </a:r>
            <a:r>
              <a:rPr lang="en-US" altLang="zh-CN" b="1">
                <a:solidFill>
                  <a:schemeClr val="bg1"/>
                </a:solidFill>
                <a:sym typeface="+mn-ea"/>
              </a:rPr>
              <a:t>HttpServletRequest request</a:t>
            </a:r>
            <a:r>
              <a:rPr lang="zh-CN" altLang="en-US" b="1">
                <a:solidFill>
                  <a:schemeClr val="bg1"/>
                </a:solidFill>
                <a:sym typeface="+mn-ea"/>
              </a:rPr>
              <a:t>。则使用</a:t>
            </a:r>
            <a:r>
              <a:rPr lang="en-US" altLang="zh-CN" b="1">
                <a:solidFill>
                  <a:schemeClr val="bg1"/>
                </a:solidFill>
                <a:sym typeface="+mn-ea"/>
              </a:rPr>
              <a:t>request.getSession()</a:t>
            </a:r>
            <a:r>
              <a:rPr lang="zh-CN" altLang="en-US" b="1">
                <a:solidFill>
                  <a:schemeClr val="bg1"/>
                </a:solidFill>
                <a:sym typeface="+mn-ea"/>
              </a:rPr>
              <a:t>获取</a:t>
            </a:r>
            <a:r>
              <a:rPr lang="en-US" altLang="zh-CN" b="1">
                <a:solidFill>
                  <a:schemeClr val="bg1"/>
                </a:solidFill>
                <a:sym typeface="+mn-ea"/>
              </a:rPr>
              <a:t>Session</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、也可以直接将</a:t>
            </a:r>
            <a:r>
              <a:rPr lang="en-US" altLang="zh-CN" b="1">
                <a:solidFill>
                  <a:schemeClr val="bg1"/>
                </a:solidFill>
                <a:sym typeface="+mn-ea"/>
              </a:rPr>
              <a:t>HttpSession session</a:t>
            </a:r>
            <a:r>
              <a:rPr lang="zh-CN" altLang="en-US" b="1">
                <a:solidFill>
                  <a:schemeClr val="bg1"/>
                </a:solidFill>
                <a:sym typeface="+mn-ea"/>
              </a:rPr>
              <a:t>作为方法参数</a:t>
            </a:r>
            <a:endParaRPr lang="zh-CN" altLang="en-US" b="1">
              <a:solidFill>
                <a:schemeClr val="bg1"/>
              </a:solidFill>
              <a:sym typeface="+mn-ea"/>
            </a:endParaRPr>
          </a:p>
          <a:p>
            <a:r>
              <a:rPr lang="en-US" altLang="zh-CN" b="1">
                <a:solidFill>
                  <a:schemeClr val="bg1"/>
                </a:solidFill>
                <a:sym typeface="+mn-ea"/>
              </a:rPr>
              <a:t>7</a:t>
            </a:r>
            <a:r>
              <a:rPr lang="zh-CN" altLang="en-US" b="1">
                <a:solidFill>
                  <a:schemeClr val="bg1"/>
                </a:solidFill>
                <a:sym typeface="+mn-ea"/>
              </a:rPr>
              <a:t>、如何解决中文接受乱码问题</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、自己编写一个</a:t>
            </a:r>
            <a:r>
              <a:rPr lang="en-US" altLang="zh-CN" b="1">
                <a:solidFill>
                  <a:schemeClr val="bg1"/>
                </a:solidFill>
                <a:sym typeface="+mn-ea"/>
              </a:rPr>
              <a:t>Filter</a:t>
            </a:r>
            <a:r>
              <a:rPr lang="zh-CN" altLang="en-US" b="1">
                <a:solidFill>
                  <a:schemeClr val="bg1"/>
                </a:solidFill>
                <a:sym typeface="+mn-ea"/>
              </a:rPr>
              <a:t>，在</a:t>
            </a:r>
            <a:r>
              <a:rPr lang="en-US" altLang="zh-CN" b="1">
                <a:solidFill>
                  <a:schemeClr val="bg1"/>
                </a:solidFill>
                <a:sym typeface="+mn-ea"/>
              </a:rPr>
              <a:t>Filter</a:t>
            </a:r>
            <a:r>
              <a:rPr lang="zh-CN" altLang="en-US" b="1">
                <a:solidFill>
                  <a:schemeClr val="bg1"/>
                </a:solidFill>
                <a:sym typeface="+mn-ea"/>
              </a:rPr>
              <a:t>里进行编码处理。使用</a:t>
            </a:r>
            <a:r>
              <a:rPr lang="en-US" altLang="zh-CN" b="1">
                <a:solidFill>
                  <a:schemeClr val="bg1"/>
                </a:solidFill>
                <a:sym typeface="+mn-ea"/>
              </a:rPr>
              <a:t>request.setCharacterEncoding("utf-8");</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、使用</a:t>
            </a:r>
            <a:r>
              <a:rPr lang="en-US" altLang="zh-CN" b="1">
                <a:solidFill>
                  <a:schemeClr val="bg1"/>
                </a:solidFill>
                <a:sym typeface="+mn-ea"/>
              </a:rPr>
              <a:t>Spring-web.jar</a:t>
            </a:r>
            <a:r>
              <a:rPr lang="zh-CN" altLang="en-US" b="1">
                <a:solidFill>
                  <a:schemeClr val="bg1"/>
                </a:solidFill>
                <a:sym typeface="+mn-ea"/>
              </a:rPr>
              <a:t>包中提供的</a:t>
            </a:r>
            <a:r>
              <a:rPr lang="en-US" altLang="zh-CN" b="1">
                <a:solidFill>
                  <a:schemeClr val="bg1"/>
                </a:solidFill>
                <a:sym typeface="+mn-ea"/>
              </a:rPr>
              <a:t>filter</a:t>
            </a:r>
            <a:r>
              <a:rPr lang="zh-CN" altLang="en-US" b="1">
                <a:solidFill>
                  <a:schemeClr val="bg1"/>
                </a:solidFill>
                <a:sym typeface="+mn-ea"/>
              </a:rPr>
              <a:t>。即在</a:t>
            </a:r>
            <a:r>
              <a:rPr lang="en-US" altLang="zh-CN" b="1">
                <a:solidFill>
                  <a:schemeClr val="bg1"/>
                </a:solidFill>
                <a:sym typeface="+mn-ea"/>
              </a:rPr>
              <a:t>web.xml</a:t>
            </a:r>
            <a:r>
              <a:rPr lang="zh-CN" altLang="en-US" b="1">
                <a:solidFill>
                  <a:schemeClr val="bg1"/>
                </a:solidFill>
                <a:sym typeface="+mn-ea"/>
              </a:rPr>
              <a:t>配置，不用自己编写</a:t>
            </a:r>
            <a:r>
              <a:rPr lang="en-US" altLang="zh-CN" b="1">
                <a:solidFill>
                  <a:schemeClr val="bg1"/>
                </a:solidFill>
                <a:sym typeface="+mn-ea"/>
              </a:rPr>
              <a:t>Filter</a:t>
            </a:r>
            <a:r>
              <a:rPr lang="zh-CN" altLang="en-US" b="1">
                <a:solidFill>
                  <a:schemeClr val="bg1"/>
                </a:solidFill>
                <a:sym typeface="+mn-ea"/>
              </a:rPr>
              <a:t>类。如下</a:t>
            </a:r>
            <a:endParaRPr lang="zh-CN" altLang="en-US" b="1">
              <a:solidFill>
                <a:schemeClr val="bg1"/>
              </a:solidFill>
              <a:sym typeface="+mn-ea"/>
            </a:endParaRPr>
          </a:p>
          <a:p>
            <a:r>
              <a:rPr lang="en-US" altLang="zh-CN" b="1">
                <a:solidFill>
                  <a:schemeClr val="bg1"/>
                </a:solidFill>
                <a:sym typeface="+mn-ea"/>
              </a:rPr>
              <a:t>	</a:t>
            </a:r>
            <a:endParaRPr lang="en-US" altLang="zh-CN"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8</a:t>
            </a:r>
            <a:r>
              <a:rPr lang="zh-CN" altLang="en-US" b="1">
                <a:solidFill>
                  <a:schemeClr val="bg1"/>
                </a:solidFill>
                <a:sym typeface="+mn-ea"/>
              </a:rPr>
              <a:t>、如何处理异常</a:t>
            </a:r>
            <a:r>
              <a:rPr lang="en-US" altLang="zh-CN" b="1">
                <a:solidFill>
                  <a:schemeClr val="bg1"/>
                </a:solidFill>
                <a:sym typeface="+mn-ea"/>
              </a:rPr>
              <a:t>	</a:t>
            </a:r>
            <a:r>
              <a:rPr lang="zh-CN" altLang="en-US" b="1">
                <a:solidFill>
                  <a:schemeClr val="bg1"/>
                </a:solidFill>
                <a:sym typeface="+mn-ea"/>
              </a:rPr>
              <a:t>：</a:t>
            </a:r>
            <a:r>
              <a:rPr lang="en-US" altLang="zh-CN" b="1" u="sng">
                <a:solidFill>
                  <a:schemeClr val="accent1"/>
                </a:solidFill>
                <a:effectLst>
                  <a:outerShdw blurRad="38100" dist="25400" dir="5400000" algn="ctr" rotWithShape="0">
                    <a:srgbClr val="6E747A">
                      <a:alpha val="43000"/>
                    </a:srgbClr>
                  </a:outerShdw>
                </a:effectLst>
                <a:sym typeface="+mn-ea"/>
              </a:rPr>
              <a:t>https://blog.csdn.net/ywb201314/article/details/51150342</a:t>
            </a:r>
            <a:endParaRPr lang="zh-CN" altLang="en-US" b="1" u="sng">
              <a:solidFill>
                <a:schemeClr val="accent1"/>
              </a:solidFill>
              <a:effectLst>
                <a:outerShdw blurRad="38100" dist="25400" dir="5400000" algn="ctr" rotWithShape="0">
                  <a:srgbClr val="6E747A">
                    <a:alpha val="43000"/>
                  </a:srgbClr>
                </a:outerShdw>
              </a:effectLst>
              <a:sym typeface="+mn-ea"/>
            </a:endParaRPr>
          </a:p>
          <a:p>
            <a:r>
              <a:rPr lang="en-US" altLang="zh-CN" b="1">
                <a:solidFill>
                  <a:schemeClr val="bg1"/>
                </a:solidFill>
                <a:sym typeface="+mn-ea"/>
              </a:rPr>
              <a:t>	a</a:t>
            </a:r>
            <a:r>
              <a:rPr lang="zh-CN" altLang="en-US" b="1">
                <a:solidFill>
                  <a:schemeClr val="bg1"/>
                </a:solidFill>
                <a:sym typeface="+mn-ea"/>
              </a:rPr>
              <a:t>、在方法里添加</a:t>
            </a:r>
            <a:r>
              <a:rPr lang="en-US" altLang="zh-CN" b="1">
                <a:solidFill>
                  <a:schemeClr val="bg1"/>
                </a:solidFill>
                <a:sym typeface="+mn-ea"/>
              </a:rPr>
              <a:t>try-catch</a:t>
            </a:r>
            <a:r>
              <a:rPr lang="zh-CN" altLang="en-US" b="1">
                <a:solidFill>
                  <a:schemeClr val="bg1"/>
                </a:solidFill>
                <a:sym typeface="+mn-ea"/>
              </a:rPr>
              <a:t>异常处理，</a:t>
            </a:r>
            <a:r>
              <a:rPr lang="en-US" altLang="zh-CN" b="1">
                <a:solidFill>
                  <a:schemeClr val="bg1"/>
                </a:solidFill>
                <a:sym typeface="+mn-ea"/>
              </a:rPr>
              <a:t>try{}catch(Exception e){return “error”; },</a:t>
            </a:r>
            <a:r>
              <a:rPr lang="zh-CN" altLang="en-US" b="1">
                <a:solidFill>
                  <a:schemeClr val="bg1"/>
                </a:solidFill>
                <a:sym typeface="+mn-ea"/>
              </a:rPr>
              <a:t>出现异常跳转到</a:t>
            </a:r>
            <a:r>
              <a:rPr lang="en-US" altLang="zh-CN" b="1">
                <a:solidFill>
                  <a:schemeClr val="bg1"/>
                </a:solidFill>
                <a:sym typeface="+mn-ea"/>
              </a:rPr>
              <a:t>error.jsp</a:t>
            </a:r>
            <a:endParaRPr lang="en-US" altLang="zh-CN"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、使用</a:t>
            </a:r>
            <a:r>
              <a:rPr lang="en-US" altLang="zh-CN" b="1">
                <a:solidFill>
                  <a:schemeClr val="bg1"/>
                </a:solidFill>
                <a:sym typeface="+mn-ea"/>
              </a:rPr>
              <a:t>Spring</a:t>
            </a:r>
            <a:r>
              <a:rPr lang="zh-CN" altLang="en-US" b="1">
                <a:solidFill>
                  <a:schemeClr val="bg1"/>
                </a:solidFill>
                <a:sym typeface="+mn-ea"/>
              </a:rPr>
              <a:t>提供的异常处理器</a:t>
            </a:r>
            <a:r>
              <a:rPr lang="en-US" altLang="zh-CN" b="1">
                <a:solidFill>
                  <a:schemeClr val="bg1"/>
                </a:solidFill>
                <a:sym typeface="+mn-ea"/>
              </a:rPr>
              <a:t>(</a:t>
            </a:r>
            <a:r>
              <a:rPr lang="zh-CN" altLang="en-US" b="1">
                <a:solidFill>
                  <a:schemeClr val="bg1"/>
                </a:solidFill>
                <a:sym typeface="+mn-ea"/>
              </a:rPr>
              <a:t>全局异常处理器</a:t>
            </a:r>
            <a:r>
              <a:rPr lang="en-US" altLang="zh-CN" b="1">
                <a:solidFill>
                  <a:schemeClr val="bg1"/>
                </a:solidFill>
                <a:sym typeface="+mn-ea"/>
              </a:rPr>
              <a:t>)</a:t>
            </a:r>
            <a:r>
              <a:rPr lang="zh-CN" altLang="en-US" b="1">
                <a:solidFill>
                  <a:schemeClr val="bg1"/>
                </a:solidFill>
                <a:sym typeface="+mn-ea"/>
              </a:rPr>
              <a:t>。在</a:t>
            </a:r>
            <a:r>
              <a:rPr lang="en-US" altLang="zh-CN" b="1">
                <a:solidFill>
                  <a:schemeClr val="bg1"/>
                </a:solidFill>
                <a:sym typeface="+mn-ea"/>
              </a:rPr>
              <a:t>bean.xml</a:t>
            </a:r>
            <a:r>
              <a:rPr lang="zh-CN" altLang="en-US" b="1">
                <a:solidFill>
                  <a:schemeClr val="bg1"/>
                </a:solidFill>
                <a:sym typeface="+mn-ea"/>
              </a:rPr>
              <a:t>中配置异常处理器。</a:t>
            </a:r>
            <a:endParaRPr lang="zh-CN" altLang="en-US" b="1">
              <a:solidFill>
                <a:schemeClr val="bg1"/>
              </a:solidFill>
              <a:sym typeface="+mn-ea"/>
            </a:endParaRPr>
          </a:p>
          <a:p>
            <a:r>
              <a:rPr lang="en-US" altLang="zh-CN" b="1">
                <a:solidFill>
                  <a:schemeClr val="bg1"/>
                </a:solidFill>
                <a:sym typeface="+mn-ea"/>
              </a:rPr>
              <a:t>	</a:t>
            </a:r>
            <a:endParaRPr lang="zh-CN" altLang="en-US" b="1">
              <a:solidFill>
                <a:schemeClr val="bg1"/>
              </a:solidFill>
              <a:sym typeface="+mn-ea"/>
            </a:endParaRPr>
          </a:p>
          <a:p>
            <a:endParaRPr lang="zh-CN" altLang="en-US" b="1">
              <a:solidFill>
                <a:schemeClr val="bg1"/>
              </a:solidFill>
              <a:sym typeface="+mn-ea"/>
            </a:endParaRPr>
          </a:p>
          <a:p>
            <a:endParaRPr lang="zh-CN" altLang="en-US" b="1">
              <a:solidFill>
                <a:schemeClr val="bg1"/>
              </a:solidFill>
              <a:sym typeface="+mn-ea"/>
            </a:endParaRPr>
          </a:p>
        </p:txBody>
      </p:sp>
      <p:pic>
        <p:nvPicPr>
          <p:cNvPr id="2" name="图片 1"/>
          <p:cNvPicPr>
            <a:picLocks noChangeAspect="1"/>
          </p:cNvPicPr>
          <p:nvPr/>
        </p:nvPicPr>
        <p:blipFill>
          <a:blip r:embed="rId1"/>
          <a:stretch>
            <a:fillRect/>
          </a:stretch>
        </p:blipFill>
        <p:spPr>
          <a:xfrm>
            <a:off x="1597660" y="1755140"/>
            <a:ext cx="6955790" cy="2077085"/>
          </a:xfrm>
          <a:prstGeom prst="rect">
            <a:avLst/>
          </a:prstGeom>
        </p:spPr>
      </p:pic>
      <p:pic>
        <p:nvPicPr>
          <p:cNvPr id="3" name="图片 2"/>
          <p:cNvPicPr>
            <a:picLocks noChangeAspect="1"/>
          </p:cNvPicPr>
          <p:nvPr/>
        </p:nvPicPr>
        <p:blipFill>
          <a:blip r:embed="rId2"/>
          <a:stretch>
            <a:fillRect/>
          </a:stretch>
        </p:blipFill>
        <p:spPr>
          <a:xfrm>
            <a:off x="1147445" y="4785995"/>
            <a:ext cx="7856220" cy="1704340"/>
          </a:xfrm>
          <a:prstGeom prst="rect">
            <a:avLst/>
          </a:prstGeom>
        </p:spPr>
      </p:pic>
      <p:pic>
        <p:nvPicPr>
          <p:cNvPr id="5" name="图片 4"/>
          <p:cNvPicPr>
            <a:picLocks noChangeAspect="1"/>
          </p:cNvPicPr>
          <p:nvPr/>
        </p:nvPicPr>
        <p:blipFill>
          <a:blip r:embed="rId3"/>
          <a:stretch>
            <a:fillRect/>
          </a:stretch>
        </p:blipFill>
        <p:spPr>
          <a:xfrm>
            <a:off x="9013825" y="4686300"/>
            <a:ext cx="3096260" cy="190436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550" y="38735"/>
            <a:ext cx="12027535" cy="7016115"/>
          </a:xfrm>
          <a:prstGeom prst="rect">
            <a:avLst/>
          </a:prstGeom>
          <a:noFill/>
        </p:spPr>
        <p:txBody>
          <a:bodyPr wrap="square" rtlCol="0">
            <a:spAutoFit/>
          </a:bodyPr>
          <a:p>
            <a:r>
              <a:rPr lang="en-US" altLang="zh-CN" b="1">
                <a:solidFill>
                  <a:schemeClr val="bg1"/>
                </a:solidFill>
                <a:sym typeface="+mn-ea"/>
              </a:rPr>
              <a:t>	c</a:t>
            </a:r>
            <a:r>
              <a:rPr lang="zh-CN" altLang="en-US" b="1">
                <a:solidFill>
                  <a:schemeClr val="bg1"/>
                </a:solidFill>
                <a:sym typeface="+mn-ea"/>
              </a:rPr>
              <a:t>、局部异常处理器：在某个</a:t>
            </a:r>
            <a:r>
              <a:rPr lang="en-US" altLang="zh-CN" b="1">
                <a:solidFill>
                  <a:schemeClr val="bg1"/>
                </a:solidFill>
                <a:sym typeface="+mn-ea"/>
              </a:rPr>
              <a:t>Controller</a:t>
            </a:r>
            <a:r>
              <a:rPr lang="zh-CN" altLang="en-US" b="1">
                <a:solidFill>
                  <a:schemeClr val="bg1"/>
                </a:solidFill>
                <a:sym typeface="+mn-ea"/>
              </a:rPr>
              <a:t>中使用</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在方法前添加@ExceptionHandler注释，此方法能够处理同在该控制器里的方法所产生的异常。</a:t>
            </a:r>
            <a:endParaRPr lang="zh-CN" altLang="en-US" b="1">
              <a:solidFill>
                <a:schemeClr val="bg1"/>
              </a:solidFill>
              <a:sym typeface="+mn-ea"/>
            </a:endParaRPr>
          </a:p>
          <a:p>
            <a:r>
              <a:rPr lang="en-US" altLang="zh-CN" b="1">
                <a:solidFill>
                  <a:schemeClr val="bg1"/>
                </a:solidFill>
                <a:sym typeface="+mn-ea"/>
              </a:rPr>
              <a:t>	d</a:t>
            </a:r>
            <a:r>
              <a:rPr lang="zh-CN" altLang="en-US" b="1">
                <a:solidFill>
                  <a:schemeClr val="bg1"/>
                </a:solidFill>
                <a:sym typeface="+mn-ea"/>
              </a:rPr>
              <a:t>、自定义</a:t>
            </a:r>
            <a:r>
              <a:rPr lang="en-US" altLang="zh-CN" b="1">
                <a:solidFill>
                  <a:schemeClr val="bg1"/>
                </a:solidFill>
                <a:sym typeface="+mn-ea"/>
              </a:rPr>
              <a:t>ExceptionResolver</a:t>
            </a:r>
            <a:endParaRPr lang="en-US" altLang="zh-CN"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自定义一个类继承HandlerExceptionResolver，还要在</a:t>
            </a:r>
            <a:r>
              <a:rPr lang="en-US" altLang="zh-CN" b="1">
                <a:solidFill>
                  <a:schemeClr val="bg1"/>
                </a:solidFill>
                <a:sym typeface="+mn-ea"/>
              </a:rPr>
              <a:t>bean.xml</a:t>
            </a:r>
            <a:r>
              <a:rPr lang="zh-CN" altLang="en-US" b="1">
                <a:solidFill>
                  <a:schemeClr val="bg1"/>
                </a:solidFill>
                <a:sym typeface="+mn-ea"/>
              </a:rPr>
              <a:t>中进行配置，如图：</a:t>
            </a:r>
            <a:endParaRPr lang="zh-CN" altLang="en-US" b="1">
              <a:solidFill>
                <a:schemeClr val="bg1"/>
              </a:solidFill>
              <a:sym typeface="+mn-ea"/>
            </a:endParaRPr>
          </a:p>
          <a:p>
            <a:endParaRPr lang="zh-CN" altLang="en-US" b="1">
              <a:solidFill>
                <a:schemeClr val="bg1"/>
              </a:solidFill>
              <a:sym typeface="+mn-ea"/>
            </a:endParaRPr>
          </a:p>
          <a:p>
            <a:r>
              <a:rPr lang="en-US" altLang="zh-CN" b="1">
                <a:solidFill>
                  <a:schemeClr val="bg1"/>
                </a:solidFill>
                <a:sym typeface="+mn-ea"/>
              </a:rPr>
              <a:t>	</a:t>
            </a:r>
            <a:endParaRPr lang="zh-CN" altLang="en-US"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endParaRPr lang="en-US" altLang="zh-CN" b="1">
              <a:solidFill>
                <a:schemeClr val="bg1"/>
              </a:solidFill>
              <a:sym typeface="+mn-ea"/>
            </a:endParaRPr>
          </a:p>
          <a:p>
            <a:r>
              <a:rPr lang="en-US" altLang="zh-CN" b="1">
                <a:solidFill>
                  <a:schemeClr val="bg1"/>
                </a:solidFill>
                <a:sym typeface="+mn-ea"/>
              </a:rPr>
              <a:t>9</a:t>
            </a:r>
            <a:r>
              <a:rPr lang="zh-CN" altLang="en-US" b="1">
                <a:solidFill>
                  <a:schemeClr val="bg1"/>
                </a:solidFill>
                <a:sym typeface="+mn-ea"/>
              </a:rPr>
              <a:t>、如何实现登录权限检查</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使用</a:t>
            </a:r>
            <a:r>
              <a:rPr lang="en-US" altLang="zh-CN" b="1">
                <a:solidFill>
                  <a:schemeClr val="bg1"/>
                </a:solidFill>
                <a:sym typeface="+mn-ea"/>
              </a:rPr>
              <a:t>session</a:t>
            </a:r>
            <a:r>
              <a:rPr lang="zh-CN" altLang="en-US" b="1">
                <a:solidFill>
                  <a:schemeClr val="bg1"/>
                </a:solidFill>
                <a:sym typeface="+mn-ea"/>
              </a:rPr>
              <a:t>进行约定值判断。</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实现方法：</a:t>
            </a:r>
            <a:r>
              <a:rPr lang="en-US" altLang="zh-CN" b="1">
                <a:solidFill>
                  <a:schemeClr val="bg1"/>
                </a:solidFill>
                <a:sym typeface="+mn-ea"/>
              </a:rPr>
              <a:t>1</a:t>
            </a:r>
            <a:r>
              <a:rPr lang="zh-CN" altLang="en-US" b="1">
                <a:solidFill>
                  <a:schemeClr val="bg1"/>
                </a:solidFill>
                <a:sym typeface="+mn-ea"/>
              </a:rPr>
              <a:t>、采用</a:t>
            </a:r>
            <a:r>
              <a:rPr lang="en-US" altLang="zh-CN" b="1">
                <a:solidFill>
                  <a:schemeClr val="bg1"/>
                </a:solidFill>
                <a:sym typeface="+mn-ea"/>
              </a:rPr>
              <a:t>Filter	2</a:t>
            </a:r>
            <a:r>
              <a:rPr lang="zh-CN" altLang="en-US" b="1">
                <a:solidFill>
                  <a:schemeClr val="bg1"/>
                </a:solidFill>
                <a:sym typeface="+mn-ea"/>
              </a:rPr>
              <a:t>、采用拦截器</a:t>
            </a:r>
            <a:endParaRPr lang="zh-CN" altLang="en-US" b="1">
              <a:solidFill>
                <a:schemeClr val="bg1"/>
              </a:solidFill>
              <a:sym typeface="+mn-ea"/>
            </a:endParaRPr>
          </a:p>
          <a:p>
            <a:r>
              <a:rPr lang="en-US" altLang="zh-CN" b="1">
                <a:solidFill>
                  <a:schemeClr val="bg1"/>
                </a:solidFill>
                <a:sym typeface="+mn-ea"/>
              </a:rPr>
              <a:t>	a</a:t>
            </a:r>
            <a:r>
              <a:rPr lang="zh-CN" altLang="en-US" b="1">
                <a:solidFill>
                  <a:schemeClr val="bg1"/>
                </a:solidFill>
                <a:sym typeface="+mn-ea"/>
              </a:rPr>
              <a:t>、拦截器：是</a:t>
            </a:r>
            <a:r>
              <a:rPr lang="en-US" altLang="zh-CN" b="1">
                <a:solidFill>
                  <a:schemeClr val="bg1"/>
                </a:solidFill>
                <a:sym typeface="+mn-ea"/>
              </a:rPr>
              <a:t>SpringMVC</a:t>
            </a:r>
            <a:r>
              <a:rPr lang="zh-CN" altLang="en-US" b="1">
                <a:solidFill>
                  <a:schemeClr val="bg1"/>
                </a:solidFill>
                <a:sym typeface="+mn-ea"/>
              </a:rPr>
              <a:t>特有组件</a:t>
            </a:r>
            <a:r>
              <a:rPr lang="en-US" altLang="zh-CN" b="1">
                <a:solidFill>
                  <a:schemeClr val="bg1"/>
                </a:solidFill>
                <a:sym typeface="+mn-ea"/>
              </a:rPr>
              <a:t>(</a:t>
            </a:r>
            <a:r>
              <a:rPr lang="zh-CN" altLang="en-US" b="1">
                <a:solidFill>
                  <a:schemeClr val="bg1"/>
                </a:solidFill>
                <a:sym typeface="+mn-ea"/>
              </a:rPr>
              <a:t>可以在</a:t>
            </a:r>
            <a:r>
              <a:rPr lang="en-US" altLang="zh-CN" b="1">
                <a:solidFill>
                  <a:schemeClr val="bg1"/>
                </a:solidFill>
                <a:sym typeface="+mn-ea"/>
              </a:rPr>
              <a:t>3</a:t>
            </a:r>
            <a:r>
              <a:rPr lang="zh-CN" altLang="en-US" b="1">
                <a:solidFill>
                  <a:schemeClr val="bg1"/>
                </a:solidFill>
                <a:sym typeface="+mn-ea"/>
              </a:rPr>
              <a:t>个地方进行拦截</a:t>
            </a:r>
            <a:r>
              <a:rPr lang="en-US" altLang="zh-CN" b="1">
                <a:solidFill>
                  <a:schemeClr val="bg1"/>
                </a:solidFill>
                <a:sym typeface="+mn-ea"/>
              </a:rPr>
              <a:t>)</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拦截器组件可以在</a:t>
            </a:r>
            <a:r>
              <a:rPr lang="en-US" altLang="zh-CN" b="1">
                <a:solidFill>
                  <a:schemeClr val="bg1"/>
                </a:solidFill>
                <a:sym typeface="+mn-ea"/>
              </a:rPr>
              <a:t>Controller</a:t>
            </a:r>
            <a:r>
              <a:rPr lang="zh-CN" altLang="en-US" b="1">
                <a:solidFill>
                  <a:schemeClr val="bg1"/>
                </a:solidFill>
                <a:sym typeface="+mn-ea"/>
              </a:rPr>
              <a:t>之前进行拦截；</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可以在</a:t>
            </a:r>
            <a:r>
              <a:rPr lang="en-US" altLang="zh-CN" b="1">
                <a:solidFill>
                  <a:schemeClr val="bg1"/>
                </a:solidFill>
                <a:sym typeface="+mn-ea"/>
              </a:rPr>
              <a:t>Controller</a:t>
            </a:r>
            <a:r>
              <a:rPr lang="zh-CN" altLang="en-US" b="1">
                <a:solidFill>
                  <a:schemeClr val="bg1"/>
                </a:solidFill>
                <a:sym typeface="+mn-ea"/>
              </a:rPr>
              <a:t>之后进行拦截；</a:t>
            </a:r>
            <a:endParaRPr lang="zh-CN" altLang="en-US" b="1">
              <a:solidFill>
                <a:schemeClr val="bg1"/>
              </a:solidFill>
              <a:sym typeface="+mn-ea"/>
            </a:endParaRPr>
          </a:p>
          <a:p>
            <a:r>
              <a:rPr lang="en-US" altLang="zh-CN" b="1">
                <a:solidFill>
                  <a:schemeClr val="bg1"/>
                </a:solidFill>
                <a:sym typeface="+mn-ea"/>
              </a:rPr>
              <a:t>	    </a:t>
            </a:r>
            <a:r>
              <a:rPr lang="zh-CN" altLang="en-US" b="1">
                <a:solidFill>
                  <a:schemeClr val="bg1"/>
                </a:solidFill>
                <a:sym typeface="+mn-ea"/>
              </a:rPr>
              <a:t>也可以在</a:t>
            </a:r>
            <a:r>
              <a:rPr lang="en-US" altLang="zh-CN" b="1">
                <a:solidFill>
                  <a:schemeClr val="bg1"/>
                </a:solidFill>
                <a:sym typeface="+mn-ea"/>
              </a:rPr>
              <a:t>JSP</a:t>
            </a:r>
            <a:r>
              <a:rPr lang="zh-CN" altLang="en-US" b="1">
                <a:solidFill>
                  <a:schemeClr val="bg1"/>
                </a:solidFill>
                <a:sym typeface="+mn-ea"/>
              </a:rPr>
              <a:t>解析完毕给浏览器输出之前进行拦截；</a:t>
            </a:r>
            <a:endParaRPr lang="zh-CN" altLang="en-US" b="1">
              <a:solidFill>
                <a:schemeClr val="bg1"/>
              </a:solidFill>
              <a:sym typeface="+mn-ea"/>
            </a:endParaRPr>
          </a:p>
          <a:p>
            <a:r>
              <a:rPr lang="en-US" altLang="zh-CN" b="1">
                <a:solidFill>
                  <a:schemeClr val="bg1"/>
                </a:solidFill>
                <a:sym typeface="+mn-ea"/>
              </a:rPr>
              <a:t>	b</a:t>
            </a:r>
            <a:r>
              <a:rPr lang="zh-CN" altLang="en-US" b="1">
                <a:solidFill>
                  <a:schemeClr val="bg1"/>
                </a:solidFill>
                <a:sym typeface="+mn-ea"/>
              </a:rPr>
              <a:t>、使用方法：</a:t>
            </a:r>
            <a:endParaRPr lang="zh-CN" altLang="en-US" b="1">
              <a:solidFill>
                <a:schemeClr val="bg1"/>
              </a:solidFill>
              <a:sym typeface="+mn-ea"/>
            </a:endParaRPr>
          </a:p>
          <a:p>
            <a:r>
              <a:rPr lang="en-US" altLang="zh-CN" b="1">
                <a:solidFill>
                  <a:schemeClr val="bg1"/>
                </a:solidFill>
                <a:sym typeface="+mn-ea"/>
              </a:rPr>
              <a:t>	    (1)</a:t>
            </a:r>
            <a:r>
              <a:rPr lang="zh-CN" altLang="en-US" b="1">
                <a:solidFill>
                  <a:schemeClr val="bg1"/>
                </a:solidFill>
                <a:sym typeface="+mn-ea"/>
              </a:rPr>
              <a:t>写一个拦截器继承 HandlerInterceptor类，并重写该类中的方法</a:t>
            </a:r>
            <a:r>
              <a:rPr lang="en-US" altLang="zh-CN" b="1">
                <a:solidFill>
                  <a:schemeClr val="bg1"/>
                </a:solidFill>
                <a:sym typeface="+mn-ea"/>
              </a:rPr>
              <a:t>(</a:t>
            </a:r>
            <a:r>
              <a:rPr lang="zh-CN" altLang="en-US" b="1">
                <a:solidFill>
                  <a:schemeClr val="bg1"/>
                </a:solidFill>
                <a:sym typeface="+mn-ea"/>
              </a:rPr>
              <a:t>三个方法</a:t>
            </a:r>
            <a:r>
              <a:rPr lang="en-US" altLang="zh-CN" b="1">
                <a:solidFill>
                  <a:schemeClr val="bg1"/>
                </a:solidFill>
                <a:sym typeface="+mn-ea"/>
              </a:rPr>
              <a:t>)</a:t>
            </a:r>
            <a:endParaRPr lang="en-US" altLang="zh-CN" b="1">
              <a:solidFill>
                <a:schemeClr val="bg1"/>
              </a:solidFill>
              <a:sym typeface="+mn-ea"/>
            </a:endParaRPr>
          </a:p>
          <a:p>
            <a:r>
              <a:rPr lang="en-US" altLang="zh-CN" b="1">
                <a:solidFill>
                  <a:schemeClr val="bg1"/>
                </a:solidFill>
                <a:sym typeface="+mn-ea"/>
              </a:rPr>
              <a:t>		|--public boolean preHandle()--&gt;</a:t>
            </a:r>
            <a:r>
              <a:rPr lang="zh-CN" altLang="en-US" b="1">
                <a:solidFill>
                  <a:schemeClr val="bg1"/>
                </a:solidFill>
                <a:sym typeface="+mn-ea"/>
              </a:rPr>
              <a:t>在</a:t>
            </a:r>
            <a:r>
              <a:rPr lang="en-US" altLang="zh-CN" b="1">
                <a:solidFill>
                  <a:schemeClr val="bg1"/>
                </a:solidFill>
                <a:sym typeface="+mn-ea"/>
              </a:rPr>
              <a:t>Controller</a:t>
            </a:r>
            <a:r>
              <a:rPr lang="zh-CN" altLang="en-US" b="1">
                <a:solidFill>
                  <a:schemeClr val="bg1"/>
                </a:solidFill>
                <a:sym typeface="+mn-ea"/>
              </a:rPr>
              <a:t>之前进行拦截</a:t>
            </a:r>
            <a:endParaRPr lang="zh-CN" altLang="en-US" b="1">
              <a:solidFill>
                <a:schemeClr val="bg1"/>
              </a:solidFill>
              <a:sym typeface="+mn-ea"/>
            </a:endParaRPr>
          </a:p>
          <a:p>
            <a:r>
              <a:rPr lang="en-US" altLang="zh-CN" b="1">
                <a:solidFill>
                  <a:schemeClr val="bg1"/>
                </a:solidFill>
                <a:sym typeface="+mn-ea"/>
              </a:rPr>
              <a:t>		|--public void postHandle()--&gt;</a:t>
            </a:r>
            <a:r>
              <a:rPr lang="zh-CN" altLang="en-US" b="1">
                <a:solidFill>
                  <a:schemeClr val="bg1"/>
                </a:solidFill>
                <a:sym typeface="+mn-ea"/>
              </a:rPr>
              <a:t>在</a:t>
            </a:r>
            <a:r>
              <a:rPr lang="en-US" altLang="zh-CN" b="1">
                <a:solidFill>
                  <a:schemeClr val="bg1"/>
                </a:solidFill>
                <a:sym typeface="+mn-ea"/>
              </a:rPr>
              <a:t>Controller</a:t>
            </a:r>
            <a:r>
              <a:rPr lang="zh-CN" altLang="en-US" b="1">
                <a:solidFill>
                  <a:schemeClr val="bg1"/>
                </a:solidFill>
                <a:sym typeface="+mn-ea"/>
              </a:rPr>
              <a:t>之后进行拦截</a:t>
            </a:r>
            <a:endParaRPr lang="zh-CN" altLang="en-US" b="1">
              <a:solidFill>
                <a:schemeClr val="bg1"/>
              </a:solidFill>
              <a:sym typeface="+mn-ea"/>
            </a:endParaRPr>
          </a:p>
          <a:p>
            <a:endParaRPr lang="zh-CN" altLang="en-US" b="1">
              <a:solidFill>
                <a:schemeClr val="bg1"/>
              </a:solidFill>
              <a:sym typeface="+mn-ea"/>
            </a:endParaRPr>
          </a:p>
        </p:txBody>
      </p:sp>
      <p:pic>
        <p:nvPicPr>
          <p:cNvPr id="2" name="图片 1"/>
          <p:cNvPicPr>
            <a:picLocks noChangeAspect="1"/>
          </p:cNvPicPr>
          <p:nvPr/>
        </p:nvPicPr>
        <p:blipFill>
          <a:blip r:embed="rId1"/>
          <a:stretch>
            <a:fillRect/>
          </a:stretch>
        </p:blipFill>
        <p:spPr>
          <a:xfrm>
            <a:off x="1927225" y="1204595"/>
            <a:ext cx="8335645" cy="1849120"/>
          </a:xfrm>
          <a:prstGeom prst="rect">
            <a:avLst/>
          </a:prstGeom>
        </p:spPr>
      </p:pic>
      <p:pic>
        <p:nvPicPr>
          <p:cNvPr id="3" name="图片 2"/>
          <p:cNvPicPr>
            <a:picLocks noChangeAspect="1"/>
          </p:cNvPicPr>
          <p:nvPr/>
        </p:nvPicPr>
        <p:blipFill>
          <a:blip r:embed="rId2"/>
          <a:stretch>
            <a:fillRect/>
          </a:stretch>
        </p:blipFill>
        <p:spPr>
          <a:xfrm>
            <a:off x="1927860" y="3121660"/>
            <a:ext cx="8335010" cy="49085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55345</Words>
  <Application>WPS 演示</Application>
  <PresentationFormat>宽屏</PresentationFormat>
  <Paragraphs>2294</Paragraphs>
  <Slides>141</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141</vt:i4>
      </vt:variant>
    </vt:vector>
  </HeadingPairs>
  <TitlesOfParts>
    <vt:vector size="152" baseType="lpstr">
      <vt:lpstr>Arial</vt:lpstr>
      <vt:lpstr>宋体</vt:lpstr>
      <vt:lpstr>Wingdings</vt:lpstr>
      <vt:lpstr>等线</vt:lpstr>
      <vt:lpstr>微软雅黑</vt:lpstr>
      <vt:lpstr>Arial Unicode MS</vt:lpstr>
      <vt:lpstr>等线 Light</vt:lpstr>
      <vt:lpstr>Calibri</vt:lpstr>
      <vt:lpstr>Office 主题​​</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张迪</dc:creator>
  <cp:lastModifiedBy>Zeal.</cp:lastModifiedBy>
  <cp:revision>3571</cp:revision>
  <dcterms:created xsi:type="dcterms:W3CDTF">2018-02-08T09:19:00Z</dcterms:created>
  <dcterms:modified xsi:type="dcterms:W3CDTF">2018-10-05T15:50:53Z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